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74" r:id="rId1"/>
  </p:sldMasterIdLst>
  <p:notesMasterIdLst>
    <p:notesMasterId r:id="rId27"/>
  </p:notesMasterIdLst>
  <p:handoutMasterIdLst>
    <p:handoutMasterId r:id="rId28"/>
  </p:handoutMasterIdLst>
  <p:sldIdLst>
    <p:sldId id="4214" r:id="rId2"/>
    <p:sldId id="4215" r:id="rId3"/>
    <p:sldId id="4216" r:id="rId4"/>
    <p:sldId id="4217" r:id="rId5"/>
    <p:sldId id="4218" r:id="rId6"/>
    <p:sldId id="4219" r:id="rId7"/>
    <p:sldId id="4220" r:id="rId8"/>
    <p:sldId id="4221" r:id="rId9"/>
    <p:sldId id="4222" r:id="rId10"/>
    <p:sldId id="4223" r:id="rId11"/>
    <p:sldId id="4224" r:id="rId12"/>
    <p:sldId id="4225" r:id="rId13"/>
    <p:sldId id="4226" r:id="rId14"/>
    <p:sldId id="4227" r:id="rId15"/>
    <p:sldId id="4228" r:id="rId16"/>
    <p:sldId id="4229" r:id="rId17"/>
    <p:sldId id="4230" r:id="rId18"/>
    <p:sldId id="4231" r:id="rId19"/>
    <p:sldId id="4232" r:id="rId20"/>
    <p:sldId id="4233" r:id="rId21"/>
    <p:sldId id="4234" r:id="rId22"/>
    <p:sldId id="4235" r:id="rId23"/>
    <p:sldId id="4236" r:id="rId24"/>
    <p:sldId id="4237" r:id="rId25"/>
    <p:sldId id="4238" r:id="rId26"/>
  </p:sldIdLst>
  <p:sldSz cx="9906000" cy="6858000" type="A4"/>
  <p:notesSz cx="6797675" cy="9926638"/>
  <p:embeddedFontLst>
    <p:embeddedFont>
      <p:font typeface="KoPubWorld돋움체 Medium" panose="020B0600000101010101" charset="-127"/>
      <p:regular r:id="rId29"/>
    </p:embeddedFont>
    <p:embeddedFont>
      <p:font typeface="Noto Sans Symbols" panose="020B0600000101010101" charset="-127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KoPub돋움체 Bold" panose="00000800000000000000" pitchFamily="2" charset="-127"/>
      <p:regular r:id="rId36"/>
      <p:bold r:id="rId37"/>
    </p:embeddedFont>
    <p:embeddedFont>
      <p:font typeface="KoPub돋움체 Light" panose="00000300000000000000" pitchFamily="2" charset="-127"/>
      <p:regular r:id="rId38"/>
    </p:embeddedFont>
    <p:embeddedFont>
      <p:font typeface="KoPub돋움체 Medium" panose="00000600000000000000" pitchFamily="2" charset="-127"/>
      <p:regular r:id="rId39"/>
    </p:embeddedFont>
    <p:embeddedFont>
      <p:font typeface="나눔스퀘어" panose="020B0600000101010101" pitchFamily="50" charset="-127"/>
      <p:regular r:id="rId40"/>
    </p:embeddedFont>
    <p:embeddedFont>
      <p:font typeface="나눔스퀘어 Bold" panose="020B0600000101010101" pitchFamily="50" charset="-127"/>
      <p:bold r:id="rId41"/>
    </p:embeddedFont>
    <p:embeddedFont>
      <p:font typeface="나눔스퀘어 ExtraBold" panose="020B0600000101010101" pitchFamily="50" charset="-127"/>
      <p:bold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간지" id="{D0FCDD21-5DF4-412A-95D3-33CFAA8EB57A}">
          <p14:sldIdLst/>
        </p14:section>
        <p14:section name="1.목표모델수립 개요" id="{41734A65-EB9B-4007-A664-590548C32510}">
          <p14:sldIdLst/>
        </p14:section>
        <p14:section name="2.정보화비전체계수립" id="{7F4A075C-22C6-468F-9614-6ADFC5E32629}">
          <p14:sldIdLst/>
        </p14:section>
        <p14:section name="3.추진과제 구현방안 수립" id="{AAEA6665-D91E-4B50-A158-CD34B27D270C}">
          <p14:sldIdLst/>
        </p14:section>
        <p14:section name="3.1 AI비서 서비스 체계 구축" id="{7FFE20DB-E8BE-43B4-9293-D455F904B680}">
          <p14:sldIdLst/>
        </p14:section>
        <p14:section name="3.2 의정현안분석 및 자료요구 지원체계 구축" id="{4A383850-129C-454E-94D3-890BC2900B41}">
          <p14:sldIdLst/>
        </p14:section>
        <p14:section name="3.3 입법역량 강화 및 법령 정비 체계 구축" id="{B55AB9AF-4F79-43AE-9953-BD9A9A120A88}">
          <p14:sldIdLst/>
        </p14:section>
        <p14:section name="3.4 예산분석 및 추계 지원 체계 구축" id="{202CB6AE-8FF9-4AB2-928D-81C637E67631}">
          <p14:sldIdLst/>
        </p14:section>
        <p14:section name="3.5 AI어시스턴트 기반 통합의정포털 구축" id="{004F4365-B259-4B90-91C2-0A48D8732101}">
          <p14:sldIdLst/>
        </p14:section>
        <p14:section name="3.6 대내외 협업 지원체계 구축" id="{36194D10-8EAE-4281-890F-5ED1C5EE157A}">
          <p14:sldIdLst/>
        </p14:section>
        <p14:section name="3.7 통합민원관리체계 구축" id="{C70AB9E1-29EF-4997-B83B-E1D199BF594D}">
          <p14:sldIdLst/>
        </p14:section>
        <p14:section name="3.8 시군의회 디지털 의정체계 지원" id="{9754D239-B7DB-47A6-BC8E-5DBEC134CF75}">
          <p14:sldIdLst/>
        </p14:section>
        <p14:section name="3.9 원스톱 의안관리체계 구축" id="{3295D8C1-0B89-447E-B624-1E739FA4BDD6}">
          <p14:sldIdLst>
            <p14:sldId id="4214"/>
            <p14:sldId id="4215"/>
            <p14:sldId id="4216"/>
            <p14:sldId id="4217"/>
            <p14:sldId id="4218"/>
            <p14:sldId id="4219"/>
            <p14:sldId id="4220"/>
            <p14:sldId id="4221"/>
            <p14:sldId id="4222"/>
            <p14:sldId id="4223"/>
            <p14:sldId id="4224"/>
            <p14:sldId id="4225"/>
            <p14:sldId id="4226"/>
            <p14:sldId id="4227"/>
            <p14:sldId id="4228"/>
            <p14:sldId id="4229"/>
            <p14:sldId id="4230"/>
            <p14:sldId id="4231"/>
            <p14:sldId id="4232"/>
            <p14:sldId id="4233"/>
            <p14:sldId id="4234"/>
            <p14:sldId id="4235"/>
            <p14:sldId id="4236"/>
            <p14:sldId id="4237"/>
            <p14:sldId id="4238"/>
          </p14:sldIdLst>
        </p14:section>
        <p14:section name="3.10 원격회의 지원 환경 구축" id="{DFD3FC11-1FF6-4F82-BB48-A7C319CDA761}">
          <p14:sldIdLst/>
        </p14:section>
        <p14:section name="3.11 AI기반 전자회의록 작성시스템 구축" id="{E5412178-8FE3-479A-AF0B-D4D83A31814E}">
          <p14:sldIdLst/>
        </p14:section>
        <p14:section name="3.12 의원별 영상 회의자료 서비스 구축" id="{14AD8648-8312-4FCE-93AF-E043747A26E1}">
          <p14:sldIdLst/>
        </p14:section>
        <p14:section name="3.13 클라우드 기반 통합 인프라 구축" id="{9C094C2B-8C0C-4B86-87C8-213C8E8DCE7C}">
          <p14:sldIdLst/>
        </p14:section>
        <p14:section name="3.14 모바일 의정 지원체계 구축" id="{AA46A791-054C-45A1-B848-FD8D6D83F47E}">
          <p14:sldIdLst/>
        </p14:section>
        <p14:section name="3.15 통합 데이터관리체계 구축" id="{A75F2378-9D0D-4035-B659-39F581FCBDB5}">
          <p14:sldIdLst/>
        </p14:section>
        <p14:section name="3.16 AI 및 디지털 관리체계 수립" id="{0A1E24D1-B668-433A-AD47-CD580B842788}">
          <p14:sldIdLst/>
        </p14:section>
      </p14:sectionLst>
    </p:ext>
    <p:ext uri="{EFAFB233-063F-42B5-8137-9DF3F51BA10A}">
      <p15:sldGuideLst xmlns:p15="http://schemas.microsoft.com/office/powerpoint/2012/main">
        <p15:guide id="12" orient="horz" pos="2160" userDrawn="1">
          <p15:clr>
            <a:srgbClr val="A4A3A4"/>
          </p15:clr>
        </p15:guide>
        <p15:guide id="15" pos="6068" userDrawn="1">
          <p15:clr>
            <a:srgbClr val="A4A3A4"/>
          </p15:clr>
        </p15:guide>
        <p15:guide id="16" pos="3120" userDrawn="1">
          <p15:clr>
            <a:srgbClr val="A4A3A4"/>
          </p15:clr>
        </p15:guide>
        <p15:guide id="18" orient="horz" pos="1071" userDrawn="1">
          <p15:clr>
            <a:srgbClr val="A4A3A4"/>
          </p15:clr>
        </p15:guide>
        <p15:guide id="19" pos="172" userDrawn="1">
          <p15:clr>
            <a:srgbClr val="A4A3A4"/>
          </p15:clr>
        </p15:guide>
        <p15:guide id="22" orient="horz" pos="789" userDrawn="1">
          <p15:clr>
            <a:srgbClr val="A4A3A4"/>
          </p15:clr>
        </p15:guide>
        <p15:guide id="23" orient="horz" pos="1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현임" initials="김현" lastIdx="3" clrIdx="0">
    <p:extLst>
      <p:ext uri="{19B8F6BF-5375-455C-9EA6-DF929625EA0E}">
        <p15:presenceInfo xmlns:p15="http://schemas.microsoft.com/office/powerpoint/2012/main" userId="c558f680a2c68a1e" providerId="Windows Live"/>
      </p:ext>
    </p:extLst>
  </p:cmAuthor>
  <p:cmAuthor id="2" name="KITC" initials="KITC" lastIdx="3" clrIdx="1">
    <p:extLst>
      <p:ext uri="{19B8F6BF-5375-455C-9EA6-DF929625EA0E}">
        <p15:presenceInfo xmlns:p15="http://schemas.microsoft.com/office/powerpoint/2012/main" userId="KIT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7A7D"/>
    <a:srgbClr val="7AE1CF"/>
    <a:srgbClr val="98D2C0"/>
    <a:srgbClr val="001642"/>
    <a:srgbClr val="ECECEC"/>
    <a:srgbClr val="FBFBFB"/>
    <a:srgbClr val="FFFFCC"/>
    <a:srgbClr val="548235"/>
    <a:srgbClr val="F5DCFC"/>
    <a:srgbClr val="EFC6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9929" autoAdjust="0"/>
    <p:restoredTop sz="95930" autoAdjust="0"/>
  </p:normalViewPr>
  <p:slideViewPr>
    <p:cSldViewPr>
      <p:cViewPr varScale="1">
        <p:scale>
          <a:sx n="113" d="100"/>
          <a:sy n="113" d="100"/>
        </p:scale>
        <p:origin x="1614" y="96"/>
      </p:cViewPr>
      <p:guideLst>
        <p:guide orient="horz" pos="2160"/>
        <p:guide pos="6068"/>
        <p:guide pos="3120"/>
        <p:guide orient="horz" pos="1071"/>
        <p:guide pos="172"/>
        <p:guide orient="horz" pos="789"/>
        <p:guide orient="horz" pos="134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-1326"/>
    </p:cViewPr>
  </p:sorterViewPr>
  <p:notesViewPr>
    <p:cSldViewPr showGuides="1">
      <p:cViewPr varScale="1">
        <p:scale>
          <a:sx n="69" d="100"/>
          <a:sy n="69" d="100"/>
        </p:scale>
        <p:origin x="2526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40C66F9-545A-4349-92AB-D1C7ACBBCB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399" cy="496888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l">
              <a:defRPr sz="1200"/>
            </a:lvl1pPr>
          </a:lstStyle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A944BF-5B99-446A-AB6E-AE57A6077C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9" y="1"/>
            <a:ext cx="2946399" cy="496888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r">
              <a:defRPr sz="1200"/>
            </a:lvl1pPr>
          </a:lstStyle>
          <a:p>
            <a:fld id="{01E85CDE-77C1-4523-B3F1-5702AF10B2CF}" type="datetimeFigureOut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2026-02-11</a:t>
            </a:fld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961F2B-24A2-49A6-9611-84EEB4ABE6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29750"/>
            <a:ext cx="2946399" cy="496888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DCFA14-13E6-478E-B883-82F563B52B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9" y="9429750"/>
            <a:ext cx="2946399" cy="496888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r">
              <a:defRPr sz="1200"/>
            </a:lvl1pPr>
          </a:lstStyle>
          <a:p>
            <a:fld id="{D3C41571-7180-43C1-82EC-4C15956B09B3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‹#›</a:t>
            </a:fld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45094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7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l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7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r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035902A9-71E3-497B-B467-3261D7778319}" type="datetimeFigureOut">
              <a:rPr lang="ko-KR" altLang="en-US" smtClean="0"/>
              <a:pPr/>
              <a:t>2026-02-11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35525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7" tIns="45713" rIns="91427" bIns="45713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27" tIns="45713" rIns="91427" bIns="45713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6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l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6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r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F6928157-92D5-4A2E-8F12-EE248743D21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5393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Ⅳ.목표모델수립(내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94F3C91-1760-43AB-8BC5-667F773DB1F3}"/>
              </a:ext>
            </a:extLst>
          </p:cNvPr>
          <p:cNvCxnSpPr/>
          <p:nvPr userDrawn="1"/>
        </p:nvCxnSpPr>
        <p:spPr>
          <a:xfrm>
            <a:off x="0" y="6526865"/>
            <a:ext cx="9908450" cy="0"/>
          </a:xfrm>
          <a:prstGeom prst="line">
            <a:avLst/>
          </a:prstGeom>
          <a:ln w="3175">
            <a:solidFill>
              <a:srgbClr val="D2D4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F128FA3-011E-4647-864D-0B6D92BE1811}"/>
              </a:ext>
            </a:extLst>
          </p:cNvPr>
          <p:cNvCxnSpPr/>
          <p:nvPr userDrawn="1"/>
        </p:nvCxnSpPr>
        <p:spPr>
          <a:xfrm>
            <a:off x="0" y="849667"/>
            <a:ext cx="9908450" cy="0"/>
          </a:xfrm>
          <a:prstGeom prst="line">
            <a:avLst/>
          </a:prstGeom>
          <a:ln w="3175">
            <a:solidFill>
              <a:srgbClr val="D2D4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 userDrawn="1"/>
        </p:nvSpPr>
        <p:spPr>
          <a:xfrm>
            <a:off x="8174270" y="222548"/>
            <a:ext cx="1440000" cy="216000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3810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0" kern="1200" spc="-150" baseline="0" noProof="0" dirty="0" smtClean="0">
                <a:solidFill>
                  <a:srgbClr val="4D4D4D"/>
                </a:solidFill>
                <a:latin typeface="KoPub돋움체 Medium" pitchFamily="2" charset="-127"/>
                <a:ea typeface="KoPub돋움체 Medium" pitchFamily="2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Aft>
                <a:spcPts val="0"/>
              </a:spcAft>
              <a:buClr>
                <a:schemeClr val="accent3">
                  <a:lumMod val="50000"/>
                </a:schemeClr>
              </a:buClr>
            </a:pPr>
            <a:r>
              <a:rPr lang="en-US" altLang="ko-KR" sz="1200" dirty="0"/>
              <a:t>Ⅳ</a:t>
            </a:r>
            <a:r>
              <a:rPr kumimoji="1" lang="en-US" altLang="ko-KR" sz="1200" b="1" kern="1200" spc="-10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.</a:t>
            </a:r>
            <a:r>
              <a:rPr kumimoji="1" lang="ko-KR" altLang="en-US" sz="1200" b="1" kern="1200" spc="-10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 목표모델 수립</a:t>
            </a:r>
            <a:endParaRPr lang="ko-KR" altLang="en-US" sz="1200" b="1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3D5935E-F2FE-4CE4-8A52-A69395D70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471832"/>
            <a:ext cx="7271438" cy="38048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lnSpc>
                <a:spcPct val="100000"/>
              </a:lnSpc>
              <a:defRPr lang="ko-KR" altLang="en-US" sz="2000" b="1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DCD5B26C-0E14-4E41-8D5C-6A0CC0D36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480" y="908467"/>
            <a:ext cx="9360000" cy="648000"/>
          </a:xfrm>
          <a:prstGeom prst="rect">
            <a:avLst/>
          </a:prstGeom>
        </p:spPr>
        <p:txBody>
          <a:bodyPr lIns="90000"/>
          <a:lstStyle>
            <a:lvl1pPr marL="180000" indent="-18000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371475" indent="0">
              <a:buNone/>
              <a:defRPr/>
            </a:lvl2pPr>
            <a:lvl3pPr marL="742950" indent="0">
              <a:buNone/>
              <a:defRPr/>
            </a:lvl3pPr>
            <a:lvl4pPr marL="1114425" indent="0">
              <a:buNone/>
              <a:defRPr/>
            </a:lvl4pPr>
            <a:lvl5pPr marL="14859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3E8702-9BBC-40A3-A52C-B139E2FA55B9}"/>
              </a:ext>
            </a:extLst>
          </p:cNvPr>
          <p:cNvSpPr txBox="1"/>
          <p:nvPr userDrawn="1"/>
        </p:nvSpPr>
        <p:spPr>
          <a:xfrm>
            <a:off x="4700972" y="6643961"/>
            <a:ext cx="504000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fld id="{7305C1CD-0C31-483D-802B-B1BCC9265F73}" type="slidenum">
              <a:rPr lang="ko-KR" altLang="en-US" sz="1100" smtClean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 algn="ctr"/>
              <a:t>‹#›</a:t>
            </a:fld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091477-A08A-4D8E-8A97-C35F01C5BF33}"/>
              </a:ext>
            </a:extLst>
          </p:cNvPr>
          <p:cNvSpPr/>
          <p:nvPr userDrawn="1"/>
        </p:nvSpPr>
        <p:spPr>
          <a:xfrm>
            <a:off x="0" y="0"/>
            <a:ext cx="9906000" cy="10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_x148692704">
            <a:extLst>
              <a:ext uri="{FF2B5EF4-FFF2-40B4-BE49-F238E27FC236}">
                <a16:creationId xmlns:a16="http://schemas.microsoft.com/office/drawing/2014/main" id="{1E9DDB9B-0486-D57B-D17A-795CC07676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40" y="6527874"/>
            <a:ext cx="849557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96A4E5-7BC5-2387-E9A8-DFF34BE2172F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950" y="6563874"/>
            <a:ext cx="1152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0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300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4020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pos="172">
          <p15:clr>
            <a:srgbClr val="FBAE40"/>
          </p15:clr>
        </p15:guide>
        <p15:guide id="8" orient="horz" pos="5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Ⅲ.현황분석(자유포맷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F128FA3-011E-4647-864D-0B6D92BE1811}"/>
              </a:ext>
            </a:extLst>
          </p:cNvPr>
          <p:cNvCxnSpPr/>
          <p:nvPr userDrawn="1"/>
        </p:nvCxnSpPr>
        <p:spPr>
          <a:xfrm>
            <a:off x="0" y="849667"/>
            <a:ext cx="9908450" cy="0"/>
          </a:xfrm>
          <a:prstGeom prst="line">
            <a:avLst/>
          </a:prstGeom>
          <a:ln w="3175">
            <a:solidFill>
              <a:srgbClr val="D2D4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7C7ACA-C397-435E-BA33-2292C853CC1E}"/>
              </a:ext>
            </a:extLst>
          </p:cNvPr>
          <p:cNvSpPr/>
          <p:nvPr userDrawn="1"/>
        </p:nvSpPr>
        <p:spPr>
          <a:xfrm>
            <a:off x="0" y="0"/>
            <a:ext cx="9906000" cy="10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제목 2"/>
          <p:cNvSpPr txBox="1">
            <a:spLocks/>
          </p:cNvSpPr>
          <p:nvPr userDrawn="1"/>
        </p:nvSpPr>
        <p:spPr>
          <a:xfrm>
            <a:off x="8174270" y="222548"/>
            <a:ext cx="1440000" cy="216000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3810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0" kern="1200" spc="-150" baseline="0" noProof="0" dirty="0" smtClean="0">
                <a:solidFill>
                  <a:srgbClr val="4D4D4D"/>
                </a:solidFill>
                <a:latin typeface="KoPub돋움체 Medium" pitchFamily="2" charset="-127"/>
                <a:ea typeface="KoPub돋움체 Medium" pitchFamily="2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entury Gothic" pitchFamily="34" charset="0"/>
                <a:ea typeface="돋움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Aft>
                <a:spcPts val="0"/>
              </a:spcAft>
              <a:buClr>
                <a:schemeClr val="accent3">
                  <a:lumMod val="50000"/>
                </a:schemeClr>
              </a:buClr>
            </a:pPr>
            <a:r>
              <a:rPr lang="en-US" altLang="ko-KR" sz="1200" dirty="0"/>
              <a:t>Ⅳ</a:t>
            </a:r>
            <a:r>
              <a:rPr kumimoji="1" lang="en-US" altLang="ko-KR" sz="1200" b="1" kern="1200" spc="-10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.</a:t>
            </a:r>
            <a:r>
              <a:rPr kumimoji="1" lang="ko-KR" altLang="en-US" sz="1200" b="1" kern="1200" spc="-10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 목표모델 수립</a:t>
            </a:r>
            <a:endParaRPr lang="ko-KR" altLang="en-US" sz="1200" b="1" spc="-100" baseline="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94F3C91-1760-43AB-8BC5-667F773DB1F3}"/>
              </a:ext>
            </a:extLst>
          </p:cNvPr>
          <p:cNvCxnSpPr/>
          <p:nvPr userDrawn="1"/>
        </p:nvCxnSpPr>
        <p:spPr>
          <a:xfrm>
            <a:off x="0" y="6526865"/>
            <a:ext cx="9908450" cy="0"/>
          </a:xfrm>
          <a:prstGeom prst="line">
            <a:avLst/>
          </a:prstGeom>
          <a:ln w="3175">
            <a:solidFill>
              <a:srgbClr val="D2D4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 12"/>
          <p:cNvSpPr/>
          <p:nvPr userDrawn="1"/>
        </p:nvSpPr>
        <p:spPr>
          <a:xfrm>
            <a:off x="273050" y="1177682"/>
            <a:ext cx="648654" cy="397565"/>
          </a:xfrm>
          <a:custGeom>
            <a:avLst/>
            <a:gdLst>
              <a:gd name="connsiteX0" fmla="*/ 0 w 864704"/>
              <a:gd name="connsiteY0" fmla="*/ 0 h 397565"/>
              <a:gd name="connsiteX1" fmla="*/ 0 w 864704"/>
              <a:gd name="connsiteY1" fmla="*/ 387626 h 397565"/>
              <a:gd name="connsiteX2" fmla="*/ 864704 w 864704"/>
              <a:gd name="connsiteY2" fmla="*/ 387626 h 397565"/>
              <a:gd name="connsiteX3" fmla="*/ 864704 w 864704"/>
              <a:gd name="connsiteY3" fmla="*/ 397565 h 39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704" h="397565">
                <a:moveTo>
                  <a:pt x="0" y="0"/>
                </a:moveTo>
                <a:lnTo>
                  <a:pt x="0" y="387626"/>
                </a:lnTo>
                <a:lnTo>
                  <a:pt x="864704" y="387626"/>
                </a:lnTo>
                <a:lnTo>
                  <a:pt x="864704" y="397565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자유형 13"/>
          <p:cNvSpPr/>
          <p:nvPr userDrawn="1"/>
        </p:nvSpPr>
        <p:spPr>
          <a:xfrm flipH="1">
            <a:off x="8984296" y="1177682"/>
            <a:ext cx="663882" cy="397565"/>
          </a:xfrm>
          <a:custGeom>
            <a:avLst/>
            <a:gdLst>
              <a:gd name="connsiteX0" fmla="*/ 0 w 864704"/>
              <a:gd name="connsiteY0" fmla="*/ 0 h 397565"/>
              <a:gd name="connsiteX1" fmla="*/ 0 w 864704"/>
              <a:gd name="connsiteY1" fmla="*/ 387626 h 397565"/>
              <a:gd name="connsiteX2" fmla="*/ 864704 w 864704"/>
              <a:gd name="connsiteY2" fmla="*/ 387626 h 397565"/>
              <a:gd name="connsiteX3" fmla="*/ 864704 w 864704"/>
              <a:gd name="connsiteY3" fmla="*/ 397565 h 39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704" h="397565">
                <a:moveTo>
                  <a:pt x="0" y="0"/>
                </a:moveTo>
                <a:lnTo>
                  <a:pt x="0" y="387626"/>
                </a:lnTo>
                <a:lnTo>
                  <a:pt x="864704" y="387626"/>
                </a:lnTo>
                <a:lnTo>
                  <a:pt x="864704" y="397565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3E8702-9BBC-40A3-A52C-B139E2FA55B9}"/>
              </a:ext>
            </a:extLst>
          </p:cNvPr>
          <p:cNvSpPr txBox="1"/>
          <p:nvPr userDrawn="1"/>
        </p:nvSpPr>
        <p:spPr>
          <a:xfrm>
            <a:off x="4700972" y="6643961"/>
            <a:ext cx="504000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fld id="{7305C1CD-0C31-483D-802B-B1BCC9265F73}" type="slidenum">
              <a:rPr lang="ko-KR" altLang="en-US" sz="1100" smtClean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 algn="ctr"/>
              <a:t>‹#›</a:t>
            </a:fld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_x148692704">
            <a:extLst>
              <a:ext uri="{FF2B5EF4-FFF2-40B4-BE49-F238E27FC236}">
                <a16:creationId xmlns:a16="http://schemas.microsoft.com/office/drawing/2014/main" id="{C8B06EB6-E5FD-F721-47B4-32028B1ED1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40" y="6527874"/>
            <a:ext cx="849557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5890FE-6457-2FAD-50D3-1C5A14CC2B18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950" y="6563874"/>
            <a:ext cx="1152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78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Ⅲ.현황분석(간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57C7ACA-C397-435E-BA33-2292C853CC1E}"/>
              </a:ext>
            </a:extLst>
          </p:cNvPr>
          <p:cNvSpPr/>
          <p:nvPr userDrawn="1"/>
        </p:nvSpPr>
        <p:spPr>
          <a:xfrm>
            <a:off x="0" y="0"/>
            <a:ext cx="9906000" cy="10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3E8702-9BBC-40A3-A52C-B139E2FA55B9}"/>
              </a:ext>
            </a:extLst>
          </p:cNvPr>
          <p:cNvSpPr txBox="1"/>
          <p:nvPr userDrawn="1"/>
        </p:nvSpPr>
        <p:spPr>
          <a:xfrm>
            <a:off x="4700972" y="6643961"/>
            <a:ext cx="504000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fld id="{7305C1CD-0C31-483D-802B-B1BCC9265F73}" type="slidenum">
              <a:rPr lang="ko-KR" altLang="en-US" sz="1100" smtClean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 algn="ctr"/>
              <a:t>‹#›</a:t>
            </a:fld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" name="_x148692704">
            <a:extLst>
              <a:ext uri="{FF2B5EF4-FFF2-40B4-BE49-F238E27FC236}">
                <a16:creationId xmlns:a16="http://schemas.microsoft.com/office/drawing/2014/main" id="{B3C070FA-FB26-1559-1CDC-B65FDFBA1E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40" y="6527874"/>
            <a:ext cx="849557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30FE37A-3FA4-2F8C-3C6E-846C9F54CE89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950" y="6563874"/>
            <a:ext cx="1152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69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Ⅲ.현황분석(공백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2BA192A-8A72-092C-6451-9C1474165151}"/>
              </a:ext>
            </a:extLst>
          </p:cNvPr>
          <p:cNvSpPr/>
          <p:nvPr userDrawn="1"/>
        </p:nvSpPr>
        <p:spPr>
          <a:xfrm>
            <a:off x="0" y="0"/>
            <a:ext cx="9906000" cy="10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_x148692704">
            <a:extLst>
              <a:ext uri="{FF2B5EF4-FFF2-40B4-BE49-F238E27FC236}">
                <a16:creationId xmlns:a16="http://schemas.microsoft.com/office/drawing/2014/main" id="{07DFE522-BDA8-2453-5E5D-ABDC1CBAD4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40" y="6527874"/>
            <a:ext cx="849557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EDF738-EF71-A36D-E02A-D1724B600E7F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950" y="6563874"/>
            <a:ext cx="1152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8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17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71.png"/><Relationship Id="rId7" Type="http://schemas.openxmlformats.org/officeDocument/2006/relationships/image" Target="../media/image60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17.svg"/><Relationship Id="rId4" Type="http://schemas.openxmlformats.org/officeDocument/2006/relationships/image" Target="../media/image1.jpe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75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59.png"/><Relationship Id="rId2" Type="http://schemas.openxmlformats.org/officeDocument/2006/relationships/image" Target="../media/image74.jpeg"/><Relationship Id="rId16" Type="http://schemas.openxmlformats.org/officeDocument/2006/relationships/image" Target="../media/image32.jpe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76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wmf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microsoft.com/office/2007/relationships/hdphoto" Target="../media/hdphoto3.wdp"/><Relationship Id="rId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microsoft.com/office/2007/relationships/hdphoto" Target="../media/hdphoto7.wdp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9.png"/><Relationship Id="rId18" Type="http://schemas.openxmlformats.org/officeDocument/2006/relationships/image" Target="../media/image35.png"/><Relationship Id="rId3" Type="http://schemas.microsoft.com/office/2007/relationships/hdphoto" Target="../media/hdphoto8.wdp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17" Type="http://schemas.openxmlformats.org/officeDocument/2006/relationships/image" Target="../media/image34.png"/><Relationship Id="rId2" Type="http://schemas.openxmlformats.org/officeDocument/2006/relationships/image" Target="../media/image88.png"/><Relationship Id="rId16" Type="http://schemas.openxmlformats.org/officeDocument/2006/relationships/image" Target="../media/image93.jpe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2.png"/><Relationship Id="rId5" Type="http://schemas.openxmlformats.org/officeDocument/2006/relationships/image" Target="../media/image90.png"/><Relationship Id="rId15" Type="http://schemas.openxmlformats.org/officeDocument/2006/relationships/image" Target="../media/image31.png"/><Relationship Id="rId10" Type="http://schemas.openxmlformats.org/officeDocument/2006/relationships/image" Target="../media/image24.png"/><Relationship Id="rId19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23.png"/><Relationship Id="rId1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13" Type="http://schemas.openxmlformats.org/officeDocument/2006/relationships/image" Target="../media/image105.png"/><Relationship Id="rId3" Type="http://schemas.openxmlformats.org/officeDocument/2006/relationships/image" Target="../media/image97.png"/><Relationship Id="rId7" Type="http://schemas.openxmlformats.org/officeDocument/2006/relationships/image" Target="../media/image99.emf"/><Relationship Id="rId12" Type="http://schemas.openxmlformats.org/officeDocument/2006/relationships/image" Target="../media/image104.png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03.png"/><Relationship Id="rId5" Type="http://schemas.openxmlformats.org/officeDocument/2006/relationships/image" Target="../media/image10.png"/><Relationship Id="rId10" Type="http://schemas.openxmlformats.org/officeDocument/2006/relationships/image" Target="../media/image102.png"/><Relationship Id="rId4" Type="http://schemas.openxmlformats.org/officeDocument/2006/relationships/image" Target="../media/image98.sv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0.png"/><Relationship Id="rId21" Type="http://schemas.openxmlformats.org/officeDocument/2006/relationships/image" Target="../media/image33.png"/><Relationship Id="rId7" Type="http://schemas.openxmlformats.org/officeDocument/2006/relationships/image" Target="../media/image17.sv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image" Target="../media/image18.emf"/><Relationship Id="rId16" Type="http://schemas.openxmlformats.org/officeDocument/2006/relationships/image" Target="../media/image28.png"/><Relationship Id="rId20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9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svg"/><Relationship Id="rId18" Type="http://schemas.openxmlformats.org/officeDocument/2006/relationships/image" Target="../media/image55.emf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40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8.svg"/><Relationship Id="rId5" Type="http://schemas.openxmlformats.org/officeDocument/2006/relationships/image" Target="../media/image43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microsoft.com/office/2007/relationships/hdphoto" Target="../media/hdphoto1.wdp"/><Relationship Id="rId1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9029A-F4DF-4A17-A9EE-F3895B8B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3.9.1 </a:t>
            </a:r>
            <a:r>
              <a:rPr lang="ko-KR" altLang="en-US"/>
              <a:t>과제 정의</a:t>
            </a:r>
            <a:endParaRPr lang="ko-KR" altLang="en-US" dirty="0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BFAF1FBF-0962-418D-92F0-080285A3F3C0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19C1DE-B39F-E6DD-CEE2-AD595FDB1C41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7" name="Group 126">
            <a:extLst>
              <a:ext uri="{FF2B5EF4-FFF2-40B4-BE49-F238E27FC236}">
                <a16:creationId xmlns:a16="http://schemas.microsoft.com/office/drawing/2014/main" id="{C712AEC0-369F-9D56-3524-86CD2B386154}"/>
              </a:ext>
            </a:extLst>
          </p:cNvPr>
          <p:cNvGraphicFramePr>
            <a:graphicFrameLocks noGrp="1"/>
          </p:cNvGraphicFramePr>
          <p:nvPr/>
        </p:nvGraphicFramePr>
        <p:xfrm>
          <a:off x="272058" y="1332003"/>
          <a:ext cx="9358812" cy="5014642"/>
        </p:xfrm>
        <a:graphic>
          <a:graphicData uri="http://schemas.openxmlformats.org/drawingml/2006/table">
            <a:tbl>
              <a:tblPr/>
              <a:tblGrid>
                <a:gridCol w="1044000">
                  <a:extLst>
                    <a:ext uri="{9D8B030D-6E8A-4147-A177-3AD203B41FA5}">
                      <a16:colId xmlns:a16="http://schemas.microsoft.com/office/drawing/2014/main" val="36013016"/>
                    </a:ext>
                  </a:extLst>
                </a:gridCol>
                <a:gridCol w="430440">
                  <a:extLst>
                    <a:ext uri="{9D8B030D-6E8A-4147-A177-3AD203B41FA5}">
                      <a16:colId xmlns:a16="http://schemas.microsoft.com/office/drawing/2014/main" val="417466044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851625072"/>
                    </a:ext>
                  </a:extLst>
                </a:gridCol>
                <a:gridCol w="1944880">
                  <a:extLst>
                    <a:ext uri="{9D8B030D-6E8A-4147-A177-3AD203B41FA5}">
                      <a16:colId xmlns:a16="http://schemas.microsoft.com/office/drawing/2014/main" val="1480491243"/>
                    </a:ext>
                  </a:extLst>
                </a:gridCol>
                <a:gridCol w="10080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1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736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목적</a:t>
                      </a:r>
                    </a:p>
                  </a:txBody>
                  <a:tcPr marL="90000" marR="90000" marT="90000" marB="90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경기도의회의 의안 처리 절차를 디지털 방식으로 전환하고</a:t>
                      </a: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의안 이력의 체계적 관리 및 통계</a:t>
                      </a: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·</a:t>
                      </a: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현황정보 제공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44000" marR="144000" marT="90000" marB="90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76882"/>
                  </a:ext>
                </a:extLst>
              </a:tr>
              <a:tr h="14130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추진배경</a:t>
                      </a:r>
                    </a:p>
                  </a:txBody>
                  <a:tcPr marL="90000" marR="90000" marT="90000" marB="90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90488" indent="-90488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9pPr>
                    </a:lstStyle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" panose="020B0503020000020004" pitchFamily="50" charset="-127"/>
                        </a:rPr>
                        <a:t>디지털 기반의 의안 업무 프로세스 필요</a:t>
                      </a:r>
                      <a:endParaRPr kumimoji="1" lang="en-US" altLang="ko-KR" sz="11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나눔스퀘어" panose="020B0503020000020004" pitchFamily="50" charset="-127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" panose="020B0503020000020004" pitchFamily="50" charset="-127"/>
                        </a:rPr>
                        <a:t>디지털 기반의 의안데이터 관리 체계 필요 </a:t>
                      </a:r>
                      <a:endParaRPr kumimoji="1" lang="en-US" altLang="ko-KR" sz="11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의안정보에 대한 사용자 접근성 향상 필요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44000" marR="144000" marT="90000" marB="90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기대효과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정성적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44000" marR="144000" marT="90000" marB="90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의안 처리 업무 프로세스 수립을 통한 업무 효율성 향상</a:t>
                      </a: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의안 데이터 관리 체계 구축을 통한 의안 이력 및 현황 관리</a:t>
                      </a:r>
                    </a:p>
                    <a:p>
                      <a:pPr marL="144000" marR="0" lvl="0" indent="-144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의안 검색 및 통계 등 서비스 편의 기능 제공을 통한 생산성 제고 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44000" marR="144000" marT="90000" marB="90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375039"/>
                  </a:ext>
                </a:extLst>
              </a:tr>
              <a:tr h="384007">
                <a:tc rowSpan="4">
                  <a:txBody>
                    <a:bodyPr/>
                    <a:lstStyle>
                      <a:lvl1pPr marL="85725" indent="-85725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9pPr>
                    </a:lstStyle>
                    <a:p>
                      <a:pPr marL="85725" marR="0" lvl="0" indent="-8572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세부과제</a:t>
                      </a:r>
                    </a:p>
                  </a:txBody>
                  <a:tcPr marL="90000" marR="90000" marT="90000" marB="90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177800" indent="-17780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9pPr>
                    </a:lstStyle>
                    <a:p>
                      <a:pPr marL="177800" marR="0" lvl="0" indent="-1778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No.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177800" indent="-17780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9pPr>
                    </a:lstStyle>
                    <a:p>
                      <a:pPr marL="177800" marR="0" lvl="0" indent="-1778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세부과제명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44000" marR="144000" marT="72000" marB="72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177800" indent="-17780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나눔스퀘어" panose="020B0503020000020004" pitchFamily="50" charset="-127"/>
                          <a:ea typeface="나눔스퀘어" panose="020B0503020000020004" pitchFamily="50" charset="-127"/>
                          <a:cs typeface="나눔스퀘어" panose="020B0503020000020004" pitchFamily="50" charset="-127"/>
                        </a:defRPr>
                      </a:lvl9pPr>
                    </a:lstStyle>
                    <a:p>
                      <a:pPr marL="177800" marR="0" lvl="0" indent="-1778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내용</a:t>
                      </a:r>
                    </a:p>
                  </a:txBody>
                  <a:tcPr marL="144000" marR="144000" marT="72000" marB="72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413518"/>
                  </a:ext>
                </a:extLst>
              </a:tr>
              <a:tr h="669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54000" marR="54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100" baseline="0">
                          <a:solidFill>
                            <a:srgbClr val="0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표준 의안처리 체계 구축</a:t>
                      </a:r>
                      <a:endParaRPr lang="en-US" altLang="ko-KR" sz="1100" baseline="0" dirty="0">
                        <a:solidFill>
                          <a:srgbClr val="00000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08000" marR="54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디지털 기반 의안 관련 표준 업무 프로세스 수립</a:t>
                      </a:r>
                      <a:endParaRPr lang="en-US" altLang="ko-KR" sz="1100" b="0">
                        <a:solidFill>
                          <a:srgbClr val="00000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1100" b="0">
                          <a:solidFill>
                            <a:srgbClr val="0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표준 업무 프로세스 기반 목표 시스템 설계</a:t>
                      </a:r>
                      <a:endParaRPr lang="en-US" altLang="ko-KR" sz="1100" b="0" dirty="0">
                        <a:solidFill>
                          <a:srgbClr val="00000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44000" marR="54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anchor="ctr" horzOverflow="overflow"/>
                </a:tc>
                <a:tc hMerge="1"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 typeface="Wingdings" pitchFamily="2" charset="2"/>
                        <a:buChar char="§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anchor="ctr" horzOverflow="overflow"/>
                </a:tc>
                <a:extLst>
                  <a:ext uri="{0D108BD9-81ED-4DB2-BD59-A6C34878D82A}">
                    <a16:rowId xmlns:a16="http://schemas.microsoft.com/office/drawing/2014/main" val="1677733171"/>
                  </a:ext>
                </a:extLst>
              </a:tr>
              <a:tr h="5946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54000" marR="54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모바일 의안서비스 체계 구축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08000" marR="54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 편의성 향상을 위한 모바일 기반 의안서비스 체계 설계</a:t>
                      </a:r>
                      <a:endParaRPr kumimoji="1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조례 청구 신청부터 공포에 이르는 과정의 진행상태와 처리결과 알림 서비스 구축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44000" marR="54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056711"/>
                  </a:ext>
                </a:extLst>
              </a:tr>
              <a:tr h="5946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54000" marR="54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통합문서관리 체계 구축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08000" marR="54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의안업무 및 다양한 업무에서 생산되는 콘텐츠를 생에주기에 따라 관리할 수 있는 통합 문서관리체계 구성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44000" marR="54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027939"/>
                  </a:ext>
                </a:extLst>
              </a:tr>
              <a:tr h="583280"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고려사항</a:t>
                      </a:r>
                    </a:p>
                  </a:txBody>
                  <a:tcPr marL="90000" marR="90000" marT="90000" marB="90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의안에 대한 통합적인 관리체계 마련 및 사용자의 편의성을 고려한 시스템 설계 필요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44000" marR="144000" marT="90000" marB="90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90488" marR="0" lvl="0" indent="-90488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endParaRPr kumimoji="1" lang="ko-KR" altLang="en-US" sz="10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829854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17564DD3-02DC-2FDE-E2A7-65BD4FAEF35D}"/>
              </a:ext>
            </a:extLst>
          </p:cNvPr>
          <p:cNvGrpSpPr/>
          <p:nvPr/>
        </p:nvGrpSpPr>
        <p:grpSpPr>
          <a:xfrm>
            <a:off x="272480" y="908716"/>
            <a:ext cx="1080000" cy="180000"/>
            <a:chOff x="272480" y="908716"/>
            <a:chExt cx="1080000" cy="180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3103E1-D4E9-CA6E-F967-8E490D545972}"/>
                </a:ext>
              </a:extLst>
            </p:cNvPr>
            <p:cNvSpPr/>
            <p:nvPr/>
          </p:nvSpPr>
          <p:spPr>
            <a:xfrm>
              <a:off x="272480" y="908716"/>
              <a:ext cx="1080000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/>
            <a:p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나눔스퀘어 ExtraBold" panose="020B0600000101010101" pitchFamily="50" charset="-127"/>
                </a:rPr>
                <a:t>과제 정의 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나눔스퀘어 ExtraBold" panose="020B0600000101010101" pitchFamily="50" charset="-127"/>
                </a:rPr>
                <a:t>: 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나눔스퀘어 ExtraBold" panose="020B0600000101010101" pitchFamily="50" charset="-127"/>
                </a:rPr>
                <a:t>원스톱 의안 관리 체계 구축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B171C71-2671-1CE2-E5DD-8003E2F33D45}"/>
                </a:ext>
              </a:extLst>
            </p:cNvPr>
            <p:cNvSpPr/>
            <p:nvPr/>
          </p:nvSpPr>
          <p:spPr>
            <a:xfrm>
              <a:off x="272480" y="908716"/>
              <a:ext cx="36000" cy="18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2454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6908E-646A-BF7B-2A0A-65785E7FC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001A2-83C1-C475-848E-C0A1AF8E4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471832"/>
            <a:ext cx="7271438" cy="380480"/>
          </a:xfr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/>
              <a:t>3.9.6 </a:t>
            </a:r>
            <a:r>
              <a:rPr lang="ko-KR" altLang="en-US"/>
              <a:t>모바일의안 서비스 체계 구축</a:t>
            </a:r>
            <a:r>
              <a:rPr lang="en-US" altLang="ko-KR"/>
              <a:t> &gt; </a:t>
            </a:r>
            <a:r>
              <a:rPr lang="ko-KR" altLang="en-US"/>
              <a:t>주요기능</a:t>
            </a:r>
            <a:r>
              <a:rPr lang="en-US" altLang="ko-KR"/>
              <a:t>_</a:t>
            </a:r>
            <a:r>
              <a:rPr lang="ko-KR" altLang="en-US"/>
              <a:t>맞춤형 서비스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8273F2-502C-37F2-38C1-9799008DB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ko-KR" altLang="en-US"/>
              <a:t>모바일 의안 서비스의 효율적 운영을 위하여 하이브리드 앱 형식으로 시스템을 구축하고</a:t>
            </a:r>
            <a:r>
              <a:rPr lang="en-US" altLang="ko-KR"/>
              <a:t>, </a:t>
            </a:r>
            <a:r>
              <a:rPr lang="ko-KR" altLang="en-US"/>
              <a:t>사용자 알림 설정 기능을 통해 이용 편의성을 제고하고자 함</a:t>
            </a:r>
            <a:endParaRPr lang="ko-KR" altLang="en-US" dirty="0" err="1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B9EA7231-9356-E06E-A3CA-9DBFD4D8AEA2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D1C81BF-ED3E-EF51-E8D3-B3AEAA103BB7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AEC48BD-51F8-CA92-1662-3226A7EC98DF}"/>
              </a:ext>
            </a:extLst>
          </p:cNvPr>
          <p:cNvGrpSpPr/>
          <p:nvPr/>
        </p:nvGrpSpPr>
        <p:grpSpPr>
          <a:xfrm>
            <a:off x="402743" y="2110629"/>
            <a:ext cx="2065982" cy="4198692"/>
            <a:chOff x="344488" y="1772816"/>
            <a:chExt cx="2340260" cy="45005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676BF9F-2ABD-D535-2D3B-72520D8F0083}"/>
                </a:ext>
              </a:extLst>
            </p:cNvPr>
            <p:cNvGrpSpPr/>
            <p:nvPr/>
          </p:nvGrpSpPr>
          <p:grpSpPr>
            <a:xfrm>
              <a:off x="344488" y="1772816"/>
              <a:ext cx="2340260" cy="4500500"/>
              <a:chOff x="7351545" y="2952539"/>
              <a:chExt cx="1843668" cy="325601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800BC0EB-2637-24CD-1987-26261B72E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1545" y="2952539"/>
                <a:ext cx="1843668" cy="3256010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7437F709-E289-3ECA-2C3F-1769DD5138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089" b="44580"/>
              <a:stretch/>
            </p:blipFill>
            <p:spPr>
              <a:xfrm>
                <a:off x="7351545" y="3358141"/>
                <a:ext cx="1830795" cy="1387536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8300299-1F6F-73DB-32C5-7B3D43DD6C56}"/>
                </a:ext>
              </a:extLst>
            </p:cNvPr>
            <p:cNvSpPr/>
            <p:nvPr/>
          </p:nvSpPr>
          <p:spPr>
            <a:xfrm>
              <a:off x="416496" y="1844824"/>
              <a:ext cx="864096" cy="120431"/>
            </a:xfrm>
            <a:prstGeom prst="rect">
              <a:avLst/>
            </a:prstGeom>
            <a:solidFill>
              <a:srgbClr val="020B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2EE6FA9-33B4-3461-1058-7441099DCB6F}"/>
                </a:ext>
              </a:extLst>
            </p:cNvPr>
            <p:cNvSpPr/>
            <p:nvPr/>
          </p:nvSpPr>
          <p:spPr>
            <a:xfrm>
              <a:off x="416496" y="2096852"/>
              <a:ext cx="288032" cy="206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672FCA7-651A-3555-F616-7AFE391874D1}"/>
                </a:ext>
              </a:extLst>
            </p:cNvPr>
            <p:cNvSpPr/>
            <p:nvPr/>
          </p:nvSpPr>
          <p:spPr>
            <a:xfrm>
              <a:off x="848544" y="3150618"/>
              <a:ext cx="612068" cy="206374"/>
            </a:xfrm>
            <a:prstGeom prst="rect">
              <a:avLst/>
            </a:prstGeom>
            <a:solidFill>
              <a:srgbClr val="05E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제</a:t>
              </a:r>
              <a:r>
                <a:rPr lang="en-US" altLang="ko-KR" sz="9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11</a:t>
              </a:r>
              <a:r>
                <a:rPr lang="ko-KR" altLang="en-US" sz="9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대</a:t>
              </a:r>
            </a:p>
          </p:txBody>
        </p:sp>
        <p:pic>
          <p:nvPicPr>
            <p:cNvPr id="18" name="_x148692704">
              <a:extLst>
                <a:ext uri="{FF2B5EF4-FFF2-40B4-BE49-F238E27FC236}">
                  <a16:creationId xmlns:a16="http://schemas.microsoft.com/office/drawing/2014/main" id="{8499266F-DE23-4C11-AC5F-B99DE2B92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00" y="6055473"/>
              <a:ext cx="648072" cy="170875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1" name="_x148692704">
              <a:extLst>
                <a:ext uri="{FF2B5EF4-FFF2-40B4-BE49-F238E27FC236}">
                  <a16:creationId xmlns:a16="http://schemas.microsoft.com/office/drawing/2014/main" id="{94D18508-2D8C-C8E6-EEBD-4AA7C1E2C9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96"/>
            <a:stretch>
              <a:fillRect/>
            </a:stretch>
          </p:blipFill>
          <p:spPr bwMode="auto">
            <a:xfrm>
              <a:off x="416496" y="2074573"/>
              <a:ext cx="214084" cy="214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9AC80D4-B158-3B17-9A6D-A56E3F993DDA}"/>
              </a:ext>
            </a:extLst>
          </p:cNvPr>
          <p:cNvGrpSpPr/>
          <p:nvPr/>
        </p:nvGrpSpPr>
        <p:grpSpPr>
          <a:xfrm>
            <a:off x="2938805" y="2110628"/>
            <a:ext cx="4208753" cy="4243140"/>
            <a:chOff x="16289993" y="2899247"/>
            <a:chExt cx="4426329" cy="3585557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374FF08-A5AC-87D5-4499-657CE15B0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0095" y="2899248"/>
              <a:ext cx="2056227" cy="3585556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7F3636A9-4AF0-54EB-3FBC-E63B46330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9993" y="2899247"/>
              <a:ext cx="2046646" cy="3579538"/>
            </a:xfrm>
            <a:prstGeom prst="rect">
              <a:avLst/>
            </a:prstGeom>
          </p:spPr>
        </p:pic>
        <p:sp>
          <p:nvSpPr>
            <p:cNvPr id="46" name="Rectangle 17">
              <a:extLst>
                <a:ext uri="{FF2B5EF4-FFF2-40B4-BE49-F238E27FC236}">
                  <a16:creationId xmlns:a16="http://schemas.microsoft.com/office/drawing/2014/main" id="{48CC39C1-3212-AED3-5FC1-20131463B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4607" y="4105953"/>
              <a:ext cx="1882585" cy="687128"/>
            </a:xfrm>
            <a:prstGeom prst="rect">
              <a:avLst/>
            </a:prstGeom>
            <a:noFill/>
            <a:ln w="9525" cmpd="sng" algn="ctr">
              <a:solidFill>
                <a:schemeClr val="bg1"/>
              </a:solidFill>
              <a:prstDash val="solid"/>
              <a:miter lim="800000"/>
              <a:headEnd/>
              <a:tailEnd/>
            </a:ln>
            <a:effectLst>
              <a:glow rad="38100">
                <a:srgbClr val="C82D57"/>
              </a:glow>
            </a:effectLst>
          </p:spPr>
          <p:txBody>
            <a:bodyPr wrap="none" lIns="90000" tIns="46800" rIns="90000" bIns="46800" anchor="ctr"/>
            <a:lstStyle/>
            <a:p>
              <a:pPr algn="ctr" defTabSz="914400" latinLnBrk="0"/>
              <a:endParaRPr kumimoji="1" lang="ko-KR" altLang="ko-KR" sz="1800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CC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7" name="Rectangle 17">
              <a:extLst>
                <a:ext uri="{FF2B5EF4-FFF2-40B4-BE49-F238E27FC236}">
                  <a16:creationId xmlns:a16="http://schemas.microsoft.com/office/drawing/2014/main" id="{61615378-DE3F-8ED4-C7B3-24AB02626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36858" y="4172031"/>
              <a:ext cx="1912737" cy="793326"/>
            </a:xfrm>
            <a:prstGeom prst="rect">
              <a:avLst/>
            </a:prstGeom>
            <a:noFill/>
            <a:ln w="9525" cmpd="sng" algn="ctr">
              <a:solidFill>
                <a:schemeClr val="bg1"/>
              </a:solidFill>
              <a:prstDash val="solid"/>
              <a:miter lim="800000"/>
              <a:headEnd/>
              <a:tailEnd/>
            </a:ln>
            <a:effectLst>
              <a:glow rad="38100">
                <a:srgbClr val="C82D57"/>
              </a:glow>
            </a:effectLst>
          </p:spPr>
          <p:txBody>
            <a:bodyPr wrap="none" lIns="90000" tIns="46800" rIns="90000" bIns="46800" anchor="ctr"/>
            <a:lstStyle/>
            <a:p>
              <a:pPr algn="ctr" defTabSz="914400" latinLnBrk="0"/>
              <a:endParaRPr kumimoji="1" lang="ko-KR" altLang="ko-KR" sz="1800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CC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8" name="Rectangle 17">
              <a:extLst>
                <a:ext uri="{FF2B5EF4-FFF2-40B4-BE49-F238E27FC236}">
                  <a16:creationId xmlns:a16="http://schemas.microsoft.com/office/drawing/2014/main" id="{601013E9-7712-F2BC-714D-452B3C13D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41685" y="2903198"/>
              <a:ext cx="294954" cy="169749"/>
            </a:xfrm>
            <a:prstGeom prst="rect">
              <a:avLst/>
            </a:prstGeom>
            <a:noFill/>
            <a:ln w="9525" cmpd="sng" algn="ctr">
              <a:solidFill>
                <a:schemeClr val="bg1"/>
              </a:solidFill>
              <a:prstDash val="solid"/>
              <a:miter lim="800000"/>
              <a:headEnd/>
              <a:tailEnd/>
            </a:ln>
            <a:effectLst>
              <a:glow rad="38100">
                <a:srgbClr val="C82D57"/>
              </a:glow>
            </a:effectLst>
          </p:spPr>
          <p:txBody>
            <a:bodyPr wrap="none" lIns="90000" tIns="46800" rIns="90000" bIns="46800" anchor="ctr"/>
            <a:lstStyle/>
            <a:p>
              <a:pPr algn="ctr" defTabSz="914400" latinLnBrk="0"/>
              <a:endParaRPr kumimoji="1" lang="ko-KR" altLang="ko-KR" sz="1800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CC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9" name="Rectangle 11">
            <a:extLst>
              <a:ext uri="{FF2B5EF4-FFF2-40B4-BE49-F238E27FC236}">
                <a16:creationId xmlns:a16="http://schemas.microsoft.com/office/drawing/2014/main" id="{CDB7CCF3-386C-56D4-415C-D4F9AC6DF2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88940" y="1705430"/>
            <a:ext cx="2039764" cy="46483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72000" tIns="72000" rIns="72000" bIns="72000" anchor="ctr">
            <a:scene3d>
              <a:camera prst="orthographicFront"/>
              <a:lightRig rig="threePt" dir="t"/>
            </a:scene3d>
            <a:sp3d prstMaterial="matte"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109657" marR="0" lvl="0" indent="-109657" algn="l" defTabSz="98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  <a:tabLst/>
              <a:defRPr/>
            </a:pPr>
            <a:r>
              <a:rPr kumimoji="0" lang="ko-KR" altLang="en-US" sz="11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rPr>
              <a:t>사용자 편의성을 높이기 위하여 </a:t>
            </a:r>
            <a:r>
              <a:rPr kumimoji="0" lang="en-US" altLang="ko-KR" sz="11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rPr>
              <a:t>UI/UX </a:t>
            </a:r>
            <a:r>
              <a:rPr kumimoji="0" lang="ko-KR" altLang="en-US" sz="11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rPr>
              <a:t>가이드라인 적용</a:t>
            </a:r>
            <a:endParaRPr kumimoji="0" lang="en-US" altLang="ko-KR" sz="1100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Bold"/>
            </a:endParaRPr>
          </a:p>
          <a:p>
            <a:pPr marL="109657" marR="0" lvl="0" indent="-109657" algn="l" defTabSz="98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  <a:tabLst/>
              <a:defRPr/>
            </a:pPr>
            <a:endParaRPr kumimoji="0" lang="en-US" altLang="ko-KR" sz="1100" b="0" i="0" u="none" strike="noStrike" kern="0" cap="none" spc="0" normalizeH="0" baseline="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Bold"/>
            </a:endParaRPr>
          </a:p>
          <a:p>
            <a:pPr marL="109657" marR="0" lvl="0" indent="-109657" algn="l" defTabSz="98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  <a:tabLst/>
              <a:defRPr/>
            </a:pPr>
            <a:r>
              <a:rPr kumimoji="0" lang="ko-KR" altLang="en-US" sz="1100" b="0" i="0" u="none" strike="noStrike" kern="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rPr>
              <a:t>하이브리드 앱 구축을 통해 서비스 신속성 및 안정성 향상</a:t>
            </a:r>
            <a:endParaRPr kumimoji="0" lang="en-US" altLang="ko-KR" sz="1100" b="0" i="0" u="none" strike="noStrike" kern="0" cap="none" spc="0" normalizeH="0" baseline="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Bold"/>
            </a:endParaRPr>
          </a:p>
          <a:p>
            <a:pPr marL="109657" marR="0" lvl="0" indent="-109657" algn="l" defTabSz="98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  <a:tabLst/>
              <a:defRPr/>
            </a:pPr>
            <a:endParaRPr kumimoji="0" lang="en-US" altLang="ko-KR" sz="1100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Bold"/>
            </a:endParaRPr>
          </a:p>
          <a:p>
            <a:pPr marL="109657" marR="0" lvl="0" indent="-109657" algn="l" defTabSz="98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  <a:tabLst/>
              <a:defRPr/>
            </a:pPr>
            <a:r>
              <a:rPr kumimoji="0" lang="ko-KR" altLang="en-US" sz="1100" b="0" i="0" u="none" strike="noStrike" kern="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rPr>
              <a:t>다양한 의안정보를 기반으로 하여</a:t>
            </a:r>
            <a:r>
              <a:rPr kumimoji="0" lang="en-US" altLang="ko-KR" sz="1100" b="0" i="0" u="none" strike="noStrike" kern="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rPr>
              <a:t>, </a:t>
            </a:r>
            <a:r>
              <a:rPr kumimoji="0" lang="ko-KR" altLang="en-US" sz="1100" b="0" i="0" u="none" strike="noStrike" kern="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rPr>
              <a:t>사용자별 맞춤형 서비스 제공</a:t>
            </a:r>
            <a:endParaRPr kumimoji="0" lang="en-US" altLang="ko-KR" sz="1100" b="0" i="0" u="none" strike="noStrike" kern="0" cap="none" spc="0" normalizeH="0" baseline="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Bold"/>
            </a:endParaRPr>
          </a:p>
          <a:p>
            <a:pPr marL="109657" marR="0" lvl="0" indent="-109657" algn="l" defTabSz="98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  <a:tabLst/>
              <a:defRPr/>
            </a:pPr>
            <a:endParaRPr kumimoji="0" lang="en-US" altLang="ko-KR" sz="1100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Bold"/>
            </a:endParaRPr>
          </a:p>
          <a:p>
            <a:pPr marL="109657" marR="0" lvl="0" indent="-109657" algn="l" defTabSz="98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  <a:tabLst/>
              <a:defRPr/>
            </a:pPr>
            <a:r>
              <a:rPr kumimoji="0" lang="ko-KR" altLang="en-US" sz="1100" b="0" i="0" u="none" strike="noStrike" kern="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rPr>
              <a:t>사용자별 알림서비스 설정 </a:t>
            </a:r>
            <a:r>
              <a:rPr kumimoji="0" lang="en-US" altLang="ko-KR" sz="11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kumimoji="0" lang="en-US" altLang="ko-KR" sz="11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rPr>
              <a:t> </a:t>
            </a:r>
            <a:r>
              <a:rPr kumimoji="0" lang="ko-KR" altLang="en-US" sz="1100" b="0" i="0" u="none" strike="noStrike" kern="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rPr>
              <a:t>맞춤형 알림 서비스 제공</a:t>
            </a:r>
          </a:p>
          <a:p>
            <a:pPr marL="109657" marR="0" lvl="0" indent="-109657" algn="l" defTabSz="98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  <a:tabLst/>
              <a:defRPr/>
            </a:pPr>
            <a:endParaRPr kumimoji="0" lang="en-US" altLang="ko-KR" sz="1100" b="0" i="0" u="none" strike="noStrike" kern="0" cap="none" spc="0" normalizeH="0" baseline="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Bold"/>
            </a:endParaRPr>
          </a:p>
          <a:p>
            <a:pPr marL="109657" marR="0" lvl="0" indent="-109657" algn="l" defTabSz="98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  <a:tabLst/>
              <a:defRPr/>
            </a:pPr>
            <a:endParaRPr kumimoji="0" lang="en-US" altLang="ko-KR" sz="1100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Bold"/>
            </a:endParaRPr>
          </a:p>
        </p:txBody>
      </p:sp>
      <p:sp>
        <p:nvSpPr>
          <p:cNvPr id="60" name="Rectangle 11">
            <a:extLst>
              <a:ext uri="{FF2B5EF4-FFF2-40B4-BE49-F238E27FC236}">
                <a16:creationId xmlns:a16="http://schemas.microsoft.com/office/drawing/2014/main" id="{09811421-9BDD-C246-EE66-F70810FD5649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9875" y="1842882"/>
            <a:ext cx="2507941" cy="4503763"/>
          </a:xfrm>
          <a:prstGeom prst="rect">
            <a:avLst/>
          </a:prstGeom>
          <a:noFill/>
          <a:ln w="317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>
            <a:scene3d>
              <a:camera prst="orthographicFront"/>
              <a:lightRig rig="threePt" dir="t"/>
            </a:scene3d>
            <a:sp3d prstMaterial="matte"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937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777777"/>
              </a:buClr>
              <a:buSzTx/>
              <a:buFontTx/>
              <a:buNone/>
              <a:tabLst>
                <a:tab pos="180975" algn="l"/>
              </a:tabLst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28A66F1-33F2-19D1-BB75-297BFB527CBC}"/>
              </a:ext>
            </a:extLst>
          </p:cNvPr>
          <p:cNvSpPr/>
          <p:nvPr/>
        </p:nvSpPr>
        <p:spPr>
          <a:xfrm>
            <a:off x="430577" y="2982168"/>
            <a:ext cx="639637" cy="132720"/>
          </a:xfrm>
          <a:prstGeom prst="rect">
            <a:avLst/>
          </a:prstGeom>
          <a:solidFill>
            <a:srgbClr val="0F16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</a:t>
            </a:r>
            <a:r>
              <a:rPr lang="en-US" altLang="ko-KR" sz="60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11</a:t>
            </a:r>
            <a:r>
              <a:rPr lang="ko-KR" altLang="en-US" sz="60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 접수의안</a:t>
            </a:r>
          </a:p>
        </p:txBody>
      </p:sp>
      <p:pic>
        <p:nvPicPr>
          <p:cNvPr id="62" name="_x148692704">
            <a:extLst>
              <a:ext uri="{FF2B5EF4-FFF2-40B4-BE49-F238E27FC236}">
                <a16:creationId xmlns:a16="http://schemas.microsoft.com/office/drawing/2014/main" id="{71B68ECE-7E0F-D5D7-8E4D-F36594F31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96"/>
          <a:stretch>
            <a:fillRect/>
          </a:stretch>
        </p:blipFill>
        <p:spPr bwMode="auto">
          <a:xfrm>
            <a:off x="2990658" y="2366400"/>
            <a:ext cx="245817" cy="2337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3" name="_x148692704">
            <a:extLst>
              <a:ext uri="{FF2B5EF4-FFF2-40B4-BE49-F238E27FC236}">
                <a16:creationId xmlns:a16="http://schemas.microsoft.com/office/drawing/2014/main" id="{892B5FA2-9657-F6D2-CBFE-8191E1891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96"/>
          <a:stretch>
            <a:fillRect/>
          </a:stretch>
        </p:blipFill>
        <p:spPr bwMode="auto">
          <a:xfrm>
            <a:off x="5249471" y="2366400"/>
            <a:ext cx="245817" cy="23371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A970530-911E-E1D3-DDA5-49E3CD2977D0}"/>
              </a:ext>
            </a:extLst>
          </p:cNvPr>
          <p:cNvSpPr/>
          <p:nvPr/>
        </p:nvSpPr>
        <p:spPr>
          <a:xfrm>
            <a:off x="2972624" y="2182048"/>
            <a:ext cx="833023" cy="110397"/>
          </a:xfrm>
          <a:prstGeom prst="rect">
            <a:avLst/>
          </a:prstGeom>
          <a:solidFill>
            <a:srgbClr val="020B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3C3722-425D-DF86-A9BA-A00526FC2DD1}"/>
              </a:ext>
            </a:extLst>
          </p:cNvPr>
          <p:cNvSpPr/>
          <p:nvPr/>
        </p:nvSpPr>
        <p:spPr>
          <a:xfrm>
            <a:off x="5267082" y="2182048"/>
            <a:ext cx="833023" cy="110397"/>
          </a:xfrm>
          <a:prstGeom prst="rect">
            <a:avLst/>
          </a:prstGeom>
          <a:solidFill>
            <a:srgbClr val="020B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_x148692704">
            <a:extLst>
              <a:ext uri="{FF2B5EF4-FFF2-40B4-BE49-F238E27FC236}">
                <a16:creationId xmlns:a16="http://schemas.microsoft.com/office/drawing/2014/main" id="{5CB919D4-B0F7-1A48-B9C9-3C63EA3FE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098" y="6161078"/>
            <a:ext cx="544669" cy="14477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8" name="_x148692704">
            <a:extLst>
              <a:ext uri="{FF2B5EF4-FFF2-40B4-BE49-F238E27FC236}">
                <a16:creationId xmlns:a16="http://schemas.microsoft.com/office/drawing/2014/main" id="{6A292181-B5C1-824E-D906-029C03D9E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394" y="6161078"/>
            <a:ext cx="544669" cy="14477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9" name="_x148692704">
            <a:extLst>
              <a:ext uri="{FF2B5EF4-FFF2-40B4-BE49-F238E27FC236}">
                <a16:creationId xmlns:a16="http://schemas.microsoft.com/office/drawing/2014/main" id="{0B67C6C4-0D3F-5294-9782-9A115BBDA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96"/>
          <a:stretch>
            <a:fillRect/>
          </a:stretch>
        </p:blipFill>
        <p:spPr bwMode="auto">
          <a:xfrm>
            <a:off x="1265583" y="6072134"/>
            <a:ext cx="293379" cy="2337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0" name="_x148692704">
            <a:extLst>
              <a:ext uri="{FF2B5EF4-FFF2-40B4-BE49-F238E27FC236}">
                <a16:creationId xmlns:a16="http://schemas.microsoft.com/office/drawing/2014/main" id="{4B31962B-5179-E14E-49FD-AA9BE1E75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96"/>
          <a:stretch>
            <a:fillRect/>
          </a:stretch>
        </p:blipFill>
        <p:spPr bwMode="auto">
          <a:xfrm>
            <a:off x="3765136" y="6109626"/>
            <a:ext cx="293379" cy="2337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1" name="_x148692704">
            <a:extLst>
              <a:ext uri="{FF2B5EF4-FFF2-40B4-BE49-F238E27FC236}">
                <a16:creationId xmlns:a16="http://schemas.microsoft.com/office/drawing/2014/main" id="{24B52EA7-551B-A46C-AD97-9BA860568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96"/>
          <a:stretch>
            <a:fillRect/>
          </a:stretch>
        </p:blipFill>
        <p:spPr bwMode="auto">
          <a:xfrm>
            <a:off x="6023291" y="6109626"/>
            <a:ext cx="293379" cy="2337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319FB15C-0BE0-4D10-060B-392030AA8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6292" y="5241176"/>
            <a:ext cx="1637931" cy="318091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BF7EAB30-523C-7F27-AFA6-E540452BF23D}"/>
              </a:ext>
            </a:extLst>
          </p:cNvPr>
          <p:cNvSpPr/>
          <p:nvPr/>
        </p:nvSpPr>
        <p:spPr>
          <a:xfrm>
            <a:off x="3046292" y="5661248"/>
            <a:ext cx="1313895" cy="31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755206D-BC7F-9C59-74DD-2B53D29F3282}"/>
              </a:ext>
            </a:extLst>
          </p:cNvPr>
          <p:cNvSpPr/>
          <p:nvPr/>
        </p:nvSpPr>
        <p:spPr>
          <a:xfrm>
            <a:off x="5322256" y="5596350"/>
            <a:ext cx="1702227" cy="31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E588A1C0-9528-7ADD-89E5-C3F59BA07B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5394" y="4604229"/>
            <a:ext cx="1795093" cy="94900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70199A6-AA8E-A5D2-2B0A-3312565D5262}"/>
              </a:ext>
            </a:extLst>
          </p:cNvPr>
          <p:cNvSpPr/>
          <p:nvPr/>
        </p:nvSpPr>
        <p:spPr bwMode="auto">
          <a:xfrm>
            <a:off x="269876" y="1700808"/>
            <a:ext cx="2507940" cy="360000"/>
          </a:xfrm>
          <a:prstGeom prst="rect">
            <a:avLst/>
          </a:prstGeom>
          <a:solidFill>
            <a:srgbClr val="548235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200" b="1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  <a:t>다양한 의안정보 제공</a:t>
            </a:r>
            <a:endParaRPr lang="ko-KR" altLang="en-US" sz="1200" b="1" dirty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 charset="0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FD529EA7-C35F-6CB6-C548-0D8B2682C6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864768" y="1842882"/>
            <a:ext cx="4326497" cy="4503763"/>
          </a:xfrm>
          <a:prstGeom prst="rect">
            <a:avLst/>
          </a:prstGeom>
          <a:noFill/>
          <a:ln w="317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>
            <a:scene3d>
              <a:camera prst="orthographicFront"/>
              <a:lightRig rig="threePt" dir="t"/>
            </a:scene3d>
            <a:sp3d prstMaterial="matte"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937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777777"/>
              </a:buClr>
              <a:buSzTx/>
              <a:buFontTx/>
              <a:buNone/>
              <a:tabLst>
                <a:tab pos="180975" algn="l"/>
              </a:tabLst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F4A976-3B35-DC50-01D4-C8C03078D13D}"/>
              </a:ext>
            </a:extLst>
          </p:cNvPr>
          <p:cNvSpPr/>
          <p:nvPr/>
        </p:nvSpPr>
        <p:spPr bwMode="auto">
          <a:xfrm>
            <a:off x="2864768" y="1700808"/>
            <a:ext cx="4326497" cy="360000"/>
          </a:xfrm>
          <a:prstGeom prst="rect">
            <a:avLst/>
          </a:prstGeom>
          <a:solidFill>
            <a:srgbClr val="548235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200" b="1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  <a:t>사용자 알림 설정</a:t>
            </a:r>
            <a:endParaRPr lang="ko-KR" altLang="en-US" sz="1200" b="1" dirty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 charset="0"/>
            </a:endParaRPr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F4874233-A668-6830-2A34-20610E8D57E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88940" y="1708794"/>
            <a:ext cx="2043540" cy="455455"/>
          </a:xfrm>
          <a:prstGeom prst="rect">
            <a:avLst/>
          </a:prstGeom>
          <a:solidFill>
            <a:srgbClr val="548235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>
              <a:buFont typeface="Wingdings" pitchFamily="2" charset="2"/>
              <a:buNone/>
              <a:defRPr/>
            </a:pPr>
            <a:r>
              <a:rPr lang="ko-KR" altLang="en-US" sz="1200" b="1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  <a:t>구현 방향성</a:t>
            </a:r>
            <a:endParaRPr kumimoji="0" lang="ko-KR" altLang="en-US" sz="1200" b="1" dirty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 charset="0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98589526-E393-5887-6386-21E987BDE3E1}"/>
              </a:ext>
            </a:extLst>
          </p:cNvPr>
          <p:cNvSpPr/>
          <p:nvPr/>
        </p:nvSpPr>
        <p:spPr>
          <a:xfrm rot="5400000">
            <a:off x="5033459" y="3866600"/>
            <a:ext cx="4668836" cy="353223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490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6AA4E-A600-7FAF-7963-601122657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0C163-D593-D5E8-24FF-568B05BDD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471832"/>
            <a:ext cx="7271438" cy="380480"/>
          </a:xfr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/>
              <a:t>3.9.6 </a:t>
            </a:r>
            <a:r>
              <a:rPr lang="ko-KR" altLang="en-US"/>
              <a:t>모바일의안 서비스 체계 구축</a:t>
            </a:r>
            <a:r>
              <a:rPr lang="en-US" altLang="ko-KR"/>
              <a:t> &gt; </a:t>
            </a:r>
            <a:r>
              <a:rPr lang="ko-KR" altLang="en-US"/>
              <a:t>주요기능</a:t>
            </a:r>
            <a:r>
              <a:rPr lang="en-US" altLang="ko-KR"/>
              <a:t>_</a:t>
            </a:r>
            <a:r>
              <a:rPr lang="ko-KR" altLang="en-US"/>
              <a:t>모바일알림 서비스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E56F3A-B0E6-12E1-5989-082AAC9DE9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관심정보에 대한 모바일알림 서비스를 통해 의안정보 접근성 강화</a:t>
            </a: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1797B82A-497D-2C72-B509-E85F8A226DBE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D2DD2F7-F58A-D49C-8E59-FFC6A5552C5D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32561FCF-2C19-90E6-D7EB-9F9A3BA3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802" y="2276802"/>
            <a:ext cx="3482279" cy="3635921"/>
          </a:xfrm>
          <a:prstGeom prst="rect">
            <a:avLst/>
          </a:prstGeom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E033807D-4B0C-043B-A711-856C46674A69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9875" y="1842882"/>
            <a:ext cx="2444861" cy="4503763"/>
          </a:xfrm>
          <a:prstGeom prst="rect">
            <a:avLst/>
          </a:prstGeom>
          <a:noFill/>
          <a:ln w="317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>
            <a:scene3d>
              <a:camera prst="orthographicFront"/>
              <a:lightRig rig="threePt" dir="t"/>
            </a:scene3d>
            <a:sp3d prstMaterial="matte"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937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777777"/>
              </a:buClr>
              <a:buSzTx/>
              <a:buFontTx/>
              <a:buNone/>
              <a:tabLst>
                <a:tab pos="180975" algn="l"/>
              </a:tabLst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ACB20E-71AA-6254-8E6C-D527D907475F}"/>
              </a:ext>
            </a:extLst>
          </p:cNvPr>
          <p:cNvSpPr/>
          <p:nvPr/>
        </p:nvSpPr>
        <p:spPr bwMode="auto">
          <a:xfrm>
            <a:off x="269876" y="1700808"/>
            <a:ext cx="2444860" cy="360000"/>
          </a:xfrm>
          <a:prstGeom prst="rect">
            <a:avLst/>
          </a:prstGeom>
          <a:solidFill>
            <a:srgbClr val="548235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200" b="1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  <a:t>관심정보 설정</a:t>
            </a:r>
            <a:endParaRPr lang="ko-KR" altLang="en-US" sz="1200" b="1" dirty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DA425D-E99F-6A32-BED3-62108D8F53A5}"/>
              </a:ext>
            </a:extLst>
          </p:cNvPr>
          <p:cNvSpPr/>
          <p:nvPr/>
        </p:nvSpPr>
        <p:spPr bwMode="auto">
          <a:xfrm>
            <a:off x="2890750" y="1700808"/>
            <a:ext cx="4152342" cy="360000"/>
          </a:xfrm>
          <a:prstGeom prst="rect">
            <a:avLst/>
          </a:prstGeom>
          <a:solidFill>
            <a:srgbClr val="548235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200" b="1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  <a:t>맞춤형 알림서비스</a:t>
            </a:r>
            <a:endParaRPr lang="ko-KR" altLang="en-US" sz="1200" b="1" dirty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DD0587D3-23D3-2403-A838-405EF2EF8E17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88940" y="1705430"/>
            <a:ext cx="2039764" cy="46483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72000" tIns="72000" rIns="72000" bIns="72000" anchor="ctr">
            <a:scene3d>
              <a:camera prst="orthographicFront"/>
              <a:lightRig rig="threePt" dir="t"/>
            </a:scene3d>
            <a:sp3d prstMaterial="matte"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109657" marR="0" lvl="0" indent="-109657" algn="l" defTabSz="98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  <a:tabLst/>
              <a:defRPr/>
            </a:pPr>
            <a:r>
              <a:rPr kumimoji="0" lang="ko-KR" altLang="en-US" sz="11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rPr>
              <a:t>관심의안</a:t>
            </a:r>
            <a:r>
              <a:rPr kumimoji="0" lang="en-US" altLang="ko-KR" sz="11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rPr>
              <a:t>, </a:t>
            </a:r>
            <a:r>
              <a:rPr kumimoji="0" lang="ko-KR" altLang="en-US" sz="11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rPr>
              <a:t>의원 등 다양한 맞춤형 정보 설정 기능 제공</a:t>
            </a:r>
            <a:endParaRPr kumimoji="0" lang="en-US" altLang="ko-KR" sz="1100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Bold"/>
            </a:endParaRPr>
          </a:p>
          <a:p>
            <a:pPr marL="109657" marR="0" lvl="0" indent="-109657" algn="l" defTabSz="98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  <a:tabLst/>
              <a:defRPr/>
            </a:pPr>
            <a:endParaRPr kumimoji="0" lang="en-US" altLang="ko-KR" sz="1100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Bold"/>
            </a:endParaRPr>
          </a:p>
          <a:p>
            <a:pPr marL="109657" marR="0" lvl="0" indent="-109657" algn="l" defTabSz="98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  <a:tabLst/>
              <a:defRPr/>
            </a:pPr>
            <a:r>
              <a:rPr kumimoji="0" lang="ko-KR" altLang="en-US" sz="11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rPr>
              <a:t>관심의안은 국회 통합회원 연동을 통해 동기화</a:t>
            </a:r>
            <a:endParaRPr kumimoji="0" lang="en-US" altLang="ko-KR" sz="1100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Bold"/>
            </a:endParaRPr>
          </a:p>
          <a:p>
            <a:pPr marL="109657" marR="0" lvl="0" indent="-109657" algn="l" defTabSz="98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  <a:tabLst/>
              <a:defRPr/>
            </a:pPr>
            <a:endParaRPr kumimoji="0" lang="en-US" altLang="ko-KR" sz="1100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Bold"/>
            </a:endParaRPr>
          </a:p>
          <a:p>
            <a:pPr marL="109657" marR="0" lvl="0" indent="-109657" algn="l" defTabSz="98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  <a:tabLst/>
              <a:defRPr/>
            </a:pPr>
            <a:r>
              <a:rPr kumimoji="0" lang="ko-KR" altLang="en-US" sz="11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rPr>
              <a:t>관심 정보에 대해 메일링 및 알림톡 서비스를 제공하여 시스템에 미접속시에도 다양한 의안정보 확인 가능</a:t>
            </a:r>
          </a:p>
          <a:p>
            <a:pPr marL="109657" marR="0" lvl="0" indent="-109657" algn="l" defTabSz="98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  <a:tabLst/>
              <a:defRPr/>
            </a:pPr>
            <a:endParaRPr kumimoji="0" lang="en-US" altLang="ko-KR" sz="1100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Bold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BDA6FD01-5C46-B23E-4ED3-0FF56946C1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88940" y="1708794"/>
            <a:ext cx="2043540" cy="455455"/>
          </a:xfrm>
          <a:prstGeom prst="rect">
            <a:avLst/>
          </a:prstGeom>
          <a:solidFill>
            <a:srgbClr val="548235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>
              <a:buFont typeface="Wingdings" pitchFamily="2" charset="2"/>
              <a:buNone/>
              <a:defRPr/>
            </a:pPr>
            <a:r>
              <a:rPr lang="ko-KR" altLang="en-US" sz="1200" b="1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  <a:t>구현 방향성</a:t>
            </a:r>
            <a:endParaRPr kumimoji="0" lang="ko-KR" altLang="en-US" sz="1200" b="1" dirty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 charset="0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1C230B21-D5F6-D8D2-6B93-082553B9E90F}"/>
              </a:ext>
            </a:extLst>
          </p:cNvPr>
          <p:cNvSpPr/>
          <p:nvPr/>
        </p:nvSpPr>
        <p:spPr>
          <a:xfrm rot="5400000">
            <a:off x="5033459" y="3866600"/>
            <a:ext cx="4668836" cy="353223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40FBE5-8AF7-8B1E-B121-183A7F1158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28"/>
          <a:stretch/>
        </p:blipFill>
        <p:spPr>
          <a:xfrm>
            <a:off x="424563" y="2227812"/>
            <a:ext cx="2111226" cy="318517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DF4402-E7A3-63CF-8B17-590DCD68B29B}"/>
              </a:ext>
            </a:extLst>
          </p:cNvPr>
          <p:cNvSpPr/>
          <p:nvPr/>
        </p:nvSpPr>
        <p:spPr>
          <a:xfrm>
            <a:off x="488504" y="2547036"/>
            <a:ext cx="252028" cy="2338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_x148692704">
            <a:extLst>
              <a:ext uri="{FF2B5EF4-FFF2-40B4-BE49-F238E27FC236}">
                <a16:creationId xmlns:a16="http://schemas.microsoft.com/office/drawing/2014/main" id="{10DCC531-82D3-0F14-06E6-AD8645B08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96"/>
          <a:stretch>
            <a:fillRect/>
          </a:stretch>
        </p:blipFill>
        <p:spPr bwMode="auto">
          <a:xfrm>
            <a:off x="539522" y="2572182"/>
            <a:ext cx="188993" cy="1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56FE29-AE54-E6D3-4366-71F8128A511A}"/>
              </a:ext>
            </a:extLst>
          </p:cNvPr>
          <p:cNvSpPr/>
          <p:nvPr/>
        </p:nvSpPr>
        <p:spPr>
          <a:xfrm>
            <a:off x="473500" y="2297645"/>
            <a:ext cx="807092" cy="118903"/>
          </a:xfrm>
          <a:prstGeom prst="rect">
            <a:avLst/>
          </a:prstGeom>
          <a:solidFill>
            <a:srgbClr val="020B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F2FA454E-EA3D-CC67-4F3B-969E6CE6D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802" y="2861501"/>
            <a:ext cx="3482279" cy="1863644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A53309FC-3EF3-2622-E103-4DE9205DC82A}"/>
              </a:ext>
            </a:extLst>
          </p:cNvPr>
          <p:cNvGrpSpPr/>
          <p:nvPr/>
        </p:nvGrpSpPr>
        <p:grpSpPr>
          <a:xfrm>
            <a:off x="3044788" y="4617131"/>
            <a:ext cx="2749216" cy="1511585"/>
            <a:chOff x="4444253" y="4327489"/>
            <a:chExt cx="2745770" cy="16594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98D8D404-1664-39C0-CDB9-F65A203D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44253" y="4327489"/>
              <a:ext cx="2745770" cy="1659407"/>
            </a:xfrm>
            <a:prstGeom prst="roundRect">
              <a:avLst>
                <a:gd name="adj" fmla="val 8469"/>
              </a:avLst>
            </a:prstGeom>
          </p:spPr>
        </p:pic>
        <p:pic>
          <p:nvPicPr>
            <p:cNvPr id="22" name="_x148692704">
              <a:extLst>
                <a:ext uri="{FF2B5EF4-FFF2-40B4-BE49-F238E27FC236}">
                  <a16:creationId xmlns:a16="http://schemas.microsoft.com/office/drawing/2014/main" id="{93B0C2CD-A810-24F2-F86E-70F064871D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96"/>
            <a:stretch>
              <a:fillRect/>
            </a:stretch>
          </p:blipFill>
          <p:spPr bwMode="auto">
            <a:xfrm>
              <a:off x="4472304" y="4401108"/>
              <a:ext cx="300676" cy="324036"/>
            </a:xfrm>
            <a:prstGeom prst="rect">
              <a:avLst/>
            </a:prstGeom>
            <a:solidFill>
              <a:srgbClr val="FFFEFF"/>
            </a:solidFill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53B525D-A23E-B6DC-FD1C-B7AEC7689861}"/>
                </a:ext>
              </a:extLst>
            </p:cNvPr>
            <p:cNvSpPr/>
            <p:nvPr/>
          </p:nvSpPr>
          <p:spPr>
            <a:xfrm>
              <a:off x="4772980" y="4401108"/>
              <a:ext cx="828092" cy="180020"/>
            </a:xfrm>
            <a:prstGeom prst="rect">
              <a:avLst/>
            </a:prstGeom>
            <a:solidFill>
              <a:srgbClr val="ABC0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 경기도의회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F77015A-D2F9-A08F-2B23-1D01AB61F262}"/>
                </a:ext>
              </a:extLst>
            </p:cNvPr>
            <p:cNvSpPr/>
            <p:nvPr/>
          </p:nvSpPr>
          <p:spPr>
            <a:xfrm>
              <a:off x="4867213" y="4941168"/>
              <a:ext cx="1633093" cy="5760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90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[</a:t>
              </a:r>
              <a:r>
                <a:rPr lang="ko-KR" altLang="en-US" sz="90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경기도의회</a:t>
              </a:r>
              <a:r>
                <a:rPr lang="en-US" altLang="ko-KR" sz="90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] </a:t>
              </a:r>
              <a:r>
                <a:rPr lang="ko-KR" altLang="en-US" sz="90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김호겸님</a:t>
              </a:r>
              <a:endParaRPr lang="en-US" altLang="ko-KR" sz="900"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90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정보화위원회에 의안 </a:t>
              </a:r>
              <a:r>
                <a:rPr lang="en-US" altLang="ko-KR" sz="90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</a:t>
              </a:r>
              <a:r>
                <a:rPr lang="ko-KR" altLang="en-US" sz="90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건이 </a:t>
              </a:r>
              <a:endParaRPr lang="en-US" altLang="ko-KR" sz="900"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90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회부되었습니다</a:t>
              </a:r>
              <a:r>
                <a:rPr lang="en-US" altLang="ko-KR" sz="90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  <a:endParaRPr lang="ko-KR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69" name="_x148692704">
            <a:extLst>
              <a:ext uri="{FF2B5EF4-FFF2-40B4-BE49-F238E27FC236}">
                <a16:creationId xmlns:a16="http://schemas.microsoft.com/office/drawing/2014/main" id="{986D1423-9AB0-27EE-E3F6-5B430B187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96"/>
          <a:stretch>
            <a:fillRect/>
          </a:stretch>
        </p:blipFill>
        <p:spPr bwMode="auto">
          <a:xfrm>
            <a:off x="3248973" y="2321926"/>
            <a:ext cx="464786" cy="500511"/>
          </a:xfrm>
          <a:prstGeom prst="rect">
            <a:avLst/>
          </a:prstGeom>
          <a:solidFill>
            <a:srgbClr val="113556"/>
          </a:solidFill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6E8E4ED0-38CD-740B-537F-AB154DA7F013}"/>
              </a:ext>
            </a:extLst>
          </p:cNvPr>
          <p:cNvGrpSpPr/>
          <p:nvPr/>
        </p:nvGrpSpPr>
        <p:grpSpPr>
          <a:xfrm>
            <a:off x="5821688" y="4768778"/>
            <a:ext cx="440804" cy="856466"/>
            <a:chOff x="3034989" y="4736021"/>
            <a:chExt cx="440804" cy="856466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2893263-F8C8-8F56-12D0-BE9FCC792C4C}"/>
                </a:ext>
              </a:extLst>
            </p:cNvPr>
            <p:cNvGrpSpPr/>
            <p:nvPr/>
          </p:nvGrpSpPr>
          <p:grpSpPr>
            <a:xfrm>
              <a:off x="3051748" y="4736021"/>
              <a:ext cx="362946" cy="856466"/>
              <a:chOff x="1870228" y="3715718"/>
              <a:chExt cx="394492" cy="690361"/>
            </a:xfrm>
          </p:grpSpPr>
          <p:pic>
            <p:nvPicPr>
              <p:cNvPr id="74" name="Picture 6" descr="https://encrypted-tbn3.gstatic.com/images?q=tbn:ANd9GcTayO3LyODLn51TpfVQUNO-HP41bX22iobhV15JwcmCE_e2OJLC">
                <a:extLst>
                  <a:ext uri="{FF2B5EF4-FFF2-40B4-BE49-F238E27FC236}">
                    <a16:creationId xmlns:a16="http://schemas.microsoft.com/office/drawing/2014/main" id="{41BD3351-F64F-566F-BE19-F9455A627E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0228" y="3715718"/>
                <a:ext cx="394492" cy="690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5" name="Picture 2" descr="http://a5.mzstatic.com/us/r30/Purple4/v4/94/68/6b/94686b7f-aa82-82bf-327f-96abf2560cf5/screen568x568.jpeg">
                <a:extLst>
                  <a:ext uri="{FF2B5EF4-FFF2-40B4-BE49-F238E27FC236}">
                    <a16:creationId xmlns:a16="http://schemas.microsoft.com/office/drawing/2014/main" id="{1A68DF7B-08C4-F247-0CEC-E8C31C8E23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833"/>
              <a:stretch>
                <a:fillRect/>
              </a:stretch>
            </p:blipFill>
            <p:spPr bwMode="auto">
              <a:xfrm>
                <a:off x="1889445" y="3860760"/>
                <a:ext cx="360000" cy="4780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72" name="그래픽 71" descr="종 단색으로 채워진">
              <a:extLst>
                <a:ext uri="{FF2B5EF4-FFF2-40B4-BE49-F238E27FC236}">
                  <a16:creationId xmlns:a16="http://schemas.microsoft.com/office/drawing/2014/main" id="{9F77B1D5-B7DC-E1F1-1864-D6ACF040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4989" y="4972998"/>
              <a:ext cx="440804" cy="440804"/>
            </a:xfrm>
            <a:prstGeom prst="rect">
              <a:avLst/>
            </a:prstGeom>
          </p:spPr>
        </p:pic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16A01DE-E72B-A151-5849-FF9F84C0F91D}"/>
              </a:ext>
            </a:extLst>
          </p:cNvPr>
          <p:cNvSpPr/>
          <p:nvPr/>
        </p:nvSpPr>
        <p:spPr>
          <a:xfrm>
            <a:off x="5601072" y="4598221"/>
            <a:ext cx="877009" cy="2767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모바일 알림</a:t>
            </a:r>
          </a:p>
        </p:txBody>
      </p:sp>
    </p:spTree>
    <p:extLst>
      <p:ext uri="{BB962C8B-B14F-4D97-AF65-F5344CB8AC3E}">
        <p14:creationId xmlns:p14="http://schemas.microsoft.com/office/powerpoint/2010/main" val="1632557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98F6F-F269-8545-E6D3-79F08A720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A68D5-E0D0-046C-F253-C5B86B82C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471832"/>
            <a:ext cx="7271438" cy="380480"/>
          </a:xfr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/>
              <a:t>3.9.7 </a:t>
            </a:r>
            <a:r>
              <a:rPr lang="ko-KR" altLang="en-US"/>
              <a:t>통합문서관리 체계 구축 </a:t>
            </a:r>
            <a:r>
              <a:rPr lang="en-US" altLang="ko-KR"/>
              <a:t>&gt; </a:t>
            </a:r>
            <a:r>
              <a:rPr lang="ko-KR" altLang="en-US"/>
              <a:t>개념도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A8B38D-7AA3-1A53-AE65-D1A9FA904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의안관리업무에서 생산되는 다양한 콘텐츠들을 문서 </a:t>
            </a:r>
            <a:r>
              <a:rPr lang="en-US" altLang="ko-KR"/>
              <a:t>LifeCycle</a:t>
            </a:r>
            <a:r>
              <a:rPr lang="ko-KR" altLang="en-US"/>
              <a:t>에 따라 관리할 수 있는 통합 문서관리체계를 구성함</a:t>
            </a: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6F573366-7000-F6AF-1C75-4DFEA9B7FD73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D4D0B25-8C45-0036-097E-2469B6B40250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B400E4E-E255-FF72-5080-9E63337127F4}"/>
              </a:ext>
            </a:extLst>
          </p:cNvPr>
          <p:cNvSpPr/>
          <p:nvPr/>
        </p:nvSpPr>
        <p:spPr bwMode="auto">
          <a:xfrm>
            <a:off x="269876" y="1700807"/>
            <a:ext cx="9360000" cy="297995"/>
          </a:xfrm>
          <a:prstGeom prst="rect">
            <a:avLst/>
          </a:prstGeom>
          <a:solidFill>
            <a:srgbClr val="548235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200" b="1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  <a:t>통합문서관리 </a:t>
            </a:r>
            <a:r>
              <a:rPr lang="ko-KR" altLang="en-US" sz="1200" b="1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  <a:t>개념도</a:t>
            </a:r>
          </a:p>
        </p:txBody>
      </p:sp>
      <p:sp>
        <p:nvSpPr>
          <p:cNvPr id="148" name="모서리가 둥근 직사각형 64">
            <a:extLst>
              <a:ext uri="{FF2B5EF4-FFF2-40B4-BE49-F238E27FC236}">
                <a16:creationId xmlns:a16="http://schemas.microsoft.com/office/drawing/2014/main" id="{4E72D25E-FC27-CD7E-5D7B-71E5EDA059C4}"/>
              </a:ext>
            </a:extLst>
          </p:cNvPr>
          <p:cNvSpPr/>
          <p:nvPr/>
        </p:nvSpPr>
        <p:spPr>
          <a:xfrm>
            <a:off x="269876" y="2073724"/>
            <a:ext cx="9360000" cy="4303904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anchor="ctr" anchorCtr="0"/>
          <a:lstStyle/>
          <a:p>
            <a:pPr marL="101090" marR="0" lvl="0" indent="-101090" algn="l" defTabSz="914400" rtl="0" eaLnBrk="0" fontAlgn="base" latinLnBrk="1" hangingPunct="0">
              <a:lnSpc>
                <a:spcPct val="100000"/>
              </a:lnSpc>
              <a:spcBef>
                <a:spcPts val="32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sym typeface="Wingdings" pitchFamily="2" charset="2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8C2F3F1D-4CBB-E50D-CA1C-0AE962E4FD56}"/>
              </a:ext>
            </a:extLst>
          </p:cNvPr>
          <p:cNvSpPr/>
          <p:nvPr/>
        </p:nvSpPr>
        <p:spPr>
          <a:xfrm>
            <a:off x="728432" y="2987477"/>
            <a:ext cx="1130174" cy="3245146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dist="12700" dir="5400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lIns="0" tIns="0" rIns="0" bIns="0" rtlCol="0" anchor="ctr" anchorCtr="0"/>
          <a:lstStyle/>
          <a:p>
            <a:pPr algn="ctr" latinLnBrk="0">
              <a:buClr>
                <a:srgbClr val="969696"/>
              </a:buClr>
              <a:buSzPts val="800"/>
            </a:pPr>
            <a:endParaRPr lang="ko-KR" altLang="en-US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굴림" pitchFamily="50" charset="-127"/>
            </a:endParaRPr>
          </a:p>
        </p:txBody>
      </p:sp>
      <p:sp>
        <p:nvSpPr>
          <p:cNvPr id="152" name="텍스트 개체 틀 1">
            <a:extLst>
              <a:ext uri="{FF2B5EF4-FFF2-40B4-BE49-F238E27FC236}">
                <a16:creationId xmlns:a16="http://schemas.microsoft.com/office/drawing/2014/main" id="{697B1538-2725-CEE7-4E23-9AF343E40EAF}"/>
              </a:ext>
            </a:extLst>
          </p:cNvPr>
          <p:cNvSpPr txBox="1">
            <a:spLocks/>
          </p:cNvSpPr>
          <p:nvPr/>
        </p:nvSpPr>
        <p:spPr>
          <a:xfrm>
            <a:off x="1714437" y="2222522"/>
            <a:ext cx="1332324" cy="266866"/>
          </a:xfrm>
          <a:prstGeom prst="rect">
            <a:avLst/>
          </a:prstGeom>
        </p:spPr>
        <p:txBody>
          <a:bodyPr lIns="36000" tIns="36000" rIns="36000" bIns="36000" anchor="ctr" anchorCtr="0"/>
          <a:lstStyle>
            <a:lvl1pPr marL="0" marR="0" indent="0" algn="just" defTabSz="986912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kumimoji="1" lang="ko-KR" altLang="en-US" sz="1403" b="0" spc="0" dirty="0" smtClean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lvl1pPr>
            <a:lvl2pPr marL="200467" indent="0" algn="l" rtl="0" eaLnBrk="0" fontAlgn="base" latinLnBrk="1" hangingPunct="0">
              <a:spcBef>
                <a:spcPct val="30000"/>
              </a:spcBef>
              <a:spcAft>
                <a:spcPct val="0"/>
              </a:spcAft>
              <a:buFont typeface="Wingdings" pitchFamily="2" charset="2"/>
              <a:buNone/>
              <a:defRPr kumimoji="1" sz="1727">
                <a:solidFill>
                  <a:schemeClr val="tx1"/>
                </a:solidFill>
                <a:latin typeface="+mn-lt"/>
                <a:ea typeface="+mn-ea"/>
              </a:defRPr>
            </a:lvl2pPr>
            <a:lvl3pPr marL="671648" indent="-183333" algn="l" rtl="0" eaLnBrk="0" fontAlgn="base" latinLnBrk="1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  <a:defRPr kumimoji="1" sz="1511">
                <a:solidFill>
                  <a:schemeClr val="tx1"/>
                </a:solidFill>
                <a:latin typeface="+mn-lt"/>
                <a:ea typeface="+mn-ea"/>
              </a:defRPr>
            </a:lvl3pPr>
            <a:lvl4pPr marL="873828" indent="-200467" algn="l" rtl="0" eaLnBrk="0" fontAlgn="base" latinLnBrk="1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–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4pPr>
            <a:lvl5pPr marL="1062301" indent="-186760" algn="l" rtl="0" eaLnBrk="0" fontAlgn="base" latinLnBrk="1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»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5pPr>
            <a:lvl6pPr marL="1555757" indent="-186760" algn="l" rtl="0" eaLnBrk="1" fontAlgn="base" latinLnBrk="1" hangingPunct="1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»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6pPr>
            <a:lvl7pPr marL="2049213" indent="-186760" algn="l" rtl="0" eaLnBrk="1" fontAlgn="base" latinLnBrk="1" hangingPunct="1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»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7pPr>
            <a:lvl8pPr marL="2542669" indent="-186760" algn="l" rtl="0" eaLnBrk="1" fontAlgn="base" latinLnBrk="1" hangingPunct="1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»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8pPr>
            <a:lvl9pPr marL="3036125" indent="-186760" algn="l" rtl="0" eaLnBrk="1" fontAlgn="base" latinLnBrk="1" hangingPunct="1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»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ko-KR" altLang="en-US" sz="1100" b="1">
                <a:ln w="3175">
                  <a:solidFill>
                    <a:schemeClr val="bg1">
                      <a:alpha val="0"/>
                    </a:schemeClr>
                  </a:solidFill>
                </a:ln>
              </a:rPr>
              <a:t>의정포털시스템</a:t>
            </a:r>
            <a:endParaRPr lang="ko-KR" altLang="en-US" sz="1100" b="1" dirty="0">
              <a:ln w="3175"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154" name="텍스트 개체 틀 1">
            <a:extLst>
              <a:ext uri="{FF2B5EF4-FFF2-40B4-BE49-F238E27FC236}">
                <a16:creationId xmlns:a16="http://schemas.microsoft.com/office/drawing/2014/main" id="{4DD98704-9857-6987-7C7D-197A5B5B413B}"/>
              </a:ext>
            </a:extLst>
          </p:cNvPr>
          <p:cNvSpPr txBox="1">
            <a:spLocks/>
          </p:cNvSpPr>
          <p:nvPr/>
        </p:nvSpPr>
        <p:spPr>
          <a:xfrm>
            <a:off x="3525444" y="2222522"/>
            <a:ext cx="1069440" cy="266866"/>
          </a:xfrm>
          <a:prstGeom prst="rect">
            <a:avLst/>
          </a:prstGeom>
        </p:spPr>
        <p:txBody>
          <a:bodyPr lIns="36000" tIns="36000" rIns="36000" bIns="36000" anchor="ctr" anchorCtr="0"/>
          <a:lstStyle>
            <a:lvl1pPr marL="0" marR="0" indent="0" algn="just" defTabSz="986912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kumimoji="1" lang="ko-KR" altLang="en-US" sz="1403" b="0" spc="0" dirty="0" smtClean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lvl1pPr>
            <a:lvl2pPr marL="200467" indent="0" algn="l" rtl="0" eaLnBrk="0" fontAlgn="base" latinLnBrk="1" hangingPunct="0">
              <a:spcBef>
                <a:spcPct val="30000"/>
              </a:spcBef>
              <a:spcAft>
                <a:spcPct val="0"/>
              </a:spcAft>
              <a:buFont typeface="Wingdings" pitchFamily="2" charset="2"/>
              <a:buNone/>
              <a:defRPr kumimoji="1" sz="1727">
                <a:solidFill>
                  <a:schemeClr val="tx1"/>
                </a:solidFill>
                <a:latin typeface="+mn-lt"/>
                <a:ea typeface="+mn-ea"/>
              </a:defRPr>
            </a:lvl2pPr>
            <a:lvl3pPr marL="671648" indent="-183333" algn="l" rtl="0" eaLnBrk="0" fontAlgn="base" latinLnBrk="1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  <a:defRPr kumimoji="1" sz="1511">
                <a:solidFill>
                  <a:schemeClr val="tx1"/>
                </a:solidFill>
                <a:latin typeface="+mn-lt"/>
                <a:ea typeface="+mn-ea"/>
              </a:defRPr>
            </a:lvl3pPr>
            <a:lvl4pPr marL="873828" indent="-200467" algn="l" rtl="0" eaLnBrk="0" fontAlgn="base" latinLnBrk="1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–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4pPr>
            <a:lvl5pPr marL="1062301" indent="-186760" algn="l" rtl="0" eaLnBrk="0" fontAlgn="base" latinLnBrk="1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»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5pPr>
            <a:lvl6pPr marL="1555757" indent="-186760" algn="l" rtl="0" eaLnBrk="1" fontAlgn="base" latinLnBrk="1" hangingPunct="1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»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6pPr>
            <a:lvl7pPr marL="2049213" indent="-186760" algn="l" rtl="0" eaLnBrk="1" fontAlgn="base" latinLnBrk="1" hangingPunct="1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»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7pPr>
            <a:lvl8pPr marL="2542669" indent="-186760" algn="l" rtl="0" eaLnBrk="1" fontAlgn="base" latinLnBrk="1" hangingPunct="1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»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8pPr>
            <a:lvl9pPr marL="3036125" indent="-186760" algn="l" rtl="0" eaLnBrk="1" fontAlgn="base" latinLnBrk="1" hangingPunct="1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»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ko-KR" altLang="en-US" sz="1100" b="1" dirty="0">
                <a:ln w="3175">
                  <a:solidFill>
                    <a:schemeClr val="bg1">
                      <a:alpha val="0"/>
                    </a:schemeClr>
                  </a:solidFill>
                </a:ln>
              </a:rPr>
              <a:t>의안관리시스템</a:t>
            </a:r>
          </a:p>
        </p:txBody>
      </p:sp>
      <p:sp>
        <p:nvSpPr>
          <p:cNvPr id="156" name="텍스트 개체 틀 1">
            <a:extLst>
              <a:ext uri="{FF2B5EF4-FFF2-40B4-BE49-F238E27FC236}">
                <a16:creationId xmlns:a16="http://schemas.microsoft.com/office/drawing/2014/main" id="{05EE1B57-2C26-12F4-A2AF-93BC638B71D7}"/>
              </a:ext>
            </a:extLst>
          </p:cNvPr>
          <p:cNvSpPr txBox="1">
            <a:spLocks/>
          </p:cNvSpPr>
          <p:nvPr/>
        </p:nvSpPr>
        <p:spPr>
          <a:xfrm>
            <a:off x="5141937" y="2222522"/>
            <a:ext cx="1248965" cy="266866"/>
          </a:xfrm>
          <a:prstGeom prst="rect">
            <a:avLst/>
          </a:prstGeom>
        </p:spPr>
        <p:txBody>
          <a:bodyPr lIns="36000" tIns="36000" rIns="36000" bIns="36000" anchor="ctr" anchorCtr="0"/>
          <a:lstStyle>
            <a:lvl1pPr marL="0" marR="0" indent="0" algn="just" defTabSz="986912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kumimoji="1" lang="ko-KR" altLang="en-US" sz="1403" b="0" spc="0" dirty="0" smtClean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lvl1pPr>
            <a:lvl2pPr marL="200467" indent="0" algn="l" rtl="0" eaLnBrk="0" fontAlgn="base" latinLnBrk="1" hangingPunct="0">
              <a:spcBef>
                <a:spcPct val="30000"/>
              </a:spcBef>
              <a:spcAft>
                <a:spcPct val="0"/>
              </a:spcAft>
              <a:buFont typeface="Wingdings" pitchFamily="2" charset="2"/>
              <a:buNone/>
              <a:defRPr kumimoji="1" sz="1727">
                <a:solidFill>
                  <a:schemeClr val="tx1"/>
                </a:solidFill>
                <a:latin typeface="+mn-lt"/>
                <a:ea typeface="+mn-ea"/>
              </a:defRPr>
            </a:lvl2pPr>
            <a:lvl3pPr marL="671648" indent="-183333" algn="l" rtl="0" eaLnBrk="0" fontAlgn="base" latinLnBrk="1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  <a:defRPr kumimoji="1" sz="1511">
                <a:solidFill>
                  <a:schemeClr val="tx1"/>
                </a:solidFill>
                <a:latin typeface="+mn-lt"/>
                <a:ea typeface="+mn-ea"/>
              </a:defRPr>
            </a:lvl3pPr>
            <a:lvl4pPr marL="873828" indent="-200467" algn="l" rtl="0" eaLnBrk="0" fontAlgn="base" latinLnBrk="1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–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4pPr>
            <a:lvl5pPr marL="1062301" indent="-186760" algn="l" rtl="0" eaLnBrk="0" fontAlgn="base" latinLnBrk="1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»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5pPr>
            <a:lvl6pPr marL="1555757" indent="-186760" algn="l" rtl="0" eaLnBrk="1" fontAlgn="base" latinLnBrk="1" hangingPunct="1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»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6pPr>
            <a:lvl7pPr marL="2049213" indent="-186760" algn="l" rtl="0" eaLnBrk="1" fontAlgn="base" latinLnBrk="1" hangingPunct="1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»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7pPr>
            <a:lvl8pPr marL="2542669" indent="-186760" algn="l" rtl="0" eaLnBrk="1" fontAlgn="base" latinLnBrk="1" hangingPunct="1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»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8pPr>
            <a:lvl9pPr marL="3036125" indent="-186760" algn="l" rtl="0" eaLnBrk="1" fontAlgn="base" latinLnBrk="1" hangingPunct="1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»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ko-KR" altLang="en-US" sz="1100" b="1" dirty="0">
                <a:ln w="3175">
                  <a:solidFill>
                    <a:schemeClr val="bg1">
                      <a:alpha val="0"/>
                    </a:schemeClr>
                  </a:solidFill>
                </a:ln>
              </a:rPr>
              <a:t>의정자료유통시스템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1ADCE63-1141-81A2-0EF6-067035BCFDA0}"/>
              </a:ext>
            </a:extLst>
          </p:cNvPr>
          <p:cNvGrpSpPr/>
          <p:nvPr/>
        </p:nvGrpSpPr>
        <p:grpSpPr>
          <a:xfrm>
            <a:off x="2440995" y="3560572"/>
            <a:ext cx="3330407" cy="2672052"/>
            <a:chOff x="451117" y="3351874"/>
            <a:chExt cx="2717578" cy="1322210"/>
          </a:xfrm>
        </p:grpSpPr>
        <p:sp>
          <p:nvSpPr>
            <p:cNvPr id="158" name="양쪽 모서리가 둥근 사각형 113">
              <a:extLst>
                <a:ext uri="{FF2B5EF4-FFF2-40B4-BE49-F238E27FC236}">
                  <a16:creationId xmlns:a16="http://schemas.microsoft.com/office/drawing/2014/main" id="{933F680E-3FB2-D452-13ED-1540CD0135CB}"/>
                </a:ext>
              </a:extLst>
            </p:cNvPr>
            <p:cNvSpPr/>
            <p:nvPr/>
          </p:nvSpPr>
          <p:spPr>
            <a:xfrm>
              <a:off x="451117" y="3351874"/>
              <a:ext cx="2717578" cy="13932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ko-KR" altLang="en-US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통합문서관리시스템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51A65ED3-1C1E-EA8C-BEDC-EAC4571A2F90}"/>
                </a:ext>
              </a:extLst>
            </p:cNvPr>
            <p:cNvSpPr/>
            <p:nvPr/>
          </p:nvSpPr>
          <p:spPr>
            <a:xfrm>
              <a:off x="451117" y="3491195"/>
              <a:ext cx="2717577" cy="118288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>
              <a:outerShdw dist="12700" dir="5400000" algn="t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txBody>
            <a:bodyPr lIns="0" tIns="0" rIns="0" bIns="0" rtlCol="0" anchor="ctr" anchorCtr="0"/>
            <a:lstStyle/>
            <a:p>
              <a:pPr algn="ctr" latinLnBrk="0">
                <a:buClr>
                  <a:srgbClr val="969696"/>
                </a:buClr>
                <a:buSzPts val="800"/>
              </a:pPr>
              <a:endPara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굴림" pitchFamily="50" charset="-127"/>
              </a:endParaRPr>
            </a:p>
          </p:txBody>
        </p:sp>
      </p:grp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C3F0799A-8A15-9420-1505-DF8D22C92214}"/>
              </a:ext>
            </a:extLst>
          </p:cNvPr>
          <p:cNvCxnSpPr>
            <a:cxnSpLocks/>
            <a:stCxn id="158" idx="3"/>
          </p:cNvCxnSpPr>
          <p:nvPr/>
        </p:nvCxnSpPr>
        <p:spPr bwMode="gray">
          <a:xfrm rot="16200000" flipV="1">
            <a:off x="3028981" y="2483352"/>
            <a:ext cx="480561" cy="1673875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EAA93040-305C-8275-081D-BD281203B59C}"/>
              </a:ext>
            </a:extLst>
          </p:cNvPr>
          <p:cNvCxnSpPr>
            <a:cxnSpLocks/>
            <a:stCxn id="158" idx="3"/>
          </p:cNvCxnSpPr>
          <p:nvPr/>
        </p:nvCxnSpPr>
        <p:spPr bwMode="gray">
          <a:xfrm rot="16200000" flipV="1">
            <a:off x="3866982" y="3321353"/>
            <a:ext cx="475891" cy="2543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EFDFE3C8-7B50-6D91-16EE-5AA245E0367F}"/>
              </a:ext>
            </a:extLst>
          </p:cNvPr>
          <p:cNvCxnSpPr>
            <a:cxnSpLocks/>
            <a:stCxn id="158" idx="3"/>
          </p:cNvCxnSpPr>
          <p:nvPr/>
        </p:nvCxnSpPr>
        <p:spPr bwMode="gray">
          <a:xfrm rot="5400000" flipH="1" flipV="1">
            <a:off x="4684837" y="2506041"/>
            <a:ext cx="475891" cy="1633166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Picture 3201">
            <a:extLst>
              <a:ext uri="{FF2B5EF4-FFF2-40B4-BE49-F238E27FC236}">
                <a16:creationId xmlns:a16="http://schemas.microsoft.com/office/drawing/2014/main" id="{7D9C0A2B-6C7E-ABD8-21F3-6B5F997C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698" y="5356866"/>
            <a:ext cx="570980" cy="591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356322BF-CB68-3972-AD62-859A5D89E2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4784097" y="4501416"/>
            <a:ext cx="562824" cy="662695"/>
          </a:xfrm>
          <a:prstGeom prst="rect">
            <a:avLst/>
          </a:prstGeom>
        </p:spPr>
      </p:pic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39CEE47-4064-A674-A9E6-1A2730F77196}"/>
              </a:ext>
            </a:extLst>
          </p:cNvPr>
          <p:cNvSpPr/>
          <p:nvPr/>
        </p:nvSpPr>
        <p:spPr>
          <a:xfrm>
            <a:off x="5879850" y="5219396"/>
            <a:ext cx="1063229" cy="102050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1" name="텍스트 개체 틀 1">
            <a:extLst>
              <a:ext uri="{FF2B5EF4-FFF2-40B4-BE49-F238E27FC236}">
                <a16:creationId xmlns:a16="http://schemas.microsoft.com/office/drawing/2014/main" id="{C39ACB96-C3F5-6FAD-9A0D-A9D6D4827724}"/>
              </a:ext>
            </a:extLst>
          </p:cNvPr>
          <p:cNvSpPr txBox="1">
            <a:spLocks/>
          </p:cNvSpPr>
          <p:nvPr/>
        </p:nvSpPr>
        <p:spPr>
          <a:xfrm>
            <a:off x="5916860" y="5943765"/>
            <a:ext cx="1036560" cy="266866"/>
          </a:xfrm>
          <a:prstGeom prst="rect">
            <a:avLst/>
          </a:prstGeom>
          <a:noFill/>
        </p:spPr>
        <p:txBody>
          <a:bodyPr lIns="36000" tIns="36000" rIns="36000" bIns="36000" anchor="ctr" anchorCtr="0"/>
          <a:lstStyle>
            <a:lvl1pPr marL="0" marR="0" indent="0" algn="just" defTabSz="986912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kumimoji="1" lang="ko-KR" altLang="en-US" sz="1403" b="0" spc="0" dirty="0" smtClean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lvl1pPr>
            <a:lvl2pPr marL="200467" indent="0" algn="l" rtl="0" eaLnBrk="0" fontAlgn="base" latinLnBrk="1" hangingPunct="0">
              <a:spcBef>
                <a:spcPct val="30000"/>
              </a:spcBef>
              <a:spcAft>
                <a:spcPct val="0"/>
              </a:spcAft>
              <a:buFont typeface="Wingdings" pitchFamily="2" charset="2"/>
              <a:buNone/>
              <a:defRPr kumimoji="1" sz="1727">
                <a:solidFill>
                  <a:schemeClr val="tx1"/>
                </a:solidFill>
                <a:latin typeface="+mn-lt"/>
                <a:ea typeface="+mn-ea"/>
              </a:defRPr>
            </a:lvl2pPr>
            <a:lvl3pPr marL="671648" indent="-183333" algn="l" rtl="0" eaLnBrk="0" fontAlgn="base" latinLnBrk="1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  <a:defRPr kumimoji="1" sz="1511">
                <a:solidFill>
                  <a:schemeClr val="tx1"/>
                </a:solidFill>
                <a:latin typeface="+mn-lt"/>
                <a:ea typeface="+mn-ea"/>
              </a:defRPr>
            </a:lvl3pPr>
            <a:lvl4pPr marL="873828" indent="-200467" algn="l" rtl="0" eaLnBrk="0" fontAlgn="base" latinLnBrk="1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–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4pPr>
            <a:lvl5pPr marL="1062301" indent="-186760" algn="l" rtl="0" eaLnBrk="0" fontAlgn="base" latinLnBrk="1" hangingPunct="0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»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5pPr>
            <a:lvl6pPr marL="1555757" indent="-186760" algn="l" rtl="0" eaLnBrk="1" fontAlgn="base" latinLnBrk="1" hangingPunct="1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»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6pPr>
            <a:lvl7pPr marL="2049213" indent="-186760" algn="l" rtl="0" eaLnBrk="1" fontAlgn="base" latinLnBrk="1" hangingPunct="1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»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7pPr>
            <a:lvl8pPr marL="2542669" indent="-186760" algn="l" rtl="0" eaLnBrk="1" fontAlgn="base" latinLnBrk="1" hangingPunct="1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»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8pPr>
            <a:lvl9pPr marL="3036125" indent="-186760" algn="l" rtl="0" eaLnBrk="1" fontAlgn="base" latinLnBrk="1" hangingPunct="1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»"/>
              <a:defRPr kumimoji="1" sz="129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ko-KR" altLang="en-US" sz="1000" b="1" dirty="0">
                <a:ln w="3175">
                  <a:solidFill>
                    <a:schemeClr val="bg1">
                      <a:alpha val="0"/>
                    </a:schemeClr>
                  </a:solidFill>
                </a:ln>
              </a:rPr>
              <a:t>저장소</a:t>
            </a:r>
            <a:r>
              <a:rPr lang="en-US" altLang="ko-KR" sz="1000" b="1" dirty="0">
                <a:ln w="3175">
                  <a:solidFill>
                    <a:schemeClr val="bg1">
                      <a:alpha val="0"/>
                    </a:schemeClr>
                  </a:solidFill>
                </a:ln>
              </a:rPr>
              <a:t>(</a:t>
            </a:r>
            <a:r>
              <a:rPr lang="ko-KR" altLang="en-US" sz="1000" b="1" dirty="0">
                <a:ln w="3175">
                  <a:solidFill>
                    <a:schemeClr val="bg1">
                      <a:alpha val="0"/>
                    </a:schemeClr>
                  </a:solidFill>
                </a:ln>
              </a:rPr>
              <a:t>스토리지</a:t>
            </a:r>
            <a:r>
              <a:rPr lang="en-US" altLang="ko-KR" sz="1000" b="1" dirty="0">
                <a:ln w="3175">
                  <a:solidFill>
                    <a:schemeClr val="bg1">
                      <a:alpha val="0"/>
                    </a:schemeClr>
                  </a:solidFill>
                </a:ln>
              </a:rPr>
              <a:t>)</a:t>
            </a:r>
            <a:endParaRPr lang="ko-KR" altLang="en-US" sz="1000" b="1" dirty="0">
              <a:ln w="3175"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5547BA24-7C1E-13D3-DFCA-16C6640B1B91}"/>
              </a:ext>
            </a:extLst>
          </p:cNvPr>
          <p:cNvCxnSpPr>
            <a:cxnSpLocks/>
            <a:stCxn id="163" idx="1"/>
            <a:endCxn id="164" idx="3"/>
          </p:cNvCxnSpPr>
          <p:nvPr/>
        </p:nvCxnSpPr>
        <p:spPr>
          <a:xfrm flipH="1" flipV="1">
            <a:off x="5346921" y="4832764"/>
            <a:ext cx="801777" cy="81988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232F624-815E-6647-DEE1-4DC30701ABEC}"/>
              </a:ext>
            </a:extLst>
          </p:cNvPr>
          <p:cNvGrpSpPr/>
          <p:nvPr/>
        </p:nvGrpSpPr>
        <p:grpSpPr>
          <a:xfrm>
            <a:off x="2740417" y="4139712"/>
            <a:ext cx="2001496" cy="1392094"/>
            <a:chOff x="3855367" y="3493271"/>
            <a:chExt cx="1940206" cy="1450701"/>
          </a:xfrm>
        </p:grpSpPr>
        <p:sp>
          <p:nvSpPr>
            <p:cNvPr id="174" name="Freeform 162">
              <a:extLst>
                <a:ext uri="{FF2B5EF4-FFF2-40B4-BE49-F238E27FC236}">
                  <a16:creationId xmlns:a16="http://schemas.microsoft.com/office/drawing/2014/main" id="{D751916D-D84C-8390-7831-939698D0ED4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25312" y="4230513"/>
              <a:ext cx="697207" cy="631291"/>
            </a:xfrm>
            <a:custGeom>
              <a:avLst/>
              <a:gdLst>
                <a:gd name="T0" fmla="*/ 1230 w 1230"/>
                <a:gd name="T1" fmla="*/ 0 h 1232"/>
                <a:gd name="T2" fmla="*/ 1230 w 1230"/>
                <a:gd name="T3" fmla="*/ 0 h 1232"/>
                <a:gd name="T4" fmla="*/ 1169 w 1230"/>
                <a:gd name="T5" fmla="*/ 2 h 1232"/>
                <a:gd name="T6" fmla="*/ 1105 w 1230"/>
                <a:gd name="T7" fmla="*/ 8 h 1232"/>
                <a:gd name="T8" fmla="*/ 1043 w 1230"/>
                <a:gd name="T9" fmla="*/ 16 h 1232"/>
                <a:gd name="T10" fmla="*/ 983 w 1230"/>
                <a:gd name="T11" fmla="*/ 26 h 1232"/>
                <a:gd name="T12" fmla="*/ 923 w 1230"/>
                <a:gd name="T13" fmla="*/ 40 h 1232"/>
                <a:gd name="T14" fmla="*/ 866 w 1230"/>
                <a:gd name="T15" fmla="*/ 56 h 1232"/>
                <a:gd name="T16" fmla="*/ 808 w 1230"/>
                <a:gd name="T17" fmla="*/ 76 h 1232"/>
                <a:gd name="T18" fmla="*/ 752 w 1230"/>
                <a:gd name="T19" fmla="*/ 98 h 1232"/>
                <a:gd name="T20" fmla="*/ 698 w 1230"/>
                <a:gd name="T21" fmla="*/ 124 h 1232"/>
                <a:gd name="T22" fmla="*/ 644 w 1230"/>
                <a:gd name="T23" fmla="*/ 150 h 1232"/>
                <a:gd name="T24" fmla="*/ 593 w 1230"/>
                <a:gd name="T25" fmla="*/ 180 h 1232"/>
                <a:gd name="T26" fmla="*/ 543 w 1230"/>
                <a:gd name="T27" fmla="*/ 211 h 1232"/>
                <a:gd name="T28" fmla="*/ 495 w 1230"/>
                <a:gd name="T29" fmla="*/ 245 h 1232"/>
                <a:gd name="T30" fmla="*/ 449 w 1230"/>
                <a:gd name="T31" fmla="*/ 283 h 1232"/>
                <a:gd name="T32" fmla="*/ 403 w 1230"/>
                <a:gd name="T33" fmla="*/ 321 h 1232"/>
                <a:gd name="T34" fmla="*/ 361 w 1230"/>
                <a:gd name="T35" fmla="*/ 363 h 1232"/>
                <a:gd name="T36" fmla="*/ 319 w 1230"/>
                <a:gd name="T37" fmla="*/ 405 h 1232"/>
                <a:gd name="T38" fmla="*/ 282 w 1230"/>
                <a:gd name="T39" fmla="*/ 449 h 1232"/>
                <a:gd name="T40" fmla="*/ 244 w 1230"/>
                <a:gd name="T41" fmla="*/ 496 h 1232"/>
                <a:gd name="T42" fmla="*/ 210 w 1230"/>
                <a:gd name="T43" fmla="*/ 544 h 1232"/>
                <a:gd name="T44" fmla="*/ 178 w 1230"/>
                <a:gd name="T45" fmla="*/ 594 h 1232"/>
                <a:gd name="T46" fmla="*/ 148 w 1230"/>
                <a:gd name="T47" fmla="*/ 646 h 1232"/>
                <a:gd name="T48" fmla="*/ 122 w 1230"/>
                <a:gd name="T49" fmla="*/ 700 h 1232"/>
                <a:gd name="T50" fmla="*/ 96 w 1230"/>
                <a:gd name="T51" fmla="*/ 754 h 1232"/>
                <a:gd name="T52" fmla="*/ 74 w 1230"/>
                <a:gd name="T53" fmla="*/ 809 h 1232"/>
                <a:gd name="T54" fmla="*/ 56 w 1230"/>
                <a:gd name="T55" fmla="*/ 867 h 1232"/>
                <a:gd name="T56" fmla="*/ 38 w 1230"/>
                <a:gd name="T57" fmla="*/ 925 h 1232"/>
                <a:gd name="T58" fmla="*/ 24 w 1230"/>
                <a:gd name="T59" fmla="*/ 985 h 1232"/>
                <a:gd name="T60" fmla="*/ 14 w 1230"/>
                <a:gd name="T61" fmla="*/ 1045 h 1232"/>
                <a:gd name="T62" fmla="*/ 6 w 1230"/>
                <a:gd name="T63" fmla="*/ 1106 h 1232"/>
                <a:gd name="T64" fmla="*/ 2 w 1230"/>
                <a:gd name="T65" fmla="*/ 1170 h 1232"/>
                <a:gd name="T66" fmla="*/ 0 w 1230"/>
                <a:gd name="T67" fmla="*/ 1232 h 1232"/>
                <a:gd name="T68" fmla="*/ 1230 w 1230"/>
                <a:gd name="T69" fmla="*/ 1232 h 1232"/>
                <a:gd name="T70" fmla="*/ 1230 w 1230"/>
                <a:gd name="T71" fmla="*/ 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30" h="1232">
                  <a:moveTo>
                    <a:pt x="1230" y="0"/>
                  </a:moveTo>
                  <a:lnTo>
                    <a:pt x="1230" y="0"/>
                  </a:lnTo>
                  <a:lnTo>
                    <a:pt x="1169" y="2"/>
                  </a:lnTo>
                  <a:lnTo>
                    <a:pt x="1105" y="8"/>
                  </a:lnTo>
                  <a:lnTo>
                    <a:pt x="1043" y="16"/>
                  </a:lnTo>
                  <a:lnTo>
                    <a:pt x="983" y="26"/>
                  </a:lnTo>
                  <a:lnTo>
                    <a:pt x="923" y="40"/>
                  </a:lnTo>
                  <a:lnTo>
                    <a:pt x="866" y="56"/>
                  </a:lnTo>
                  <a:lnTo>
                    <a:pt x="808" y="76"/>
                  </a:lnTo>
                  <a:lnTo>
                    <a:pt x="752" y="98"/>
                  </a:lnTo>
                  <a:lnTo>
                    <a:pt x="698" y="124"/>
                  </a:lnTo>
                  <a:lnTo>
                    <a:pt x="644" y="150"/>
                  </a:lnTo>
                  <a:lnTo>
                    <a:pt x="593" y="180"/>
                  </a:lnTo>
                  <a:lnTo>
                    <a:pt x="543" y="211"/>
                  </a:lnTo>
                  <a:lnTo>
                    <a:pt x="495" y="245"/>
                  </a:lnTo>
                  <a:lnTo>
                    <a:pt x="449" y="283"/>
                  </a:lnTo>
                  <a:lnTo>
                    <a:pt x="403" y="321"/>
                  </a:lnTo>
                  <a:lnTo>
                    <a:pt x="361" y="363"/>
                  </a:lnTo>
                  <a:lnTo>
                    <a:pt x="319" y="405"/>
                  </a:lnTo>
                  <a:lnTo>
                    <a:pt x="282" y="449"/>
                  </a:lnTo>
                  <a:lnTo>
                    <a:pt x="244" y="496"/>
                  </a:lnTo>
                  <a:lnTo>
                    <a:pt x="210" y="544"/>
                  </a:lnTo>
                  <a:lnTo>
                    <a:pt x="178" y="594"/>
                  </a:lnTo>
                  <a:lnTo>
                    <a:pt x="148" y="646"/>
                  </a:lnTo>
                  <a:lnTo>
                    <a:pt x="122" y="700"/>
                  </a:lnTo>
                  <a:lnTo>
                    <a:pt x="96" y="754"/>
                  </a:lnTo>
                  <a:lnTo>
                    <a:pt x="74" y="809"/>
                  </a:lnTo>
                  <a:lnTo>
                    <a:pt x="56" y="867"/>
                  </a:lnTo>
                  <a:lnTo>
                    <a:pt x="38" y="925"/>
                  </a:lnTo>
                  <a:lnTo>
                    <a:pt x="24" y="985"/>
                  </a:lnTo>
                  <a:lnTo>
                    <a:pt x="14" y="1045"/>
                  </a:lnTo>
                  <a:lnTo>
                    <a:pt x="6" y="1106"/>
                  </a:lnTo>
                  <a:lnTo>
                    <a:pt x="2" y="1170"/>
                  </a:lnTo>
                  <a:lnTo>
                    <a:pt x="0" y="1232"/>
                  </a:lnTo>
                  <a:lnTo>
                    <a:pt x="1230" y="1232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t" anchorCtr="0" compatLnSpc="1">
              <a:prstTxWarp prst="textNoShape">
                <a:avLst/>
              </a:prstTxWarp>
            </a:bodyPr>
            <a:lstStyle/>
            <a:p>
              <a:pPr defTabSz="532524"/>
              <a:endPara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75" name="Freeform 163">
              <a:extLst>
                <a:ext uri="{FF2B5EF4-FFF2-40B4-BE49-F238E27FC236}">
                  <a16:creationId xmlns:a16="http://schemas.microsoft.com/office/drawing/2014/main" id="{F9ACE778-2F75-5FA7-7E45-179C66CA739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25312" y="3598197"/>
              <a:ext cx="697207" cy="632315"/>
            </a:xfrm>
            <a:custGeom>
              <a:avLst/>
              <a:gdLst>
                <a:gd name="T0" fmla="*/ 0 w 1230"/>
                <a:gd name="T1" fmla="*/ 0 h 1234"/>
                <a:gd name="T2" fmla="*/ 0 w 1230"/>
                <a:gd name="T3" fmla="*/ 0 h 1234"/>
                <a:gd name="T4" fmla="*/ 2 w 1230"/>
                <a:gd name="T5" fmla="*/ 64 h 1234"/>
                <a:gd name="T6" fmla="*/ 6 w 1230"/>
                <a:gd name="T7" fmla="*/ 128 h 1234"/>
                <a:gd name="T8" fmla="*/ 14 w 1230"/>
                <a:gd name="T9" fmla="*/ 189 h 1234"/>
                <a:gd name="T10" fmla="*/ 24 w 1230"/>
                <a:gd name="T11" fmla="*/ 249 h 1234"/>
                <a:gd name="T12" fmla="*/ 38 w 1230"/>
                <a:gd name="T13" fmla="*/ 309 h 1234"/>
                <a:gd name="T14" fmla="*/ 56 w 1230"/>
                <a:gd name="T15" fmla="*/ 367 h 1234"/>
                <a:gd name="T16" fmla="*/ 74 w 1230"/>
                <a:gd name="T17" fmla="*/ 425 h 1234"/>
                <a:gd name="T18" fmla="*/ 96 w 1230"/>
                <a:gd name="T19" fmla="*/ 480 h 1234"/>
                <a:gd name="T20" fmla="*/ 122 w 1230"/>
                <a:gd name="T21" fmla="*/ 534 h 1234"/>
                <a:gd name="T22" fmla="*/ 148 w 1230"/>
                <a:gd name="T23" fmla="*/ 588 h 1234"/>
                <a:gd name="T24" fmla="*/ 178 w 1230"/>
                <a:gd name="T25" fmla="*/ 640 h 1234"/>
                <a:gd name="T26" fmla="*/ 210 w 1230"/>
                <a:gd name="T27" fmla="*/ 690 h 1234"/>
                <a:gd name="T28" fmla="*/ 244 w 1230"/>
                <a:gd name="T29" fmla="*/ 738 h 1234"/>
                <a:gd name="T30" fmla="*/ 282 w 1230"/>
                <a:gd name="T31" fmla="*/ 783 h 1234"/>
                <a:gd name="T32" fmla="*/ 319 w 1230"/>
                <a:gd name="T33" fmla="*/ 829 h 1234"/>
                <a:gd name="T34" fmla="*/ 361 w 1230"/>
                <a:gd name="T35" fmla="*/ 871 h 1234"/>
                <a:gd name="T36" fmla="*/ 403 w 1230"/>
                <a:gd name="T37" fmla="*/ 913 h 1234"/>
                <a:gd name="T38" fmla="*/ 449 w 1230"/>
                <a:gd name="T39" fmla="*/ 951 h 1234"/>
                <a:gd name="T40" fmla="*/ 495 w 1230"/>
                <a:gd name="T41" fmla="*/ 989 h 1234"/>
                <a:gd name="T42" fmla="*/ 543 w 1230"/>
                <a:gd name="T43" fmla="*/ 1023 h 1234"/>
                <a:gd name="T44" fmla="*/ 593 w 1230"/>
                <a:gd name="T45" fmla="*/ 1054 h 1234"/>
                <a:gd name="T46" fmla="*/ 644 w 1230"/>
                <a:gd name="T47" fmla="*/ 1084 h 1234"/>
                <a:gd name="T48" fmla="*/ 698 w 1230"/>
                <a:gd name="T49" fmla="*/ 1110 h 1234"/>
                <a:gd name="T50" fmla="*/ 752 w 1230"/>
                <a:gd name="T51" fmla="*/ 1136 h 1234"/>
                <a:gd name="T52" fmla="*/ 808 w 1230"/>
                <a:gd name="T53" fmla="*/ 1158 h 1234"/>
                <a:gd name="T54" fmla="*/ 866 w 1230"/>
                <a:gd name="T55" fmla="*/ 1178 h 1234"/>
                <a:gd name="T56" fmla="*/ 923 w 1230"/>
                <a:gd name="T57" fmla="*/ 1194 h 1234"/>
                <a:gd name="T58" fmla="*/ 983 w 1230"/>
                <a:gd name="T59" fmla="*/ 1208 h 1234"/>
                <a:gd name="T60" fmla="*/ 1043 w 1230"/>
                <a:gd name="T61" fmla="*/ 1218 h 1234"/>
                <a:gd name="T62" fmla="*/ 1105 w 1230"/>
                <a:gd name="T63" fmla="*/ 1226 h 1234"/>
                <a:gd name="T64" fmla="*/ 1169 w 1230"/>
                <a:gd name="T65" fmla="*/ 1232 h 1234"/>
                <a:gd name="T66" fmla="*/ 1230 w 1230"/>
                <a:gd name="T67" fmla="*/ 1234 h 1234"/>
                <a:gd name="T68" fmla="*/ 1230 w 1230"/>
                <a:gd name="T69" fmla="*/ 0 h 1234"/>
                <a:gd name="T70" fmla="*/ 0 w 1230"/>
                <a:gd name="T71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30" h="1234">
                  <a:moveTo>
                    <a:pt x="0" y="0"/>
                  </a:moveTo>
                  <a:lnTo>
                    <a:pt x="0" y="0"/>
                  </a:lnTo>
                  <a:lnTo>
                    <a:pt x="2" y="64"/>
                  </a:lnTo>
                  <a:lnTo>
                    <a:pt x="6" y="128"/>
                  </a:lnTo>
                  <a:lnTo>
                    <a:pt x="14" y="189"/>
                  </a:lnTo>
                  <a:lnTo>
                    <a:pt x="24" y="249"/>
                  </a:lnTo>
                  <a:lnTo>
                    <a:pt x="38" y="309"/>
                  </a:lnTo>
                  <a:lnTo>
                    <a:pt x="56" y="367"/>
                  </a:lnTo>
                  <a:lnTo>
                    <a:pt x="74" y="425"/>
                  </a:lnTo>
                  <a:lnTo>
                    <a:pt x="96" y="480"/>
                  </a:lnTo>
                  <a:lnTo>
                    <a:pt x="122" y="534"/>
                  </a:lnTo>
                  <a:lnTo>
                    <a:pt x="148" y="588"/>
                  </a:lnTo>
                  <a:lnTo>
                    <a:pt x="178" y="640"/>
                  </a:lnTo>
                  <a:lnTo>
                    <a:pt x="210" y="690"/>
                  </a:lnTo>
                  <a:lnTo>
                    <a:pt x="244" y="738"/>
                  </a:lnTo>
                  <a:lnTo>
                    <a:pt x="282" y="783"/>
                  </a:lnTo>
                  <a:lnTo>
                    <a:pt x="319" y="829"/>
                  </a:lnTo>
                  <a:lnTo>
                    <a:pt x="361" y="871"/>
                  </a:lnTo>
                  <a:lnTo>
                    <a:pt x="403" y="913"/>
                  </a:lnTo>
                  <a:lnTo>
                    <a:pt x="449" y="951"/>
                  </a:lnTo>
                  <a:lnTo>
                    <a:pt x="495" y="989"/>
                  </a:lnTo>
                  <a:lnTo>
                    <a:pt x="543" y="1023"/>
                  </a:lnTo>
                  <a:lnTo>
                    <a:pt x="593" y="1054"/>
                  </a:lnTo>
                  <a:lnTo>
                    <a:pt x="644" y="1084"/>
                  </a:lnTo>
                  <a:lnTo>
                    <a:pt x="698" y="1110"/>
                  </a:lnTo>
                  <a:lnTo>
                    <a:pt x="752" y="1136"/>
                  </a:lnTo>
                  <a:lnTo>
                    <a:pt x="808" y="1158"/>
                  </a:lnTo>
                  <a:lnTo>
                    <a:pt x="866" y="1178"/>
                  </a:lnTo>
                  <a:lnTo>
                    <a:pt x="923" y="1194"/>
                  </a:lnTo>
                  <a:lnTo>
                    <a:pt x="983" y="1208"/>
                  </a:lnTo>
                  <a:lnTo>
                    <a:pt x="1043" y="1218"/>
                  </a:lnTo>
                  <a:lnTo>
                    <a:pt x="1105" y="1226"/>
                  </a:lnTo>
                  <a:lnTo>
                    <a:pt x="1169" y="1232"/>
                  </a:lnTo>
                  <a:lnTo>
                    <a:pt x="1230" y="1234"/>
                  </a:lnTo>
                  <a:lnTo>
                    <a:pt x="12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t" anchorCtr="0" compatLnSpc="1">
              <a:prstTxWarp prst="textNoShape">
                <a:avLst/>
              </a:prstTxWarp>
            </a:bodyPr>
            <a:lstStyle/>
            <a:p>
              <a:pPr defTabSz="532524"/>
              <a:endPara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76" name="Freeform 164">
              <a:extLst>
                <a:ext uri="{FF2B5EF4-FFF2-40B4-BE49-F238E27FC236}">
                  <a16:creationId xmlns:a16="http://schemas.microsoft.com/office/drawing/2014/main" id="{D6684946-F3B5-8459-7A9D-AC15A58E70A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22519" y="3598197"/>
              <a:ext cx="699474" cy="632315"/>
            </a:xfrm>
            <a:custGeom>
              <a:avLst/>
              <a:gdLst>
                <a:gd name="T0" fmla="*/ 0 w 1234"/>
                <a:gd name="T1" fmla="*/ 1234 h 1234"/>
                <a:gd name="T2" fmla="*/ 2 w 1234"/>
                <a:gd name="T3" fmla="*/ 1234 h 1234"/>
                <a:gd name="T4" fmla="*/ 2 w 1234"/>
                <a:gd name="T5" fmla="*/ 1234 h 1234"/>
                <a:gd name="T6" fmla="*/ 66 w 1234"/>
                <a:gd name="T7" fmla="*/ 1232 h 1234"/>
                <a:gd name="T8" fmla="*/ 128 w 1234"/>
                <a:gd name="T9" fmla="*/ 1226 h 1234"/>
                <a:gd name="T10" fmla="*/ 190 w 1234"/>
                <a:gd name="T11" fmla="*/ 1218 h 1234"/>
                <a:gd name="T12" fmla="*/ 250 w 1234"/>
                <a:gd name="T13" fmla="*/ 1208 h 1234"/>
                <a:gd name="T14" fmla="*/ 309 w 1234"/>
                <a:gd name="T15" fmla="*/ 1194 h 1234"/>
                <a:gd name="T16" fmla="*/ 369 w 1234"/>
                <a:gd name="T17" fmla="*/ 1178 h 1234"/>
                <a:gd name="T18" fmla="*/ 425 w 1234"/>
                <a:gd name="T19" fmla="*/ 1158 h 1234"/>
                <a:gd name="T20" fmla="*/ 481 w 1234"/>
                <a:gd name="T21" fmla="*/ 1136 h 1234"/>
                <a:gd name="T22" fmla="*/ 537 w 1234"/>
                <a:gd name="T23" fmla="*/ 1112 h 1234"/>
                <a:gd name="T24" fmla="*/ 589 w 1234"/>
                <a:gd name="T25" fmla="*/ 1084 h 1234"/>
                <a:gd name="T26" fmla="*/ 640 w 1234"/>
                <a:gd name="T27" fmla="*/ 1054 h 1234"/>
                <a:gd name="T28" fmla="*/ 690 w 1234"/>
                <a:gd name="T29" fmla="*/ 1023 h 1234"/>
                <a:gd name="T30" fmla="*/ 740 w 1234"/>
                <a:gd name="T31" fmla="*/ 989 h 1234"/>
                <a:gd name="T32" fmla="*/ 786 w 1234"/>
                <a:gd name="T33" fmla="*/ 951 h 1234"/>
                <a:gd name="T34" fmla="*/ 830 w 1234"/>
                <a:gd name="T35" fmla="*/ 913 h 1234"/>
                <a:gd name="T36" fmla="*/ 874 w 1234"/>
                <a:gd name="T37" fmla="*/ 873 h 1234"/>
                <a:gd name="T38" fmla="*/ 913 w 1234"/>
                <a:gd name="T39" fmla="*/ 829 h 1234"/>
                <a:gd name="T40" fmla="*/ 953 w 1234"/>
                <a:gd name="T41" fmla="*/ 785 h 1234"/>
                <a:gd name="T42" fmla="*/ 989 w 1234"/>
                <a:gd name="T43" fmla="*/ 738 h 1234"/>
                <a:gd name="T44" fmla="*/ 1023 w 1234"/>
                <a:gd name="T45" fmla="*/ 690 h 1234"/>
                <a:gd name="T46" fmla="*/ 1055 w 1234"/>
                <a:gd name="T47" fmla="*/ 640 h 1234"/>
                <a:gd name="T48" fmla="*/ 1085 w 1234"/>
                <a:gd name="T49" fmla="*/ 588 h 1234"/>
                <a:gd name="T50" fmla="*/ 1113 w 1234"/>
                <a:gd name="T51" fmla="*/ 534 h 1234"/>
                <a:gd name="T52" fmla="*/ 1137 w 1234"/>
                <a:gd name="T53" fmla="*/ 480 h 1234"/>
                <a:gd name="T54" fmla="*/ 1159 w 1234"/>
                <a:gd name="T55" fmla="*/ 425 h 1234"/>
                <a:gd name="T56" fmla="*/ 1179 w 1234"/>
                <a:gd name="T57" fmla="*/ 367 h 1234"/>
                <a:gd name="T58" fmla="*/ 1195 w 1234"/>
                <a:gd name="T59" fmla="*/ 309 h 1234"/>
                <a:gd name="T60" fmla="*/ 1209 w 1234"/>
                <a:gd name="T61" fmla="*/ 249 h 1234"/>
                <a:gd name="T62" fmla="*/ 1220 w 1234"/>
                <a:gd name="T63" fmla="*/ 189 h 1234"/>
                <a:gd name="T64" fmla="*/ 1228 w 1234"/>
                <a:gd name="T65" fmla="*/ 128 h 1234"/>
                <a:gd name="T66" fmla="*/ 1232 w 1234"/>
                <a:gd name="T67" fmla="*/ 64 h 1234"/>
                <a:gd name="T68" fmla="*/ 1234 w 1234"/>
                <a:gd name="T69" fmla="*/ 0 h 1234"/>
                <a:gd name="T70" fmla="*/ 0 w 1234"/>
                <a:gd name="T71" fmla="*/ 0 h 1234"/>
                <a:gd name="T72" fmla="*/ 0 w 1234"/>
                <a:gd name="T73" fmla="*/ 1234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4" h="1234">
                  <a:moveTo>
                    <a:pt x="0" y="1234"/>
                  </a:moveTo>
                  <a:lnTo>
                    <a:pt x="2" y="1234"/>
                  </a:lnTo>
                  <a:lnTo>
                    <a:pt x="2" y="1234"/>
                  </a:lnTo>
                  <a:lnTo>
                    <a:pt x="66" y="1232"/>
                  </a:lnTo>
                  <a:lnTo>
                    <a:pt x="128" y="1226"/>
                  </a:lnTo>
                  <a:lnTo>
                    <a:pt x="190" y="1218"/>
                  </a:lnTo>
                  <a:lnTo>
                    <a:pt x="250" y="1208"/>
                  </a:lnTo>
                  <a:lnTo>
                    <a:pt x="309" y="1194"/>
                  </a:lnTo>
                  <a:lnTo>
                    <a:pt x="369" y="1178"/>
                  </a:lnTo>
                  <a:lnTo>
                    <a:pt x="425" y="1158"/>
                  </a:lnTo>
                  <a:lnTo>
                    <a:pt x="481" y="1136"/>
                  </a:lnTo>
                  <a:lnTo>
                    <a:pt x="537" y="1112"/>
                  </a:lnTo>
                  <a:lnTo>
                    <a:pt x="589" y="1084"/>
                  </a:lnTo>
                  <a:lnTo>
                    <a:pt x="640" y="1054"/>
                  </a:lnTo>
                  <a:lnTo>
                    <a:pt x="690" y="1023"/>
                  </a:lnTo>
                  <a:lnTo>
                    <a:pt x="740" y="989"/>
                  </a:lnTo>
                  <a:lnTo>
                    <a:pt x="786" y="951"/>
                  </a:lnTo>
                  <a:lnTo>
                    <a:pt x="830" y="913"/>
                  </a:lnTo>
                  <a:lnTo>
                    <a:pt x="874" y="873"/>
                  </a:lnTo>
                  <a:lnTo>
                    <a:pt x="913" y="829"/>
                  </a:lnTo>
                  <a:lnTo>
                    <a:pt x="953" y="785"/>
                  </a:lnTo>
                  <a:lnTo>
                    <a:pt x="989" y="738"/>
                  </a:lnTo>
                  <a:lnTo>
                    <a:pt x="1023" y="690"/>
                  </a:lnTo>
                  <a:lnTo>
                    <a:pt x="1055" y="640"/>
                  </a:lnTo>
                  <a:lnTo>
                    <a:pt x="1085" y="588"/>
                  </a:lnTo>
                  <a:lnTo>
                    <a:pt x="1113" y="534"/>
                  </a:lnTo>
                  <a:lnTo>
                    <a:pt x="1137" y="480"/>
                  </a:lnTo>
                  <a:lnTo>
                    <a:pt x="1159" y="425"/>
                  </a:lnTo>
                  <a:lnTo>
                    <a:pt x="1179" y="367"/>
                  </a:lnTo>
                  <a:lnTo>
                    <a:pt x="1195" y="309"/>
                  </a:lnTo>
                  <a:lnTo>
                    <a:pt x="1209" y="249"/>
                  </a:lnTo>
                  <a:lnTo>
                    <a:pt x="1220" y="189"/>
                  </a:lnTo>
                  <a:lnTo>
                    <a:pt x="1228" y="128"/>
                  </a:lnTo>
                  <a:lnTo>
                    <a:pt x="1232" y="64"/>
                  </a:lnTo>
                  <a:lnTo>
                    <a:pt x="1234" y="0"/>
                  </a:lnTo>
                  <a:lnTo>
                    <a:pt x="0" y="0"/>
                  </a:lnTo>
                  <a:lnTo>
                    <a:pt x="0" y="12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t" anchorCtr="0" compatLnSpc="1">
              <a:prstTxWarp prst="textNoShape">
                <a:avLst/>
              </a:prstTxWarp>
            </a:bodyPr>
            <a:lstStyle/>
            <a:p>
              <a:pPr defTabSz="532524"/>
              <a:endPara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77" name="Freeform 165">
              <a:extLst>
                <a:ext uri="{FF2B5EF4-FFF2-40B4-BE49-F238E27FC236}">
                  <a16:creationId xmlns:a16="http://schemas.microsoft.com/office/drawing/2014/main" id="{BB68721F-C9A6-0116-874C-1368DCAF288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22519" y="4230513"/>
              <a:ext cx="699474" cy="631291"/>
            </a:xfrm>
            <a:custGeom>
              <a:avLst/>
              <a:gdLst>
                <a:gd name="T0" fmla="*/ 2 w 1234"/>
                <a:gd name="T1" fmla="*/ 0 h 1232"/>
                <a:gd name="T2" fmla="*/ 0 w 1234"/>
                <a:gd name="T3" fmla="*/ 0 h 1232"/>
                <a:gd name="T4" fmla="*/ 0 w 1234"/>
                <a:gd name="T5" fmla="*/ 1232 h 1232"/>
                <a:gd name="T6" fmla="*/ 1234 w 1234"/>
                <a:gd name="T7" fmla="*/ 1232 h 1232"/>
                <a:gd name="T8" fmla="*/ 1234 w 1234"/>
                <a:gd name="T9" fmla="*/ 1232 h 1232"/>
                <a:gd name="T10" fmla="*/ 1232 w 1234"/>
                <a:gd name="T11" fmla="*/ 1170 h 1232"/>
                <a:gd name="T12" fmla="*/ 1228 w 1234"/>
                <a:gd name="T13" fmla="*/ 1106 h 1232"/>
                <a:gd name="T14" fmla="*/ 1220 w 1234"/>
                <a:gd name="T15" fmla="*/ 1045 h 1232"/>
                <a:gd name="T16" fmla="*/ 1209 w 1234"/>
                <a:gd name="T17" fmla="*/ 985 h 1232"/>
                <a:gd name="T18" fmla="*/ 1195 w 1234"/>
                <a:gd name="T19" fmla="*/ 925 h 1232"/>
                <a:gd name="T20" fmla="*/ 1179 w 1234"/>
                <a:gd name="T21" fmla="*/ 867 h 1232"/>
                <a:gd name="T22" fmla="*/ 1159 w 1234"/>
                <a:gd name="T23" fmla="*/ 809 h 1232"/>
                <a:gd name="T24" fmla="*/ 1137 w 1234"/>
                <a:gd name="T25" fmla="*/ 754 h 1232"/>
                <a:gd name="T26" fmla="*/ 1113 w 1234"/>
                <a:gd name="T27" fmla="*/ 700 h 1232"/>
                <a:gd name="T28" fmla="*/ 1085 w 1234"/>
                <a:gd name="T29" fmla="*/ 646 h 1232"/>
                <a:gd name="T30" fmla="*/ 1055 w 1234"/>
                <a:gd name="T31" fmla="*/ 594 h 1232"/>
                <a:gd name="T32" fmla="*/ 1023 w 1234"/>
                <a:gd name="T33" fmla="*/ 544 h 1232"/>
                <a:gd name="T34" fmla="*/ 989 w 1234"/>
                <a:gd name="T35" fmla="*/ 496 h 1232"/>
                <a:gd name="T36" fmla="*/ 953 w 1234"/>
                <a:gd name="T37" fmla="*/ 449 h 1232"/>
                <a:gd name="T38" fmla="*/ 913 w 1234"/>
                <a:gd name="T39" fmla="*/ 405 h 1232"/>
                <a:gd name="T40" fmla="*/ 874 w 1234"/>
                <a:gd name="T41" fmla="*/ 361 h 1232"/>
                <a:gd name="T42" fmla="*/ 830 w 1234"/>
                <a:gd name="T43" fmla="*/ 321 h 1232"/>
                <a:gd name="T44" fmla="*/ 786 w 1234"/>
                <a:gd name="T45" fmla="*/ 283 h 1232"/>
                <a:gd name="T46" fmla="*/ 740 w 1234"/>
                <a:gd name="T47" fmla="*/ 245 h 1232"/>
                <a:gd name="T48" fmla="*/ 690 w 1234"/>
                <a:gd name="T49" fmla="*/ 211 h 1232"/>
                <a:gd name="T50" fmla="*/ 640 w 1234"/>
                <a:gd name="T51" fmla="*/ 180 h 1232"/>
                <a:gd name="T52" fmla="*/ 589 w 1234"/>
                <a:gd name="T53" fmla="*/ 150 h 1232"/>
                <a:gd name="T54" fmla="*/ 537 w 1234"/>
                <a:gd name="T55" fmla="*/ 122 h 1232"/>
                <a:gd name="T56" fmla="*/ 481 w 1234"/>
                <a:gd name="T57" fmla="*/ 98 h 1232"/>
                <a:gd name="T58" fmla="*/ 425 w 1234"/>
                <a:gd name="T59" fmla="*/ 76 h 1232"/>
                <a:gd name="T60" fmla="*/ 369 w 1234"/>
                <a:gd name="T61" fmla="*/ 56 h 1232"/>
                <a:gd name="T62" fmla="*/ 309 w 1234"/>
                <a:gd name="T63" fmla="*/ 40 h 1232"/>
                <a:gd name="T64" fmla="*/ 250 w 1234"/>
                <a:gd name="T65" fmla="*/ 26 h 1232"/>
                <a:gd name="T66" fmla="*/ 190 w 1234"/>
                <a:gd name="T67" fmla="*/ 16 h 1232"/>
                <a:gd name="T68" fmla="*/ 128 w 1234"/>
                <a:gd name="T69" fmla="*/ 8 h 1232"/>
                <a:gd name="T70" fmla="*/ 66 w 1234"/>
                <a:gd name="T71" fmla="*/ 2 h 1232"/>
                <a:gd name="T72" fmla="*/ 2 w 1234"/>
                <a:gd name="T73" fmla="*/ 0 h 1232"/>
                <a:gd name="T74" fmla="*/ 2 w 1234"/>
                <a:gd name="T75" fmla="*/ 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4" h="1232">
                  <a:moveTo>
                    <a:pt x="2" y="0"/>
                  </a:moveTo>
                  <a:lnTo>
                    <a:pt x="0" y="0"/>
                  </a:lnTo>
                  <a:lnTo>
                    <a:pt x="0" y="1232"/>
                  </a:lnTo>
                  <a:lnTo>
                    <a:pt x="1234" y="1232"/>
                  </a:lnTo>
                  <a:lnTo>
                    <a:pt x="1234" y="1232"/>
                  </a:lnTo>
                  <a:lnTo>
                    <a:pt x="1232" y="1170"/>
                  </a:lnTo>
                  <a:lnTo>
                    <a:pt x="1228" y="1106"/>
                  </a:lnTo>
                  <a:lnTo>
                    <a:pt x="1220" y="1045"/>
                  </a:lnTo>
                  <a:lnTo>
                    <a:pt x="1209" y="985"/>
                  </a:lnTo>
                  <a:lnTo>
                    <a:pt x="1195" y="925"/>
                  </a:lnTo>
                  <a:lnTo>
                    <a:pt x="1179" y="867"/>
                  </a:lnTo>
                  <a:lnTo>
                    <a:pt x="1159" y="809"/>
                  </a:lnTo>
                  <a:lnTo>
                    <a:pt x="1137" y="754"/>
                  </a:lnTo>
                  <a:lnTo>
                    <a:pt x="1113" y="700"/>
                  </a:lnTo>
                  <a:lnTo>
                    <a:pt x="1085" y="646"/>
                  </a:lnTo>
                  <a:lnTo>
                    <a:pt x="1055" y="594"/>
                  </a:lnTo>
                  <a:lnTo>
                    <a:pt x="1023" y="544"/>
                  </a:lnTo>
                  <a:lnTo>
                    <a:pt x="989" y="496"/>
                  </a:lnTo>
                  <a:lnTo>
                    <a:pt x="953" y="449"/>
                  </a:lnTo>
                  <a:lnTo>
                    <a:pt x="913" y="405"/>
                  </a:lnTo>
                  <a:lnTo>
                    <a:pt x="874" y="361"/>
                  </a:lnTo>
                  <a:lnTo>
                    <a:pt x="830" y="321"/>
                  </a:lnTo>
                  <a:lnTo>
                    <a:pt x="786" y="283"/>
                  </a:lnTo>
                  <a:lnTo>
                    <a:pt x="740" y="245"/>
                  </a:lnTo>
                  <a:lnTo>
                    <a:pt x="690" y="211"/>
                  </a:lnTo>
                  <a:lnTo>
                    <a:pt x="640" y="180"/>
                  </a:lnTo>
                  <a:lnTo>
                    <a:pt x="589" y="150"/>
                  </a:lnTo>
                  <a:lnTo>
                    <a:pt x="537" y="122"/>
                  </a:lnTo>
                  <a:lnTo>
                    <a:pt x="481" y="98"/>
                  </a:lnTo>
                  <a:lnTo>
                    <a:pt x="425" y="76"/>
                  </a:lnTo>
                  <a:lnTo>
                    <a:pt x="369" y="56"/>
                  </a:lnTo>
                  <a:lnTo>
                    <a:pt x="309" y="40"/>
                  </a:lnTo>
                  <a:lnTo>
                    <a:pt x="250" y="26"/>
                  </a:lnTo>
                  <a:lnTo>
                    <a:pt x="190" y="16"/>
                  </a:lnTo>
                  <a:lnTo>
                    <a:pt x="128" y="8"/>
                  </a:lnTo>
                  <a:lnTo>
                    <a:pt x="6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t" anchorCtr="0" compatLnSpc="1">
              <a:prstTxWarp prst="textNoShape">
                <a:avLst/>
              </a:prstTxWarp>
            </a:bodyPr>
            <a:lstStyle/>
            <a:p>
              <a:pPr defTabSz="532524"/>
              <a:endPara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78" name="Freeform 166">
              <a:extLst>
                <a:ext uri="{FF2B5EF4-FFF2-40B4-BE49-F238E27FC236}">
                  <a16:creationId xmlns:a16="http://schemas.microsoft.com/office/drawing/2014/main" id="{DBDBC888-ABFD-DE57-AECB-7F019938C8B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393425" y="3841593"/>
              <a:ext cx="861023" cy="776816"/>
            </a:xfrm>
            <a:custGeom>
              <a:avLst/>
              <a:gdLst>
                <a:gd name="T0" fmla="*/ 1517 w 1519"/>
                <a:gd name="T1" fmla="*/ 797 h 1516"/>
                <a:gd name="T2" fmla="*/ 1503 w 1519"/>
                <a:gd name="T3" fmla="*/ 910 h 1516"/>
                <a:gd name="T4" fmla="*/ 1471 w 1519"/>
                <a:gd name="T5" fmla="*/ 1018 h 1516"/>
                <a:gd name="T6" fmla="*/ 1427 w 1519"/>
                <a:gd name="T7" fmla="*/ 1120 h 1516"/>
                <a:gd name="T8" fmla="*/ 1367 w 1519"/>
                <a:gd name="T9" fmla="*/ 1211 h 1516"/>
                <a:gd name="T10" fmla="*/ 1296 w 1519"/>
                <a:gd name="T11" fmla="*/ 1295 h 1516"/>
                <a:gd name="T12" fmla="*/ 1214 w 1519"/>
                <a:gd name="T13" fmla="*/ 1367 h 1516"/>
                <a:gd name="T14" fmla="*/ 1120 w 1519"/>
                <a:gd name="T15" fmla="*/ 1425 h 1516"/>
                <a:gd name="T16" fmla="*/ 1021 w 1519"/>
                <a:gd name="T17" fmla="*/ 1471 h 1516"/>
                <a:gd name="T18" fmla="*/ 913 w 1519"/>
                <a:gd name="T19" fmla="*/ 1501 h 1516"/>
                <a:gd name="T20" fmla="*/ 797 w 1519"/>
                <a:gd name="T21" fmla="*/ 1516 h 1516"/>
                <a:gd name="T22" fmla="*/ 720 w 1519"/>
                <a:gd name="T23" fmla="*/ 1516 h 1516"/>
                <a:gd name="T24" fmla="*/ 606 w 1519"/>
                <a:gd name="T25" fmla="*/ 1501 h 1516"/>
                <a:gd name="T26" fmla="*/ 498 w 1519"/>
                <a:gd name="T27" fmla="*/ 1471 h 1516"/>
                <a:gd name="T28" fmla="*/ 397 w 1519"/>
                <a:gd name="T29" fmla="*/ 1425 h 1516"/>
                <a:gd name="T30" fmla="*/ 305 w 1519"/>
                <a:gd name="T31" fmla="*/ 1367 h 1516"/>
                <a:gd name="T32" fmla="*/ 223 w 1519"/>
                <a:gd name="T33" fmla="*/ 1295 h 1516"/>
                <a:gd name="T34" fmla="*/ 151 w 1519"/>
                <a:gd name="T35" fmla="*/ 1211 h 1516"/>
                <a:gd name="T36" fmla="*/ 92 w 1519"/>
                <a:gd name="T37" fmla="*/ 1120 h 1516"/>
                <a:gd name="T38" fmla="*/ 46 w 1519"/>
                <a:gd name="T39" fmla="*/ 1018 h 1516"/>
                <a:gd name="T40" fmla="*/ 16 w 1519"/>
                <a:gd name="T41" fmla="*/ 910 h 1516"/>
                <a:gd name="T42" fmla="*/ 2 w 1519"/>
                <a:gd name="T43" fmla="*/ 797 h 1516"/>
                <a:gd name="T44" fmla="*/ 2 w 1519"/>
                <a:gd name="T45" fmla="*/ 719 h 1516"/>
                <a:gd name="T46" fmla="*/ 16 w 1519"/>
                <a:gd name="T47" fmla="*/ 605 h 1516"/>
                <a:gd name="T48" fmla="*/ 46 w 1519"/>
                <a:gd name="T49" fmla="*/ 498 h 1516"/>
                <a:gd name="T50" fmla="*/ 92 w 1519"/>
                <a:gd name="T51" fmla="*/ 396 h 1516"/>
                <a:gd name="T52" fmla="*/ 151 w 1519"/>
                <a:gd name="T53" fmla="*/ 305 h 1516"/>
                <a:gd name="T54" fmla="*/ 223 w 1519"/>
                <a:gd name="T55" fmla="*/ 221 h 1516"/>
                <a:gd name="T56" fmla="*/ 305 w 1519"/>
                <a:gd name="T57" fmla="*/ 149 h 1516"/>
                <a:gd name="T58" fmla="*/ 397 w 1519"/>
                <a:gd name="T59" fmla="*/ 91 h 1516"/>
                <a:gd name="T60" fmla="*/ 498 w 1519"/>
                <a:gd name="T61" fmla="*/ 45 h 1516"/>
                <a:gd name="T62" fmla="*/ 606 w 1519"/>
                <a:gd name="T63" fmla="*/ 15 h 1516"/>
                <a:gd name="T64" fmla="*/ 720 w 1519"/>
                <a:gd name="T65" fmla="*/ 0 h 1516"/>
                <a:gd name="T66" fmla="*/ 797 w 1519"/>
                <a:gd name="T67" fmla="*/ 0 h 1516"/>
                <a:gd name="T68" fmla="*/ 913 w 1519"/>
                <a:gd name="T69" fmla="*/ 15 h 1516"/>
                <a:gd name="T70" fmla="*/ 1021 w 1519"/>
                <a:gd name="T71" fmla="*/ 45 h 1516"/>
                <a:gd name="T72" fmla="*/ 1120 w 1519"/>
                <a:gd name="T73" fmla="*/ 91 h 1516"/>
                <a:gd name="T74" fmla="*/ 1214 w 1519"/>
                <a:gd name="T75" fmla="*/ 149 h 1516"/>
                <a:gd name="T76" fmla="*/ 1296 w 1519"/>
                <a:gd name="T77" fmla="*/ 221 h 1516"/>
                <a:gd name="T78" fmla="*/ 1367 w 1519"/>
                <a:gd name="T79" fmla="*/ 305 h 1516"/>
                <a:gd name="T80" fmla="*/ 1427 w 1519"/>
                <a:gd name="T81" fmla="*/ 396 h 1516"/>
                <a:gd name="T82" fmla="*/ 1471 w 1519"/>
                <a:gd name="T83" fmla="*/ 498 h 1516"/>
                <a:gd name="T84" fmla="*/ 1503 w 1519"/>
                <a:gd name="T85" fmla="*/ 605 h 1516"/>
                <a:gd name="T86" fmla="*/ 1517 w 1519"/>
                <a:gd name="T87" fmla="*/ 719 h 1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19" h="1516">
                  <a:moveTo>
                    <a:pt x="1519" y="757"/>
                  </a:moveTo>
                  <a:lnTo>
                    <a:pt x="1519" y="757"/>
                  </a:lnTo>
                  <a:lnTo>
                    <a:pt x="1517" y="797"/>
                  </a:lnTo>
                  <a:lnTo>
                    <a:pt x="1515" y="835"/>
                  </a:lnTo>
                  <a:lnTo>
                    <a:pt x="1509" y="873"/>
                  </a:lnTo>
                  <a:lnTo>
                    <a:pt x="1503" y="910"/>
                  </a:lnTo>
                  <a:lnTo>
                    <a:pt x="1495" y="948"/>
                  </a:lnTo>
                  <a:lnTo>
                    <a:pt x="1483" y="984"/>
                  </a:lnTo>
                  <a:lnTo>
                    <a:pt x="1471" y="1018"/>
                  </a:lnTo>
                  <a:lnTo>
                    <a:pt x="1459" y="1054"/>
                  </a:lnTo>
                  <a:lnTo>
                    <a:pt x="1443" y="1088"/>
                  </a:lnTo>
                  <a:lnTo>
                    <a:pt x="1427" y="1120"/>
                  </a:lnTo>
                  <a:lnTo>
                    <a:pt x="1407" y="1152"/>
                  </a:lnTo>
                  <a:lnTo>
                    <a:pt x="1389" y="1182"/>
                  </a:lnTo>
                  <a:lnTo>
                    <a:pt x="1367" y="1211"/>
                  </a:lnTo>
                  <a:lnTo>
                    <a:pt x="1346" y="1241"/>
                  </a:lnTo>
                  <a:lnTo>
                    <a:pt x="1322" y="1267"/>
                  </a:lnTo>
                  <a:lnTo>
                    <a:pt x="1296" y="1295"/>
                  </a:lnTo>
                  <a:lnTo>
                    <a:pt x="1270" y="1319"/>
                  </a:lnTo>
                  <a:lnTo>
                    <a:pt x="1242" y="1343"/>
                  </a:lnTo>
                  <a:lnTo>
                    <a:pt x="1214" y="1367"/>
                  </a:lnTo>
                  <a:lnTo>
                    <a:pt x="1184" y="1387"/>
                  </a:lnTo>
                  <a:lnTo>
                    <a:pt x="1152" y="1407"/>
                  </a:lnTo>
                  <a:lnTo>
                    <a:pt x="1120" y="1425"/>
                  </a:lnTo>
                  <a:lnTo>
                    <a:pt x="1088" y="1443"/>
                  </a:lnTo>
                  <a:lnTo>
                    <a:pt x="1054" y="1457"/>
                  </a:lnTo>
                  <a:lnTo>
                    <a:pt x="1021" y="1471"/>
                  </a:lnTo>
                  <a:lnTo>
                    <a:pt x="985" y="1483"/>
                  </a:lnTo>
                  <a:lnTo>
                    <a:pt x="949" y="1493"/>
                  </a:lnTo>
                  <a:lnTo>
                    <a:pt x="913" y="1501"/>
                  </a:lnTo>
                  <a:lnTo>
                    <a:pt x="875" y="1508"/>
                  </a:lnTo>
                  <a:lnTo>
                    <a:pt x="837" y="1512"/>
                  </a:lnTo>
                  <a:lnTo>
                    <a:pt x="797" y="1516"/>
                  </a:lnTo>
                  <a:lnTo>
                    <a:pt x="759" y="1516"/>
                  </a:lnTo>
                  <a:lnTo>
                    <a:pt x="759" y="1516"/>
                  </a:lnTo>
                  <a:lnTo>
                    <a:pt x="720" y="1516"/>
                  </a:lnTo>
                  <a:lnTo>
                    <a:pt x="682" y="1512"/>
                  </a:lnTo>
                  <a:lnTo>
                    <a:pt x="644" y="1508"/>
                  </a:lnTo>
                  <a:lnTo>
                    <a:pt x="606" y="1501"/>
                  </a:lnTo>
                  <a:lnTo>
                    <a:pt x="570" y="1493"/>
                  </a:lnTo>
                  <a:lnTo>
                    <a:pt x="534" y="1483"/>
                  </a:lnTo>
                  <a:lnTo>
                    <a:pt x="498" y="1471"/>
                  </a:lnTo>
                  <a:lnTo>
                    <a:pt x="464" y="1457"/>
                  </a:lnTo>
                  <a:lnTo>
                    <a:pt x="430" y="1443"/>
                  </a:lnTo>
                  <a:lnTo>
                    <a:pt x="397" y="1425"/>
                  </a:lnTo>
                  <a:lnTo>
                    <a:pt x="365" y="1407"/>
                  </a:lnTo>
                  <a:lnTo>
                    <a:pt x="335" y="1387"/>
                  </a:lnTo>
                  <a:lnTo>
                    <a:pt x="305" y="1367"/>
                  </a:lnTo>
                  <a:lnTo>
                    <a:pt x="277" y="1343"/>
                  </a:lnTo>
                  <a:lnTo>
                    <a:pt x="249" y="1319"/>
                  </a:lnTo>
                  <a:lnTo>
                    <a:pt x="223" y="1295"/>
                  </a:lnTo>
                  <a:lnTo>
                    <a:pt x="197" y="1267"/>
                  </a:lnTo>
                  <a:lnTo>
                    <a:pt x="173" y="1241"/>
                  </a:lnTo>
                  <a:lnTo>
                    <a:pt x="151" y="1211"/>
                  </a:lnTo>
                  <a:lnTo>
                    <a:pt x="129" y="1182"/>
                  </a:lnTo>
                  <a:lnTo>
                    <a:pt x="110" y="1152"/>
                  </a:lnTo>
                  <a:lnTo>
                    <a:pt x="92" y="1120"/>
                  </a:lnTo>
                  <a:lnTo>
                    <a:pt x="76" y="1088"/>
                  </a:lnTo>
                  <a:lnTo>
                    <a:pt x="60" y="1054"/>
                  </a:lnTo>
                  <a:lnTo>
                    <a:pt x="46" y="1018"/>
                  </a:lnTo>
                  <a:lnTo>
                    <a:pt x="34" y="984"/>
                  </a:lnTo>
                  <a:lnTo>
                    <a:pt x="24" y="948"/>
                  </a:lnTo>
                  <a:lnTo>
                    <a:pt x="16" y="910"/>
                  </a:lnTo>
                  <a:lnTo>
                    <a:pt x="10" y="873"/>
                  </a:lnTo>
                  <a:lnTo>
                    <a:pt x="4" y="835"/>
                  </a:lnTo>
                  <a:lnTo>
                    <a:pt x="2" y="797"/>
                  </a:lnTo>
                  <a:lnTo>
                    <a:pt x="0" y="757"/>
                  </a:lnTo>
                  <a:lnTo>
                    <a:pt x="0" y="757"/>
                  </a:lnTo>
                  <a:lnTo>
                    <a:pt x="2" y="719"/>
                  </a:lnTo>
                  <a:lnTo>
                    <a:pt x="4" y="681"/>
                  </a:lnTo>
                  <a:lnTo>
                    <a:pt x="10" y="641"/>
                  </a:lnTo>
                  <a:lnTo>
                    <a:pt x="16" y="605"/>
                  </a:lnTo>
                  <a:lnTo>
                    <a:pt x="24" y="568"/>
                  </a:lnTo>
                  <a:lnTo>
                    <a:pt x="34" y="532"/>
                  </a:lnTo>
                  <a:lnTo>
                    <a:pt x="46" y="498"/>
                  </a:lnTo>
                  <a:lnTo>
                    <a:pt x="60" y="462"/>
                  </a:lnTo>
                  <a:lnTo>
                    <a:pt x="76" y="428"/>
                  </a:lnTo>
                  <a:lnTo>
                    <a:pt x="92" y="396"/>
                  </a:lnTo>
                  <a:lnTo>
                    <a:pt x="110" y="364"/>
                  </a:lnTo>
                  <a:lnTo>
                    <a:pt x="129" y="334"/>
                  </a:lnTo>
                  <a:lnTo>
                    <a:pt x="151" y="305"/>
                  </a:lnTo>
                  <a:lnTo>
                    <a:pt x="173" y="275"/>
                  </a:lnTo>
                  <a:lnTo>
                    <a:pt x="197" y="249"/>
                  </a:lnTo>
                  <a:lnTo>
                    <a:pt x="223" y="221"/>
                  </a:lnTo>
                  <a:lnTo>
                    <a:pt x="249" y="197"/>
                  </a:lnTo>
                  <a:lnTo>
                    <a:pt x="277" y="173"/>
                  </a:lnTo>
                  <a:lnTo>
                    <a:pt x="305" y="149"/>
                  </a:lnTo>
                  <a:lnTo>
                    <a:pt x="335" y="129"/>
                  </a:lnTo>
                  <a:lnTo>
                    <a:pt x="365" y="109"/>
                  </a:lnTo>
                  <a:lnTo>
                    <a:pt x="397" y="91"/>
                  </a:lnTo>
                  <a:lnTo>
                    <a:pt x="430" y="73"/>
                  </a:lnTo>
                  <a:lnTo>
                    <a:pt x="464" y="59"/>
                  </a:lnTo>
                  <a:lnTo>
                    <a:pt x="498" y="45"/>
                  </a:lnTo>
                  <a:lnTo>
                    <a:pt x="534" y="33"/>
                  </a:lnTo>
                  <a:lnTo>
                    <a:pt x="570" y="23"/>
                  </a:lnTo>
                  <a:lnTo>
                    <a:pt x="606" y="15"/>
                  </a:lnTo>
                  <a:lnTo>
                    <a:pt x="644" y="8"/>
                  </a:lnTo>
                  <a:lnTo>
                    <a:pt x="682" y="4"/>
                  </a:lnTo>
                  <a:lnTo>
                    <a:pt x="72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97" y="0"/>
                  </a:lnTo>
                  <a:lnTo>
                    <a:pt x="837" y="4"/>
                  </a:lnTo>
                  <a:lnTo>
                    <a:pt x="875" y="8"/>
                  </a:lnTo>
                  <a:lnTo>
                    <a:pt x="913" y="15"/>
                  </a:lnTo>
                  <a:lnTo>
                    <a:pt x="949" y="23"/>
                  </a:lnTo>
                  <a:lnTo>
                    <a:pt x="985" y="33"/>
                  </a:lnTo>
                  <a:lnTo>
                    <a:pt x="1021" y="45"/>
                  </a:lnTo>
                  <a:lnTo>
                    <a:pt x="1054" y="59"/>
                  </a:lnTo>
                  <a:lnTo>
                    <a:pt x="1088" y="73"/>
                  </a:lnTo>
                  <a:lnTo>
                    <a:pt x="1120" y="91"/>
                  </a:lnTo>
                  <a:lnTo>
                    <a:pt x="1152" y="109"/>
                  </a:lnTo>
                  <a:lnTo>
                    <a:pt x="1184" y="129"/>
                  </a:lnTo>
                  <a:lnTo>
                    <a:pt x="1214" y="149"/>
                  </a:lnTo>
                  <a:lnTo>
                    <a:pt x="1242" y="173"/>
                  </a:lnTo>
                  <a:lnTo>
                    <a:pt x="1270" y="197"/>
                  </a:lnTo>
                  <a:lnTo>
                    <a:pt x="1296" y="221"/>
                  </a:lnTo>
                  <a:lnTo>
                    <a:pt x="1322" y="249"/>
                  </a:lnTo>
                  <a:lnTo>
                    <a:pt x="1346" y="275"/>
                  </a:lnTo>
                  <a:lnTo>
                    <a:pt x="1367" y="305"/>
                  </a:lnTo>
                  <a:lnTo>
                    <a:pt x="1389" y="334"/>
                  </a:lnTo>
                  <a:lnTo>
                    <a:pt x="1407" y="364"/>
                  </a:lnTo>
                  <a:lnTo>
                    <a:pt x="1427" y="396"/>
                  </a:lnTo>
                  <a:lnTo>
                    <a:pt x="1443" y="428"/>
                  </a:lnTo>
                  <a:lnTo>
                    <a:pt x="1459" y="462"/>
                  </a:lnTo>
                  <a:lnTo>
                    <a:pt x="1471" y="498"/>
                  </a:lnTo>
                  <a:lnTo>
                    <a:pt x="1483" y="532"/>
                  </a:lnTo>
                  <a:lnTo>
                    <a:pt x="1495" y="568"/>
                  </a:lnTo>
                  <a:lnTo>
                    <a:pt x="1503" y="605"/>
                  </a:lnTo>
                  <a:lnTo>
                    <a:pt x="1509" y="641"/>
                  </a:lnTo>
                  <a:lnTo>
                    <a:pt x="1515" y="681"/>
                  </a:lnTo>
                  <a:lnTo>
                    <a:pt x="1517" y="719"/>
                  </a:lnTo>
                  <a:lnTo>
                    <a:pt x="1519" y="757"/>
                  </a:lnTo>
                  <a:lnTo>
                    <a:pt x="1519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3249" tIns="26624" rIns="53249" bIns="26624" numCol="1" anchor="t" anchorCtr="0" compatLnSpc="1">
              <a:prstTxWarp prst="textNoShape">
                <a:avLst/>
              </a:prstTxWarp>
            </a:bodyPr>
            <a:lstStyle/>
            <a:p>
              <a:pPr defTabSz="532524"/>
              <a:endPara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79" name="Freeform 167">
              <a:extLst>
                <a:ext uri="{FF2B5EF4-FFF2-40B4-BE49-F238E27FC236}">
                  <a16:creationId xmlns:a16="http://schemas.microsoft.com/office/drawing/2014/main" id="{7F21B3EF-23AE-CAFD-D0B1-E6FAAE4BC0F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73957" y="4230513"/>
              <a:ext cx="428527" cy="193179"/>
            </a:xfrm>
            <a:custGeom>
              <a:avLst/>
              <a:gdLst>
                <a:gd name="T0" fmla="*/ 756 w 756"/>
                <a:gd name="T1" fmla="*/ 377 h 377"/>
                <a:gd name="T2" fmla="*/ 377 w 756"/>
                <a:gd name="T3" fmla="*/ 0 h 377"/>
                <a:gd name="T4" fmla="*/ 0 w 756"/>
                <a:gd name="T5" fmla="*/ 377 h 377"/>
                <a:gd name="T6" fmla="*/ 756 w 756"/>
                <a:gd name="T7" fmla="*/ 37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377">
                  <a:moveTo>
                    <a:pt x="756" y="377"/>
                  </a:moveTo>
                  <a:lnTo>
                    <a:pt x="377" y="0"/>
                  </a:lnTo>
                  <a:lnTo>
                    <a:pt x="0" y="377"/>
                  </a:lnTo>
                  <a:lnTo>
                    <a:pt x="756" y="37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t" anchorCtr="0" compatLnSpc="1">
              <a:prstTxWarp prst="textNoShape">
                <a:avLst/>
              </a:prstTxWarp>
            </a:bodyPr>
            <a:lstStyle/>
            <a:p>
              <a:pPr defTabSz="532524"/>
              <a:endPara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80" name="Freeform 168">
              <a:extLst>
                <a:ext uri="{FF2B5EF4-FFF2-40B4-BE49-F238E27FC236}">
                  <a16:creationId xmlns:a16="http://schemas.microsoft.com/office/drawing/2014/main" id="{76DA6F39-5C40-3401-A9A0-BA24201D33C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45389" y="4036308"/>
              <a:ext cx="427961" cy="194204"/>
            </a:xfrm>
            <a:custGeom>
              <a:avLst/>
              <a:gdLst>
                <a:gd name="T0" fmla="*/ 755 w 755"/>
                <a:gd name="T1" fmla="*/ 0 h 379"/>
                <a:gd name="T2" fmla="*/ 379 w 755"/>
                <a:gd name="T3" fmla="*/ 379 h 379"/>
                <a:gd name="T4" fmla="*/ 0 w 755"/>
                <a:gd name="T5" fmla="*/ 0 h 379"/>
                <a:gd name="T6" fmla="*/ 755 w 755"/>
                <a:gd name="T7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5" h="379">
                  <a:moveTo>
                    <a:pt x="755" y="0"/>
                  </a:moveTo>
                  <a:lnTo>
                    <a:pt x="379" y="379"/>
                  </a:lnTo>
                  <a:lnTo>
                    <a:pt x="0" y="0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t" anchorCtr="0" compatLnSpc="1">
              <a:prstTxWarp prst="textNoShape">
                <a:avLst/>
              </a:prstTxWarp>
            </a:bodyPr>
            <a:lstStyle/>
            <a:p>
              <a:pPr defTabSz="532524"/>
              <a:endPara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81" name="Freeform 169">
              <a:extLst>
                <a:ext uri="{FF2B5EF4-FFF2-40B4-BE49-F238E27FC236}">
                  <a16:creationId xmlns:a16="http://schemas.microsoft.com/office/drawing/2014/main" id="{73052015-5021-BFB7-FE9C-B77E6245F0C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23653" y="3526971"/>
              <a:ext cx="213697" cy="386871"/>
            </a:xfrm>
            <a:custGeom>
              <a:avLst/>
              <a:gdLst>
                <a:gd name="T0" fmla="*/ 0 w 377"/>
                <a:gd name="T1" fmla="*/ 755 h 755"/>
                <a:gd name="T2" fmla="*/ 377 w 377"/>
                <a:gd name="T3" fmla="*/ 379 h 755"/>
                <a:gd name="T4" fmla="*/ 0 w 377"/>
                <a:gd name="T5" fmla="*/ 0 h 755"/>
                <a:gd name="T6" fmla="*/ 0 w 377"/>
                <a:gd name="T7" fmla="*/ 755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7" h="755">
                  <a:moveTo>
                    <a:pt x="0" y="755"/>
                  </a:moveTo>
                  <a:lnTo>
                    <a:pt x="377" y="379"/>
                  </a:lnTo>
                  <a:lnTo>
                    <a:pt x="0" y="0"/>
                  </a:lnTo>
                  <a:lnTo>
                    <a:pt x="0" y="7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t" anchorCtr="0" compatLnSpc="1">
              <a:prstTxWarp prst="textNoShape">
                <a:avLst/>
              </a:prstTxWarp>
            </a:bodyPr>
            <a:lstStyle/>
            <a:p>
              <a:pPr defTabSz="532524"/>
              <a:endPara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82" name="Freeform 170">
              <a:extLst>
                <a:ext uri="{FF2B5EF4-FFF2-40B4-BE49-F238E27FC236}">
                  <a16:creationId xmlns:a16="http://schemas.microsoft.com/office/drawing/2014/main" id="{286FA98F-7AD4-3F42-27D4-29AEF1EF375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09390" y="4546158"/>
              <a:ext cx="214263" cy="386871"/>
            </a:xfrm>
            <a:custGeom>
              <a:avLst/>
              <a:gdLst>
                <a:gd name="T0" fmla="*/ 378 w 378"/>
                <a:gd name="T1" fmla="*/ 755 h 755"/>
                <a:gd name="T2" fmla="*/ 0 w 378"/>
                <a:gd name="T3" fmla="*/ 376 h 755"/>
                <a:gd name="T4" fmla="*/ 378 w 378"/>
                <a:gd name="T5" fmla="*/ 0 h 755"/>
                <a:gd name="T6" fmla="*/ 378 w 378"/>
                <a:gd name="T7" fmla="*/ 755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8" h="755">
                  <a:moveTo>
                    <a:pt x="378" y="755"/>
                  </a:moveTo>
                  <a:lnTo>
                    <a:pt x="0" y="376"/>
                  </a:lnTo>
                  <a:lnTo>
                    <a:pt x="378" y="0"/>
                  </a:lnTo>
                  <a:lnTo>
                    <a:pt x="378" y="7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t" anchorCtr="0" compatLnSpc="1">
              <a:prstTxWarp prst="textNoShape">
                <a:avLst/>
              </a:prstTxWarp>
            </a:bodyPr>
            <a:lstStyle/>
            <a:p>
              <a:pPr defTabSz="532524"/>
              <a:endPara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83" name="Freeform 59">
              <a:extLst>
                <a:ext uri="{FF2B5EF4-FFF2-40B4-BE49-F238E27FC236}">
                  <a16:creationId xmlns:a16="http://schemas.microsoft.com/office/drawing/2014/main" id="{2C2E9384-D18F-D9FA-5699-C50667A96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3969" y="3493271"/>
              <a:ext cx="378554" cy="171658"/>
            </a:xfrm>
            <a:custGeom>
              <a:avLst/>
              <a:gdLst>
                <a:gd name="T0" fmla="*/ 1848 w 1910"/>
                <a:gd name="T1" fmla="*/ 335 h 335"/>
                <a:gd name="T2" fmla="*/ 62 w 1910"/>
                <a:gd name="T3" fmla="*/ 335 h 335"/>
                <a:gd name="T4" fmla="*/ 62 w 1910"/>
                <a:gd name="T5" fmla="*/ 335 h 335"/>
                <a:gd name="T6" fmla="*/ 50 w 1910"/>
                <a:gd name="T7" fmla="*/ 333 h 335"/>
                <a:gd name="T8" fmla="*/ 38 w 1910"/>
                <a:gd name="T9" fmla="*/ 331 h 335"/>
                <a:gd name="T10" fmla="*/ 28 w 1910"/>
                <a:gd name="T11" fmla="*/ 325 h 335"/>
                <a:gd name="T12" fmla="*/ 18 w 1910"/>
                <a:gd name="T13" fmla="*/ 317 h 335"/>
                <a:gd name="T14" fmla="*/ 10 w 1910"/>
                <a:gd name="T15" fmla="*/ 307 h 335"/>
                <a:gd name="T16" fmla="*/ 4 w 1910"/>
                <a:gd name="T17" fmla="*/ 297 h 335"/>
                <a:gd name="T18" fmla="*/ 2 w 1910"/>
                <a:gd name="T19" fmla="*/ 285 h 335"/>
                <a:gd name="T20" fmla="*/ 0 w 1910"/>
                <a:gd name="T21" fmla="*/ 273 h 335"/>
                <a:gd name="T22" fmla="*/ 0 w 1910"/>
                <a:gd name="T23" fmla="*/ 62 h 335"/>
                <a:gd name="T24" fmla="*/ 0 w 1910"/>
                <a:gd name="T25" fmla="*/ 62 h 335"/>
                <a:gd name="T26" fmla="*/ 2 w 1910"/>
                <a:gd name="T27" fmla="*/ 50 h 335"/>
                <a:gd name="T28" fmla="*/ 4 w 1910"/>
                <a:gd name="T29" fmla="*/ 38 h 335"/>
                <a:gd name="T30" fmla="*/ 10 w 1910"/>
                <a:gd name="T31" fmla="*/ 28 h 335"/>
                <a:gd name="T32" fmla="*/ 18 w 1910"/>
                <a:gd name="T33" fmla="*/ 18 h 335"/>
                <a:gd name="T34" fmla="*/ 28 w 1910"/>
                <a:gd name="T35" fmla="*/ 12 h 335"/>
                <a:gd name="T36" fmla="*/ 38 w 1910"/>
                <a:gd name="T37" fmla="*/ 6 h 335"/>
                <a:gd name="T38" fmla="*/ 50 w 1910"/>
                <a:gd name="T39" fmla="*/ 2 h 335"/>
                <a:gd name="T40" fmla="*/ 62 w 1910"/>
                <a:gd name="T41" fmla="*/ 0 h 335"/>
                <a:gd name="T42" fmla="*/ 1848 w 1910"/>
                <a:gd name="T43" fmla="*/ 0 h 335"/>
                <a:gd name="T44" fmla="*/ 1848 w 1910"/>
                <a:gd name="T45" fmla="*/ 0 h 335"/>
                <a:gd name="T46" fmla="*/ 1860 w 1910"/>
                <a:gd name="T47" fmla="*/ 2 h 335"/>
                <a:gd name="T48" fmla="*/ 1872 w 1910"/>
                <a:gd name="T49" fmla="*/ 6 h 335"/>
                <a:gd name="T50" fmla="*/ 1882 w 1910"/>
                <a:gd name="T51" fmla="*/ 12 h 335"/>
                <a:gd name="T52" fmla="*/ 1892 w 1910"/>
                <a:gd name="T53" fmla="*/ 18 h 335"/>
                <a:gd name="T54" fmla="*/ 1900 w 1910"/>
                <a:gd name="T55" fmla="*/ 28 h 335"/>
                <a:gd name="T56" fmla="*/ 1904 w 1910"/>
                <a:gd name="T57" fmla="*/ 38 h 335"/>
                <a:gd name="T58" fmla="*/ 1908 w 1910"/>
                <a:gd name="T59" fmla="*/ 50 h 335"/>
                <a:gd name="T60" fmla="*/ 1910 w 1910"/>
                <a:gd name="T61" fmla="*/ 62 h 335"/>
                <a:gd name="T62" fmla="*/ 1910 w 1910"/>
                <a:gd name="T63" fmla="*/ 273 h 335"/>
                <a:gd name="T64" fmla="*/ 1910 w 1910"/>
                <a:gd name="T65" fmla="*/ 273 h 335"/>
                <a:gd name="T66" fmla="*/ 1908 w 1910"/>
                <a:gd name="T67" fmla="*/ 285 h 335"/>
                <a:gd name="T68" fmla="*/ 1904 w 1910"/>
                <a:gd name="T69" fmla="*/ 297 h 335"/>
                <a:gd name="T70" fmla="*/ 1900 w 1910"/>
                <a:gd name="T71" fmla="*/ 307 h 335"/>
                <a:gd name="T72" fmla="*/ 1892 w 1910"/>
                <a:gd name="T73" fmla="*/ 317 h 335"/>
                <a:gd name="T74" fmla="*/ 1882 w 1910"/>
                <a:gd name="T75" fmla="*/ 325 h 335"/>
                <a:gd name="T76" fmla="*/ 1872 w 1910"/>
                <a:gd name="T77" fmla="*/ 331 h 335"/>
                <a:gd name="T78" fmla="*/ 1860 w 1910"/>
                <a:gd name="T79" fmla="*/ 333 h 335"/>
                <a:gd name="T80" fmla="*/ 1848 w 1910"/>
                <a:gd name="T81" fmla="*/ 335 h 335"/>
                <a:gd name="T82" fmla="*/ 1848 w 1910"/>
                <a:gd name="T83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10" h="335">
                  <a:moveTo>
                    <a:pt x="1848" y="335"/>
                  </a:moveTo>
                  <a:lnTo>
                    <a:pt x="62" y="335"/>
                  </a:lnTo>
                  <a:lnTo>
                    <a:pt x="62" y="335"/>
                  </a:lnTo>
                  <a:lnTo>
                    <a:pt x="50" y="333"/>
                  </a:lnTo>
                  <a:lnTo>
                    <a:pt x="38" y="331"/>
                  </a:lnTo>
                  <a:lnTo>
                    <a:pt x="28" y="325"/>
                  </a:lnTo>
                  <a:lnTo>
                    <a:pt x="18" y="317"/>
                  </a:lnTo>
                  <a:lnTo>
                    <a:pt x="10" y="307"/>
                  </a:lnTo>
                  <a:lnTo>
                    <a:pt x="4" y="297"/>
                  </a:lnTo>
                  <a:lnTo>
                    <a:pt x="2" y="285"/>
                  </a:lnTo>
                  <a:lnTo>
                    <a:pt x="0" y="273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4" y="38"/>
                  </a:lnTo>
                  <a:lnTo>
                    <a:pt x="10" y="28"/>
                  </a:lnTo>
                  <a:lnTo>
                    <a:pt x="18" y="18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1848" y="0"/>
                  </a:lnTo>
                  <a:lnTo>
                    <a:pt x="1848" y="0"/>
                  </a:lnTo>
                  <a:lnTo>
                    <a:pt x="1860" y="2"/>
                  </a:lnTo>
                  <a:lnTo>
                    <a:pt x="1872" y="6"/>
                  </a:lnTo>
                  <a:lnTo>
                    <a:pt x="1882" y="12"/>
                  </a:lnTo>
                  <a:lnTo>
                    <a:pt x="1892" y="18"/>
                  </a:lnTo>
                  <a:lnTo>
                    <a:pt x="1900" y="28"/>
                  </a:lnTo>
                  <a:lnTo>
                    <a:pt x="1904" y="38"/>
                  </a:lnTo>
                  <a:lnTo>
                    <a:pt x="1908" y="50"/>
                  </a:lnTo>
                  <a:lnTo>
                    <a:pt x="1910" y="62"/>
                  </a:lnTo>
                  <a:lnTo>
                    <a:pt x="1910" y="273"/>
                  </a:lnTo>
                  <a:lnTo>
                    <a:pt x="1910" y="273"/>
                  </a:lnTo>
                  <a:lnTo>
                    <a:pt x="1908" y="285"/>
                  </a:lnTo>
                  <a:lnTo>
                    <a:pt x="1904" y="297"/>
                  </a:lnTo>
                  <a:lnTo>
                    <a:pt x="1900" y="307"/>
                  </a:lnTo>
                  <a:lnTo>
                    <a:pt x="1892" y="317"/>
                  </a:lnTo>
                  <a:lnTo>
                    <a:pt x="1882" y="325"/>
                  </a:lnTo>
                  <a:lnTo>
                    <a:pt x="1872" y="331"/>
                  </a:lnTo>
                  <a:lnTo>
                    <a:pt x="1860" y="333"/>
                  </a:lnTo>
                  <a:lnTo>
                    <a:pt x="1848" y="335"/>
                  </a:lnTo>
                  <a:lnTo>
                    <a:pt x="1848" y="33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ctr" anchorCtr="0" compatLnSpc="1">
              <a:prstTxWarp prst="textNoShape">
                <a:avLst/>
              </a:prstTxWarp>
            </a:bodyPr>
            <a:lstStyle/>
            <a:p>
              <a:pPr algn="ctr" defTabSz="532524"/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등록</a:t>
              </a:r>
            </a:p>
          </p:txBody>
        </p:sp>
        <p:sp>
          <p:nvSpPr>
            <p:cNvPr id="184" name="Freeform 59">
              <a:extLst>
                <a:ext uri="{FF2B5EF4-FFF2-40B4-BE49-F238E27FC236}">
                  <a16:creationId xmlns:a16="http://schemas.microsoft.com/office/drawing/2014/main" id="{439BCB74-E23E-D724-3D4A-4917C9BB9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399" y="3712489"/>
              <a:ext cx="378554" cy="171658"/>
            </a:xfrm>
            <a:custGeom>
              <a:avLst/>
              <a:gdLst>
                <a:gd name="T0" fmla="*/ 1848 w 1910"/>
                <a:gd name="T1" fmla="*/ 335 h 335"/>
                <a:gd name="T2" fmla="*/ 62 w 1910"/>
                <a:gd name="T3" fmla="*/ 335 h 335"/>
                <a:gd name="T4" fmla="*/ 62 w 1910"/>
                <a:gd name="T5" fmla="*/ 335 h 335"/>
                <a:gd name="T6" fmla="*/ 50 w 1910"/>
                <a:gd name="T7" fmla="*/ 333 h 335"/>
                <a:gd name="T8" fmla="*/ 38 w 1910"/>
                <a:gd name="T9" fmla="*/ 331 h 335"/>
                <a:gd name="T10" fmla="*/ 28 w 1910"/>
                <a:gd name="T11" fmla="*/ 325 h 335"/>
                <a:gd name="T12" fmla="*/ 18 w 1910"/>
                <a:gd name="T13" fmla="*/ 317 h 335"/>
                <a:gd name="T14" fmla="*/ 10 w 1910"/>
                <a:gd name="T15" fmla="*/ 307 h 335"/>
                <a:gd name="T16" fmla="*/ 4 w 1910"/>
                <a:gd name="T17" fmla="*/ 297 h 335"/>
                <a:gd name="T18" fmla="*/ 2 w 1910"/>
                <a:gd name="T19" fmla="*/ 285 h 335"/>
                <a:gd name="T20" fmla="*/ 0 w 1910"/>
                <a:gd name="T21" fmla="*/ 273 h 335"/>
                <a:gd name="T22" fmla="*/ 0 w 1910"/>
                <a:gd name="T23" fmla="*/ 62 h 335"/>
                <a:gd name="T24" fmla="*/ 0 w 1910"/>
                <a:gd name="T25" fmla="*/ 62 h 335"/>
                <a:gd name="T26" fmla="*/ 2 w 1910"/>
                <a:gd name="T27" fmla="*/ 50 h 335"/>
                <a:gd name="T28" fmla="*/ 4 w 1910"/>
                <a:gd name="T29" fmla="*/ 38 h 335"/>
                <a:gd name="T30" fmla="*/ 10 w 1910"/>
                <a:gd name="T31" fmla="*/ 28 h 335"/>
                <a:gd name="T32" fmla="*/ 18 w 1910"/>
                <a:gd name="T33" fmla="*/ 18 h 335"/>
                <a:gd name="T34" fmla="*/ 28 w 1910"/>
                <a:gd name="T35" fmla="*/ 12 h 335"/>
                <a:gd name="T36" fmla="*/ 38 w 1910"/>
                <a:gd name="T37" fmla="*/ 6 h 335"/>
                <a:gd name="T38" fmla="*/ 50 w 1910"/>
                <a:gd name="T39" fmla="*/ 2 h 335"/>
                <a:gd name="T40" fmla="*/ 62 w 1910"/>
                <a:gd name="T41" fmla="*/ 0 h 335"/>
                <a:gd name="T42" fmla="*/ 1848 w 1910"/>
                <a:gd name="T43" fmla="*/ 0 h 335"/>
                <a:gd name="T44" fmla="*/ 1848 w 1910"/>
                <a:gd name="T45" fmla="*/ 0 h 335"/>
                <a:gd name="T46" fmla="*/ 1860 w 1910"/>
                <a:gd name="T47" fmla="*/ 2 h 335"/>
                <a:gd name="T48" fmla="*/ 1872 w 1910"/>
                <a:gd name="T49" fmla="*/ 6 h 335"/>
                <a:gd name="T50" fmla="*/ 1882 w 1910"/>
                <a:gd name="T51" fmla="*/ 12 h 335"/>
                <a:gd name="T52" fmla="*/ 1892 w 1910"/>
                <a:gd name="T53" fmla="*/ 18 h 335"/>
                <a:gd name="T54" fmla="*/ 1900 w 1910"/>
                <a:gd name="T55" fmla="*/ 28 h 335"/>
                <a:gd name="T56" fmla="*/ 1904 w 1910"/>
                <a:gd name="T57" fmla="*/ 38 h 335"/>
                <a:gd name="T58" fmla="*/ 1908 w 1910"/>
                <a:gd name="T59" fmla="*/ 50 h 335"/>
                <a:gd name="T60" fmla="*/ 1910 w 1910"/>
                <a:gd name="T61" fmla="*/ 62 h 335"/>
                <a:gd name="T62" fmla="*/ 1910 w 1910"/>
                <a:gd name="T63" fmla="*/ 273 h 335"/>
                <a:gd name="T64" fmla="*/ 1910 w 1910"/>
                <a:gd name="T65" fmla="*/ 273 h 335"/>
                <a:gd name="T66" fmla="*/ 1908 w 1910"/>
                <a:gd name="T67" fmla="*/ 285 h 335"/>
                <a:gd name="T68" fmla="*/ 1904 w 1910"/>
                <a:gd name="T69" fmla="*/ 297 h 335"/>
                <a:gd name="T70" fmla="*/ 1900 w 1910"/>
                <a:gd name="T71" fmla="*/ 307 h 335"/>
                <a:gd name="T72" fmla="*/ 1892 w 1910"/>
                <a:gd name="T73" fmla="*/ 317 h 335"/>
                <a:gd name="T74" fmla="*/ 1882 w 1910"/>
                <a:gd name="T75" fmla="*/ 325 h 335"/>
                <a:gd name="T76" fmla="*/ 1872 w 1910"/>
                <a:gd name="T77" fmla="*/ 331 h 335"/>
                <a:gd name="T78" fmla="*/ 1860 w 1910"/>
                <a:gd name="T79" fmla="*/ 333 h 335"/>
                <a:gd name="T80" fmla="*/ 1848 w 1910"/>
                <a:gd name="T81" fmla="*/ 335 h 335"/>
                <a:gd name="T82" fmla="*/ 1848 w 1910"/>
                <a:gd name="T83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10" h="335">
                  <a:moveTo>
                    <a:pt x="1848" y="335"/>
                  </a:moveTo>
                  <a:lnTo>
                    <a:pt x="62" y="335"/>
                  </a:lnTo>
                  <a:lnTo>
                    <a:pt x="62" y="335"/>
                  </a:lnTo>
                  <a:lnTo>
                    <a:pt x="50" y="333"/>
                  </a:lnTo>
                  <a:lnTo>
                    <a:pt x="38" y="331"/>
                  </a:lnTo>
                  <a:lnTo>
                    <a:pt x="28" y="325"/>
                  </a:lnTo>
                  <a:lnTo>
                    <a:pt x="18" y="317"/>
                  </a:lnTo>
                  <a:lnTo>
                    <a:pt x="10" y="307"/>
                  </a:lnTo>
                  <a:lnTo>
                    <a:pt x="4" y="297"/>
                  </a:lnTo>
                  <a:lnTo>
                    <a:pt x="2" y="285"/>
                  </a:lnTo>
                  <a:lnTo>
                    <a:pt x="0" y="273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4" y="38"/>
                  </a:lnTo>
                  <a:lnTo>
                    <a:pt x="10" y="28"/>
                  </a:lnTo>
                  <a:lnTo>
                    <a:pt x="18" y="18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1848" y="0"/>
                  </a:lnTo>
                  <a:lnTo>
                    <a:pt x="1848" y="0"/>
                  </a:lnTo>
                  <a:lnTo>
                    <a:pt x="1860" y="2"/>
                  </a:lnTo>
                  <a:lnTo>
                    <a:pt x="1872" y="6"/>
                  </a:lnTo>
                  <a:lnTo>
                    <a:pt x="1882" y="12"/>
                  </a:lnTo>
                  <a:lnTo>
                    <a:pt x="1892" y="18"/>
                  </a:lnTo>
                  <a:lnTo>
                    <a:pt x="1900" y="28"/>
                  </a:lnTo>
                  <a:lnTo>
                    <a:pt x="1904" y="38"/>
                  </a:lnTo>
                  <a:lnTo>
                    <a:pt x="1908" y="50"/>
                  </a:lnTo>
                  <a:lnTo>
                    <a:pt x="1910" y="62"/>
                  </a:lnTo>
                  <a:lnTo>
                    <a:pt x="1910" y="273"/>
                  </a:lnTo>
                  <a:lnTo>
                    <a:pt x="1910" y="273"/>
                  </a:lnTo>
                  <a:lnTo>
                    <a:pt x="1908" y="285"/>
                  </a:lnTo>
                  <a:lnTo>
                    <a:pt x="1904" y="297"/>
                  </a:lnTo>
                  <a:lnTo>
                    <a:pt x="1900" y="307"/>
                  </a:lnTo>
                  <a:lnTo>
                    <a:pt x="1892" y="317"/>
                  </a:lnTo>
                  <a:lnTo>
                    <a:pt x="1882" y="325"/>
                  </a:lnTo>
                  <a:lnTo>
                    <a:pt x="1872" y="331"/>
                  </a:lnTo>
                  <a:lnTo>
                    <a:pt x="1860" y="333"/>
                  </a:lnTo>
                  <a:lnTo>
                    <a:pt x="1848" y="335"/>
                  </a:lnTo>
                  <a:lnTo>
                    <a:pt x="1848" y="33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ctr" anchorCtr="0" compatLnSpc="1">
              <a:prstTxWarp prst="textNoShape">
                <a:avLst/>
              </a:prstTxWarp>
            </a:bodyPr>
            <a:lstStyle/>
            <a:p>
              <a:pPr algn="ctr" defTabSz="532524"/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보관</a:t>
              </a:r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810FDAC-34D4-09D0-D687-5218E7A17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019" y="4141042"/>
              <a:ext cx="378554" cy="171658"/>
            </a:xfrm>
            <a:custGeom>
              <a:avLst/>
              <a:gdLst>
                <a:gd name="T0" fmla="*/ 1848 w 1910"/>
                <a:gd name="T1" fmla="*/ 335 h 335"/>
                <a:gd name="T2" fmla="*/ 62 w 1910"/>
                <a:gd name="T3" fmla="*/ 335 h 335"/>
                <a:gd name="T4" fmla="*/ 62 w 1910"/>
                <a:gd name="T5" fmla="*/ 335 h 335"/>
                <a:gd name="T6" fmla="*/ 50 w 1910"/>
                <a:gd name="T7" fmla="*/ 333 h 335"/>
                <a:gd name="T8" fmla="*/ 38 w 1910"/>
                <a:gd name="T9" fmla="*/ 331 h 335"/>
                <a:gd name="T10" fmla="*/ 28 w 1910"/>
                <a:gd name="T11" fmla="*/ 325 h 335"/>
                <a:gd name="T12" fmla="*/ 18 w 1910"/>
                <a:gd name="T13" fmla="*/ 317 h 335"/>
                <a:gd name="T14" fmla="*/ 10 w 1910"/>
                <a:gd name="T15" fmla="*/ 307 h 335"/>
                <a:gd name="T16" fmla="*/ 4 w 1910"/>
                <a:gd name="T17" fmla="*/ 297 h 335"/>
                <a:gd name="T18" fmla="*/ 2 w 1910"/>
                <a:gd name="T19" fmla="*/ 285 h 335"/>
                <a:gd name="T20" fmla="*/ 0 w 1910"/>
                <a:gd name="T21" fmla="*/ 273 h 335"/>
                <a:gd name="T22" fmla="*/ 0 w 1910"/>
                <a:gd name="T23" fmla="*/ 62 h 335"/>
                <a:gd name="T24" fmla="*/ 0 w 1910"/>
                <a:gd name="T25" fmla="*/ 62 h 335"/>
                <a:gd name="T26" fmla="*/ 2 w 1910"/>
                <a:gd name="T27" fmla="*/ 50 h 335"/>
                <a:gd name="T28" fmla="*/ 4 w 1910"/>
                <a:gd name="T29" fmla="*/ 38 h 335"/>
                <a:gd name="T30" fmla="*/ 10 w 1910"/>
                <a:gd name="T31" fmla="*/ 28 h 335"/>
                <a:gd name="T32" fmla="*/ 18 w 1910"/>
                <a:gd name="T33" fmla="*/ 18 h 335"/>
                <a:gd name="T34" fmla="*/ 28 w 1910"/>
                <a:gd name="T35" fmla="*/ 12 h 335"/>
                <a:gd name="T36" fmla="*/ 38 w 1910"/>
                <a:gd name="T37" fmla="*/ 6 h 335"/>
                <a:gd name="T38" fmla="*/ 50 w 1910"/>
                <a:gd name="T39" fmla="*/ 2 h 335"/>
                <a:gd name="T40" fmla="*/ 62 w 1910"/>
                <a:gd name="T41" fmla="*/ 0 h 335"/>
                <a:gd name="T42" fmla="*/ 1848 w 1910"/>
                <a:gd name="T43" fmla="*/ 0 h 335"/>
                <a:gd name="T44" fmla="*/ 1848 w 1910"/>
                <a:gd name="T45" fmla="*/ 0 h 335"/>
                <a:gd name="T46" fmla="*/ 1860 w 1910"/>
                <a:gd name="T47" fmla="*/ 2 h 335"/>
                <a:gd name="T48" fmla="*/ 1872 w 1910"/>
                <a:gd name="T49" fmla="*/ 6 h 335"/>
                <a:gd name="T50" fmla="*/ 1882 w 1910"/>
                <a:gd name="T51" fmla="*/ 12 h 335"/>
                <a:gd name="T52" fmla="*/ 1892 w 1910"/>
                <a:gd name="T53" fmla="*/ 18 h 335"/>
                <a:gd name="T54" fmla="*/ 1900 w 1910"/>
                <a:gd name="T55" fmla="*/ 28 h 335"/>
                <a:gd name="T56" fmla="*/ 1904 w 1910"/>
                <a:gd name="T57" fmla="*/ 38 h 335"/>
                <a:gd name="T58" fmla="*/ 1908 w 1910"/>
                <a:gd name="T59" fmla="*/ 50 h 335"/>
                <a:gd name="T60" fmla="*/ 1910 w 1910"/>
                <a:gd name="T61" fmla="*/ 62 h 335"/>
                <a:gd name="T62" fmla="*/ 1910 w 1910"/>
                <a:gd name="T63" fmla="*/ 273 h 335"/>
                <a:gd name="T64" fmla="*/ 1910 w 1910"/>
                <a:gd name="T65" fmla="*/ 273 h 335"/>
                <a:gd name="T66" fmla="*/ 1908 w 1910"/>
                <a:gd name="T67" fmla="*/ 285 h 335"/>
                <a:gd name="T68" fmla="*/ 1904 w 1910"/>
                <a:gd name="T69" fmla="*/ 297 h 335"/>
                <a:gd name="T70" fmla="*/ 1900 w 1910"/>
                <a:gd name="T71" fmla="*/ 307 h 335"/>
                <a:gd name="T72" fmla="*/ 1892 w 1910"/>
                <a:gd name="T73" fmla="*/ 317 h 335"/>
                <a:gd name="T74" fmla="*/ 1882 w 1910"/>
                <a:gd name="T75" fmla="*/ 325 h 335"/>
                <a:gd name="T76" fmla="*/ 1872 w 1910"/>
                <a:gd name="T77" fmla="*/ 331 h 335"/>
                <a:gd name="T78" fmla="*/ 1860 w 1910"/>
                <a:gd name="T79" fmla="*/ 333 h 335"/>
                <a:gd name="T80" fmla="*/ 1848 w 1910"/>
                <a:gd name="T81" fmla="*/ 335 h 335"/>
                <a:gd name="T82" fmla="*/ 1848 w 1910"/>
                <a:gd name="T83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10" h="335">
                  <a:moveTo>
                    <a:pt x="1848" y="335"/>
                  </a:moveTo>
                  <a:lnTo>
                    <a:pt x="62" y="335"/>
                  </a:lnTo>
                  <a:lnTo>
                    <a:pt x="62" y="335"/>
                  </a:lnTo>
                  <a:lnTo>
                    <a:pt x="50" y="333"/>
                  </a:lnTo>
                  <a:lnTo>
                    <a:pt x="38" y="331"/>
                  </a:lnTo>
                  <a:lnTo>
                    <a:pt x="28" y="325"/>
                  </a:lnTo>
                  <a:lnTo>
                    <a:pt x="18" y="317"/>
                  </a:lnTo>
                  <a:lnTo>
                    <a:pt x="10" y="307"/>
                  </a:lnTo>
                  <a:lnTo>
                    <a:pt x="4" y="297"/>
                  </a:lnTo>
                  <a:lnTo>
                    <a:pt x="2" y="285"/>
                  </a:lnTo>
                  <a:lnTo>
                    <a:pt x="0" y="273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4" y="38"/>
                  </a:lnTo>
                  <a:lnTo>
                    <a:pt x="10" y="28"/>
                  </a:lnTo>
                  <a:lnTo>
                    <a:pt x="18" y="18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1848" y="0"/>
                  </a:lnTo>
                  <a:lnTo>
                    <a:pt x="1848" y="0"/>
                  </a:lnTo>
                  <a:lnTo>
                    <a:pt x="1860" y="2"/>
                  </a:lnTo>
                  <a:lnTo>
                    <a:pt x="1872" y="6"/>
                  </a:lnTo>
                  <a:lnTo>
                    <a:pt x="1882" y="12"/>
                  </a:lnTo>
                  <a:lnTo>
                    <a:pt x="1892" y="18"/>
                  </a:lnTo>
                  <a:lnTo>
                    <a:pt x="1900" y="28"/>
                  </a:lnTo>
                  <a:lnTo>
                    <a:pt x="1904" y="38"/>
                  </a:lnTo>
                  <a:lnTo>
                    <a:pt x="1908" y="50"/>
                  </a:lnTo>
                  <a:lnTo>
                    <a:pt x="1910" y="62"/>
                  </a:lnTo>
                  <a:lnTo>
                    <a:pt x="1910" y="273"/>
                  </a:lnTo>
                  <a:lnTo>
                    <a:pt x="1910" y="273"/>
                  </a:lnTo>
                  <a:lnTo>
                    <a:pt x="1908" y="285"/>
                  </a:lnTo>
                  <a:lnTo>
                    <a:pt x="1904" y="297"/>
                  </a:lnTo>
                  <a:lnTo>
                    <a:pt x="1900" y="307"/>
                  </a:lnTo>
                  <a:lnTo>
                    <a:pt x="1892" y="317"/>
                  </a:lnTo>
                  <a:lnTo>
                    <a:pt x="1882" y="325"/>
                  </a:lnTo>
                  <a:lnTo>
                    <a:pt x="1872" y="331"/>
                  </a:lnTo>
                  <a:lnTo>
                    <a:pt x="1860" y="333"/>
                  </a:lnTo>
                  <a:lnTo>
                    <a:pt x="1848" y="335"/>
                  </a:lnTo>
                  <a:lnTo>
                    <a:pt x="1848" y="33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ctr" anchorCtr="0" compatLnSpc="1">
              <a:prstTxWarp prst="textNoShape">
                <a:avLst/>
              </a:prstTxWarp>
            </a:bodyPr>
            <a:lstStyle/>
            <a:p>
              <a:pPr algn="ctr" defTabSz="532524"/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반출</a:t>
              </a:r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A2A57AA7-180A-B1F7-9AE5-9DD00D3DC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399" y="4536467"/>
              <a:ext cx="378554" cy="171658"/>
            </a:xfrm>
            <a:custGeom>
              <a:avLst/>
              <a:gdLst>
                <a:gd name="T0" fmla="*/ 1848 w 1910"/>
                <a:gd name="T1" fmla="*/ 335 h 335"/>
                <a:gd name="T2" fmla="*/ 62 w 1910"/>
                <a:gd name="T3" fmla="*/ 335 h 335"/>
                <a:gd name="T4" fmla="*/ 62 w 1910"/>
                <a:gd name="T5" fmla="*/ 335 h 335"/>
                <a:gd name="T6" fmla="*/ 50 w 1910"/>
                <a:gd name="T7" fmla="*/ 333 h 335"/>
                <a:gd name="T8" fmla="*/ 38 w 1910"/>
                <a:gd name="T9" fmla="*/ 331 h 335"/>
                <a:gd name="T10" fmla="*/ 28 w 1910"/>
                <a:gd name="T11" fmla="*/ 325 h 335"/>
                <a:gd name="T12" fmla="*/ 18 w 1910"/>
                <a:gd name="T13" fmla="*/ 317 h 335"/>
                <a:gd name="T14" fmla="*/ 10 w 1910"/>
                <a:gd name="T15" fmla="*/ 307 h 335"/>
                <a:gd name="T16" fmla="*/ 4 w 1910"/>
                <a:gd name="T17" fmla="*/ 297 h 335"/>
                <a:gd name="T18" fmla="*/ 2 w 1910"/>
                <a:gd name="T19" fmla="*/ 285 h 335"/>
                <a:gd name="T20" fmla="*/ 0 w 1910"/>
                <a:gd name="T21" fmla="*/ 273 h 335"/>
                <a:gd name="T22" fmla="*/ 0 w 1910"/>
                <a:gd name="T23" fmla="*/ 62 h 335"/>
                <a:gd name="T24" fmla="*/ 0 w 1910"/>
                <a:gd name="T25" fmla="*/ 62 h 335"/>
                <a:gd name="T26" fmla="*/ 2 w 1910"/>
                <a:gd name="T27" fmla="*/ 50 h 335"/>
                <a:gd name="T28" fmla="*/ 4 w 1910"/>
                <a:gd name="T29" fmla="*/ 38 h 335"/>
                <a:gd name="T30" fmla="*/ 10 w 1910"/>
                <a:gd name="T31" fmla="*/ 28 h 335"/>
                <a:gd name="T32" fmla="*/ 18 w 1910"/>
                <a:gd name="T33" fmla="*/ 18 h 335"/>
                <a:gd name="T34" fmla="*/ 28 w 1910"/>
                <a:gd name="T35" fmla="*/ 12 h 335"/>
                <a:gd name="T36" fmla="*/ 38 w 1910"/>
                <a:gd name="T37" fmla="*/ 6 h 335"/>
                <a:gd name="T38" fmla="*/ 50 w 1910"/>
                <a:gd name="T39" fmla="*/ 2 h 335"/>
                <a:gd name="T40" fmla="*/ 62 w 1910"/>
                <a:gd name="T41" fmla="*/ 0 h 335"/>
                <a:gd name="T42" fmla="*/ 1848 w 1910"/>
                <a:gd name="T43" fmla="*/ 0 h 335"/>
                <a:gd name="T44" fmla="*/ 1848 w 1910"/>
                <a:gd name="T45" fmla="*/ 0 h 335"/>
                <a:gd name="T46" fmla="*/ 1860 w 1910"/>
                <a:gd name="T47" fmla="*/ 2 h 335"/>
                <a:gd name="T48" fmla="*/ 1872 w 1910"/>
                <a:gd name="T49" fmla="*/ 6 h 335"/>
                <a:gd name="T50" fmla="*/ 1882 w 1910"/>
                <a:gd name="T51" fmla="*/ 12 h 335"/>
                <a:gd name="T52" fmla="*/ 1892 w 1910"/>
                <a:gd name="T53" fmla="*/ 18 h 335"/>
                <a:gd name="T54" fmla="*/ 1900 w 1910"/>
                <a:gd name="T55" fmla="*/ 28 h 335"/>
                <a:gd name="T56" fmla="*/ 1904 w 1910"/>
                <a:gd name="T57" fmla="*/ 38 h 335"/>
                <a:gd name="T58" fmla="*/ 1908 w 1910"/>
                <a:gd name="T59" fmla="*/ 50 h 335"/>
                <a:gd name="T60" fmla="*/ 1910 w 1910"/>
                <a:gd name="T61" fmla="*/ 62 h 335"/>
                <a:gd name="T62" fmla="*/ 1910 w 1910"/>
                <a:gd name="T63" fmla="*/ 273 h 335"/>
                <a:gd name="T64" fmla="*/ 1910 w 1910"/>
                <a:gd name="T65" fmla="*/ 273 h 335"/>
                <a:gd name="T66" fmla="*/ 1908 w 1910"/>
                <a:gd name="T67" fmla="*/ 285 h 335"/>
                <a:gd name="T68" fmla="*/ 1904 w 1910"/>
                <a:gd name="T69" fmla="*/ 297 h 335"/>
                <a:gd name="T70" fmla="*/ 1900 w 1910"/>
                <a:gd name="T71" fmla="*/ 307 h 335"/>
                <a:gd name="T72" fmla="*/ 1892 w 1910"/>
                <a:gd name="T73" fmla="*/ 317 h 335"/>
                <a:gd name="T74" fmla="*/ 1882 w 1910"/>
                <a:gd name="T75" fmla="*/ 325 h 335"/>
                <a:gd name="T76" fmla="*/ 1872 w 1910"/>
                <a:gd name="T77" fmla="*/ 331 h 335"/>
                <a:gd name="T78" fmla="*/ 1860 w 1910"/>
                <a:gd name="T79" fmla="*/ 333 h 335"/>
                <a:gd name="T80" fmla="*/ 1848 w 1910"/>
                <a:gd name="T81" fmla="*/ 335 h 335"/>
                <a:gd name="T82" fmla="*/ 1848 w 1910"/>
                <a:gd name="T83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10" h="335">
                  <a:moveTo>
                    <a:pt x="1848" y="335"/>
                  </a:moveTo>
                  <a:lnTo>
                    <a:pt x="62" y="335"/>
                  </a:lnTo>
                  <a:lnTo>
                    <a:pt x="62" y="335"/>
                  </a:lnTo>
                  <a:lnTo>
                    <a:pt x="50" y="333"/>
                  </a:lnTo>
                  <a:lnTo>
                    <a:pt x="38" y="331"/>
                  </a:lnTo>
                  <a:lnTo>
                    <a:pt x="28" y="325"/>
                  </a:lnTo>
                  <a:lnTo>
                    <a:pt x="18" y="317"/>
                  </a:lnTo>
                  <a:lnTo>
                    <a:pt x="10" y="307"/>
                  </a:lnTo>
                  <a:lnTo>
                    <a:pt x="4" y="297"/>
                  </a:lnTo>
                  <a:lnTo>
                    <a:pt x="2" y="285"/>
                  </a:lnTo>
                  <a:lnTo>
                    <a:pt x="0" y="273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4" y="38"/>
                  </a:lnTo>
                  <a:lnTo>
                    <a:pt x="10" y="28"/>
                  </a:lnTo>
                  <a:lnTo>
                    <a:pt x="18" y="18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1848" y="0"/>
                  </a:lnTo>
                  <a:lnTo>
                    <a:pt x="1848" y="0"/>
                  </a:lnTo>
                  <a:lnTo>
                    <a:pt x="1860" y="2"/>
                  </a:lnTo>
                  <a:lnTo>
                    <a:pt x="1872" y="6"/>
                  </a:lnTo>
                  <a:lnTo>
                    <a:pt x="1882" y="12"/>
                  </a:lnTo>
                  <a:lnTo>
                    <a:pt x="1892" y="18"/>
                  </a:lnTo>
                  <a:lnTo>
                    <a:pt x="1900" y="28"/>
                  </a:lnTo>
                  <a:lnTo>
                    <a:pt x="1904" y="38"/>
                  </a:lnTo>
                  <a:lnTo>
                    <a:pt x="1908" y="50"/>
                  </a:lnTo>
                  <a:lnTo>
                    <a:pt x="1910" y="62"/>
                  </a:lnTo>
                  <a:lnTo>
                    <a:pt x="1910" y="273"/>
                  </a:lnTo>
                  <a:lnTo>
                    <a:pt x="1910" y="273"/>
                  </a:lnTo>
                  <a:lnTo>
                    <a:pt x="1908" y="285"/>
                  </a:lnTo>
                  <a:lnTo>
                    <a:pt x="1904" y="297"/>
                  </a:lnTo>
                  <a:lnTo>
                    <a:pt x="1900" y="307"/>
                  </a:lnTo>
                  <a:lnTo>
                    <a:pt x="1892" y="317"/>
                  </a:lnTo>
                  <a:lnTo>
                    <a:pt x="1882" y="325"/>
                  </a:lnTo>
                  <a:lnTo>
                    <a:pt x="1872" y="331"/>
                  </a:lnTo>
                  <a:lnTo>
                    <a:pt x="1860" y="333"/>
                  </a:lnTo>
                  <a:lnTo>
                    <a:pt x="1848" y="335"/>
                  </a:lnTo>
                  <a:lnTo>
                    <a:pt x="1848" y="33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ctr" anchorCtr="0" compatLnSpc="1">
              <a:prstTxWarp prst="textNoShape">
                <a:avLst/>
              </a:prstTxWarp>
            </a:bodyPr>
            <a:lstStyle/>
            <a:p>
              <a:pPr algn="ctr" defTabSz="532524"/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반입</a:t>
              </a:r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E1FE15C4-5BCA-3762-89DB-DC25A9FB7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3969" y="4772314"/>
              <a:ext cx="378554" cy="171658"/>
            </a:xfrm>
            <a:custGeom>
              <a:avLst/>
              <a:gdLst>
                <a:gd name="T0" fmla="*/ 1848 w 1910"/>
                <a:gd name="T1" fmla="*/ 335 h 335"/>
                <a:gd name="T2" fmla="*/ 62 w 1910"/>
                <a:gd name="T3" fmla="*/ 335 h 335"/>
                <a:gd name="T4" fmla="*/ 62 w 1910"/>
                <a:gd name="T5" fmla="*/ 335 h 335"/>
                <a:gd name="T6" fmla="*/ 50 w 1910"/>
                <a:gd name="T7" fmla="*/ 333 h 335"/>
                <a:gd name="T8" fmla="*/ 38 w 1910"/>
                <a:gd name="T9" fmla="*/ 331 h 335"/>
                <a:gd name="T10" fmla="*/ 28 w 1910"/>
                <a:gd name="T11" fmla="*/ 325 h 335"/>
                <a:gd name="T12" fmla="*/ 18 w 1910"/>
                <a:gd name="T13" fmla="*/ 317 h 335"/>
                <a:gd name="T14" fmla="*/ 10 w 1910"/>
                <a:gd name="T15" fmla="*/ 307 h 335"/>
                <a:gd name="T16" fmla="*/ 4 w 1910"/>
                <a:gd name="T17" fmla="*/ 297 h 335"/>
                <a:gd name="T18" fmla="*/ 2 w 1910"/>
                <a:gd name="T19" fmla="*/ 285 h 335"/>
                <a:gd name="T20" fmla="*/ 0 w 1910"/>
                <a:gd name="T21" fmla="*/ 273 h 335"/>
                <a:gd name="T22" fmla="*/ 0 w 1910"/>
                <a:gd name="T23" fmla="*/ 62 h 335"/>
                <a:gd name="T24" fmla="*/ 0 w 1910"/>
                <a:gd name="T25" fmla="*/ 62 h 335"/>
                <a:gd name="T26" fmla="*/ 2 w 1910"/>
                <a:gd name="T27" fmla="*/ 50 h 335"/>
                <a:gd name="T28" fmla="*/ 4 w 1910"/>
                <a:gd name="T29" fmla="*/ 38 h 335"/>
                <a:gd name="T30" fmla="*/ 10 w 1910"/>
                <a:gd name="T31" fmla="*/ 28 h 335"/>
                <a:gd name="T32" fmla="*/ 18 w 1910"/>
                <a:gd name="T33" fmla="*/ 18 h 335"/>
                <a:gd name="T34" fmla="*/ 28 w 1910"/>
                <a:gd name="T35" fmla="*/ 12 h 335"/>
                <a:gd name="T36" fmla="*/ 38 w 1910"/>
                <a:gd name="T37" fmla="*/ 6 h 335"/>
                <a:gd name="T38" fmla="*/ 50 w 1910"/>
                <a:gd name="T39" fmla="*/ 2 h 335"/>
                <a:gd name="T40" fmla="*/ 62 w 1910"/>
                <a:gd name="T41" fmla="*/ 0 h 335"/>
                <a:gd name="T42" fmla="*/ 1848 w 1910"/>
                <a:gd name="T43" fmla="*/ 0 h 335"/>
                <a:gd name="T44" fmla="*/ 1848 w 1910"/>
                <a:gd name="T45" fmla="*/ 0 h 335"/>
                <a:gd name="T46" fmla="*/ 1860 w 1910"/>
                <a:gd name="T47" fmla="*/ 2 h 335"/>
                <a:gd name="T48" fmla="*/ 1872 w 1910"/>
                <a:gd name="T49" fmla="*/ 6 h 335"/>
                <a:gd name="T50" fmla="*/ 1882 w 1910"/>
                <a:gd name="T51" fmla="*/ 12 h 335"/>
                <a:gd name="T52" fmla="*/ 1892 w 1910"/>
                <a:gd name="T53" fmla="*/ 18 h 335"/>
                <a:gd name="T54" fmla="*/ 1900 w 1910"/>
                <a:gd name="T55" fmla="*/ 28 h 335"/>
                <a:gd name="T56" fmla="*/ 1904 w 1910"/>
                <a:gd name="T57" fmla="*/ 38 h 335"/>
                <a:gd name="T58" fmla="*/ 1908 w 1910"/>
                <a:gd name="T59" fmla="*/ 50 h 335"/>
                <a:gd name="T60" fmla="*/ 1910 w 1910"/>
                <a:gd name="T61" fmla="*/ 62 h 335"/>
                <a:gd name="T62" fmla="*/ 1910 w 1910"/>
                <a:gd name="T63" fmla="*/ 273 h 335"/>
                <a:gd name="T64" fmla="*/ 1910 w 1910"/>
                <a:gd name="T65" fmla="*/ 273 h 335"/>
                <a:gd name="T66" fmla="*/ 1908 w 1910"/>
                <a:gd name="T67" fmla="*/ 285 h 335"/>
                <a:gd name="T68" fmla="*/ 1904 w 1910"/>
                <a:gd name="T69" fmla="*/ 297 h 335"/>
                <a:gd name="T70" fmla="*/ 1900 w 1910"/>
                <a:gd name="T71" fmla="*/ 307 h 335"/>
                <a:gd name="T72" fmla="*/ 1892 w 1910"/>
                <a:gd name="T73" fmla="*/ 317 h 335"/>
                <a:gd name="T74" fmla="*/ 1882 w 1910"/>
                <a:gd name="T75" fmla="*/ 325 h 335"/>
                <a:gd name="T76" fmla="*/ 1872 w 1910"/>
                <a:gd name="T77" fmla="*/ 331 h 335"/>
                <a:gd name="T78" fmla="*/ 1860 w 1910"/>
                <a:gd name="T79" fmla="*/ 333 h 335"/>
                <a:gd name="T80" fmla="*/ 1848 w 1910"/>
                <a:gd name="T81" fmla="*/ 335 h 335"/>
                <a:gd name="T82" fmla="*/ 1848 w 1910"/>
                <a:gd name="T83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10" h="335">
                  <a:moveTo>
                    <a:pt x="1848" y="335"/>
                  </a:moveTo>
                  <a:lnTo>
                    <a:pt x="62" y="335"/>
                  </a:lnTo>
                  <a:lnTo>
                    <a:pt x="62" y="335"/>
                  </a:lnTo>
                  <a:lnTo>
                    <a:pt x="50" y="333"/>
                  </a:lnTo>
                  <a:lnTo>
                    <a:pt x="38" y="331"/>
                  </a:lnTo>
                  <a:lnTo>
                    <a:pt x="28" y="325"/>
                  </a:lnTo>
                  <a:lnTo>
                    <a:pt x="18" y="317"/>
                  </a:lnTo>
                  <a:lnTo>
                    <a:pt x="10" y="307"/>
                  </a:lnTo>
                  <a:lnTo>
                    <a:pt x="4" y="297"/>
                  </a:lnTo>
                  <a:lnTo>
                    <a:pt x="2" y="285"/>
                  </a:lnTo>
                  <a:lnTo>
                    <a:pt x="0" y="273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4" y="38"/>
                  </a:lnTo>
                  <a:lnTo>
                    <a:pt x="10" y="28"/>
                  </a:lnTo>
                  <a:lnTo>
                    <a:pt x="18" y="18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1848" y="0"/>
                  </a:lnTo>
                  <a:lnTo>
                    <a:pt x="1848" y="0"/>
                  </a:lnTo>
                  <a:lnTo>
                    <a:pt x="1860" y="2"/>
                  </a:lnTo>
                  <a:lnTo>
                    <a:pt x="1872" y="6"/>
                  </a:lnTo>
                  <a:lnTo>
                    <a:pt x="1882" y="12"/>
                  </a:lnTo>
                  <a:lnTo>
                    <a:pt x="1892" y="18"/>
                  </a:lnTo>
                  <a:lnTo>
                    <a:pt x="1900" y="28"/>
                  </a:lnTo>
                  <a:lnTo>
                    <a:pt x="1904" y="38"/>
                  </a:lnTo>
                  <a:lnTo>
                    <a:pt x="1908" y="50"/>
                  </a:lnTo>
                  <a:lnTo>
                    <a:pt x="1910" y="62"/>
                  </a:lnTo>
                  <a:lnTo>
                    <a:pt x="1910" y="273"/>
                  </a:lnTo>
                  <a:lnTo>
                    <a:pt x="1910" y="273"/>
                  </a:lnTo>
                  <a:lnTo>
                    <a:pt x="1908" y="285"/>
                  </a:lnTo>
                  <a:lnTo>
                    <a:pt x="1904" y="297"/>
                  </a:lnTo>
                  <a:lnTo>
                    <a:pt x="1900" y="307"/>
                  </a:lnTo>
                  <a:lnTo>
                    <a:pt x="1892" y="317"/>
                  </a:lnTo>
                  <a:lnTo>
                    <a:pt x="1882" y="325"/>
                  </a:lnTo>
                  <a:lnTo>
                    <a:pt x="1872" y="331"/>
                  </a:lnTo>
                  <a:lnTo>
                    <a:pt x="1860" y="333"/>
                  </a:lnTo>
                  <a:lnTo>
                    <a:pt x="1848" y="335"/>
                  </a:lnTo>
                  <a:lnTo>
                    <a:pt x="1848" y="33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ctr" anchorCtr="0" compatLnSpc="1">
              <a:prstTxWarp prst="textNoShape">
                <a:avLst/>
              </a:prstTxWarp>
            </a:bodyPr>
            <a:lstStyle/>
            <a:p>
              <a:pPr algn="ctr" defTabSz="532524"/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검색</a:t>
              </a:r>
            </a:p>
          </p:txBody>
        </p:sp>
        <p:sp>
          <p:nvSpPr>
            <p:cNvPr id="188" name="Freeform 59">
              <a:extLst>
                <a:ext uri="{FF2B5EF4-FFF2-40B4-BE49-F238E27FC236}">
                  <a16:creationId xmlns:a16="http://schemas.microsoft.com/office/drawing/2014/main" id="{96742A5A-B7D7-83BF-90E9-73737CDF8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184" y="4536467"/>
              <a:ext cx="378554" cy="171658"/>
            </a:xfrm>
            <a:custGeom>
              <a:avLst/>
              <a:gdLst>
                <a:gd name="T0" fmla="*/ 1848 w 1910"/>
                <a:gd name="T1" fmla="*/ 335 h 335"/>
                <a:gd name="T2" fmla="*/ 62 w 1910"/>
                <a:gd name="T3" fmla="*/ 335 h 335"/>
                <a:gd name="T4" fmla="*/ 62 w 1910"/>
                <a:gd name="T5" fmla="*/ 335 h 335"/>
                <a:gd name="T6" fmla="*/ 50 w 1910"/>
                <a:gd name="T7" fmla="*/ 333 h 335"/>
                <a:gd name="T8" fmla="*/ 38 w 1910"/>
                <a:gd name="T9" fmla="*/ 331 h 335"/>
                <a:gd name="T10" fmla="*/ 28 w 1910"/>
                <a:gd name="T11" fmla="*/ 325 h 335"/>
                <a:gd name="T12" fmla="*/ 18 w 1910"/>
                <a:gd name="T13" fmla="*/ 317 h 335"/>
                <a:gd name="T14" fmla="*/ 10 w 1910"/>
                <a:gd name="T15" fmla="*/ 307 h 335"/>
                <a:gd name="T16" fmla="*/ 4 w 1910"/>
                <a:gd name="T17" fmla="*/ 297 h 335"/>
                <a:gd name="T18" fmla="*/ 2 w 1910"/>
                <a:gd name="T19" fmla="*/ 285 h 335"/>
                <a:gd name="T20" fmla="*/ 0 w 1910"/>
                <a:gd name="T21" fmla="*/ 273 h 335"/>
                <a:gd name="T22" fmla="*/ 0 w 1910"/>
                <a:gd name="T23" fmla="*/ 62 h 335"/>
                <a:gd name="T24" fmla="*/ 0 w 1910"/>
                <a:gd name="T25" fmla="*/ 62 h 335"/>
                <a:gd name="T26" fmla="*/ 2 w 1910"/>
                <a:gd name="T27" fmla="*/ 50 h 335"/>
                <a:gd name="T28" fmla="*/ 4 w 1910"/>
                <a:gd name="T29" fmla="*/ 38 h 335"/>
                <a:gd name="T30" fmla="*/ 10 w 1910"/>
                <a:gd name="T31" fmla="*/ 28 h 335"/>
                <a:gd name="T32" fmla="*/ 18 w 1910"/>
                <a:gd name="T33" fmla="*/ 18 h 335"/>
                <a:gd name="T34" fmla="*/ 28 w 1910"/>
                <a:gd name="T35" fmla="*/ 12 h 335"/>
                <a:gd name="T36" fmla="*/ 38 w 1910"/>
                <a:gd name="T37" fmla="*/ 6 h 335"/>
                <a:gd name="T38" fmla="*/ 50 w 1910"/>
                <a:gd name="T39" fmla="*/ 2 h 335"/>
                <a:gd name="T40" fmla="*/ 62 w 1910"/>
                <a:gd name="T41" fmla="*/ 0 h 335"/>
                <a:gd name="T42" fmla="*/ 1848 w 1910"/>
                <a:gd name="T43" fmla="*/ 0 h 335"/>
                <a:gd name="T44" fmla="*/ 1848 w 1910"/>
                <a:gd name="T45" fmla="*/ 0 h 335"/>
                <a:gd name="T46" fmla="*/ 1860 w 1910"/>
                <a:gd name="T47" fmla="*/ 2 h 335"/>
                <a:gd name="T48" fmla="*/ 1872 w 1910"/>
                <a:gd name="T49" fmla="*/ 6 h 335"/>
                <a:gd name="T50" fmla="*/ 1882 w 1910"/>
                <a:gd name="T51" fmla="*/ 12 h 335"/>
                <a:gd name="T52" fmla="*/ 1892 w 1910"/>
                <a:gd name="T53" fmla="*/ 18 h 335"/>
                <a:gd name="T54" fmla="*/ 1900 w 1910"/>
                <a:gd name="T55" fmla="*/ 28 h 335"/>
                <a:gd name="T56" fmla="*/ 1904 w 1910"/>
                <a:gd name="T57" fmla="*/ 38 h 335"/>
                <a:gd name="T58" fmla="*/ 1908 w 1910"/>
                <a:gd name="T59" fmla="*/ 50 h 335"/>
                <a:gd name="T60" fmla="*/ 1910 w 1910"/>
                <a:gd name="T61" fmla="*/ 62 h 335"/>
                <a:gd name="T62" fmla="*/ 1910 w 1910"/>
                <a:gd name="T63" fmla="*/ 273 h 335"/>
                <a:gd name="T64" fmla="*/ 1910 w 1910"/>
                <a:gd name="T65" fmla="*/ 273 h 335"/>
                <a:gd name="T66" fmla="*/ 1908 w 1910"/>
                <a:gd name="T67" fmla="*/ 285 h 335"/>
                <a:gd name="T68" fmla="*/ 1904 w 1910"/>
                <a:gd name="T69" fmla="*/ 297 h 335"/>
                <a:gd name="T70" fmla="*/ 1900 w 1910"/>
                <a:gd name="T71" fmla="*/ 307 h 335"/>
                <a:gd name="T72" fmla="*/ 1892 w 1910"/>
                <a:gd name="T73" fmla="*/ 317 h 335"/>
                <a:gd name="T74" fmla="*/ 1882 w 1910"/>
                <a:gd name="T75" fmla="*/ 325 h 335"/>
                <a:gd name="T76" fmla="*/ 1872 w 1910"/>
                <a:gd name="T77" fmla="*/ 331 h 335"/>
                <a:gd name="T78" fmla="*/ 1860 w 1910"/>
                <a:gd name="T79" fmla="*/ 333 h 335"/>
                <a:gd name="T80" fmla="*/ 1848 w 1910"/>
                <a:gd name="T81" fmla="*/ 335 h 335"/>
                <a:gd name="T82" fmla="*/ 1848 w 1910"/>
                <a:gd name="T83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10" h="335">
                  <a:moveTo>
                    <a:pt x="1848" y="335"/>
                  </a:moveTo>
                  <a:lnTo>
                    <a:pt x="62" y="335"/>
                  </a:lnTo>
                  <a:lnTo>
                    <a:pt x="62" y="335"/>
                  </a:lnTo>
                  <a:lnTo>
                    <a:pt x="50" y="333"/>
                  </a:lnTo>
                  <a:lnTo>
                    <a:pt x="38" y="331"/>
                  </a:lnTo>
                  <a:lnTo>
                    <a:pt x="28" y="325"/>
                  </a:lnTo>
                  <a:lnTo>
                    <a:pt x="18" y="317"/>
                  </a:lnTo>
                  <a:lnTo>
                    <a:pt x="10" y="307"/>
                  </a:lnTo>
                  <a:lnTo>
                    <a:pt x="4" y="297"/>
                  </a:lnTo>
                  <a:lnTo>
                    <a:pt x="2" y="285"/>
                  </a:lnTo>
                  <a:lnTo>
                    <a:pt x="0" y="273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4" y="38"/>
                  </a:lnTo>
                  <a:lnTo>
                    <a:pt x="10" y="28"/>
                  </a:lnTo>
                  <a:lnTo>
                    <a:pt x="18" y="18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1848" y="0"/>
                  </a:lnTo>
                  <a:lnTo>
                    <a:pt x="1848" y="0"/>
                  </a:lnTo>
                  <a:lnTo>
                    <a:pt x="1860" y="2"/>
                  </a:lnTo>
                  <a:lnTo>
                    <a:pt x="1872" y="6"/>
                  </a:lnTo>
                  <a:lnTo>
                    <a:pt x="1882" y="12"/>
                  </a:lnTo>
                  <a:lnTo>
                    <a:pt x="1892" y="18"/>
                  </a:lnTo>
                  <a:lnTo>
                    <a:pt x="1900" y="28"/>
                  </a:lnTo>
                  <a:lnTo>
                    <a:pt x="1904" y="38"/>
                  </a:lnTo>
                  <a:lnTo>
                    <a:pt x="1908" y="50"/>
                  </a:lnTo>
                  <a:lnTo>
                    <a:pt x="1910" y="62"/>
                  </a:lnTo>
                  <a:lnTo>
                    <a:pt x="1910" y="273"/>
                  </a:lnTo>
                  <a:lnTo>
                    <a:pt x="1910" y="273"/>
                  </a:lnTo>
                  <a:lnTo>
                    <a:pt x="1908" y="285"/>
                  </a:lnTo>
                  <a:lnTo>
                    <a:pt x="1904" y="297"/>
                  </a:lnTo>
                  <a:lnTo>
                    <a:pt x="1900" y="307"/>
                  </a:lnTo>
                  <a:lnTo>
                    <a:pt x="1892" y="317"/>
                  </a:lnTo>
                  <a:lnTo>
                    <a:pt x="1882" y="325"/>
                  </a:lnTo>
                  <a:lnTo>
                    <a:pt x="1872" y="331"/>
                  </a:lnTo>
                  <a:lnTo>
                    <a:pt x="1860" y="333"/>
                  </a:lnTo>
                  <a:lnTo>
                    <a:pt x="1848" y="335"/>
                  </a:lnTo>
                  <a:lnTo>
                    <a:pt x="1848" y="33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ctr" anchorCtr="0" compatLnSpc="1">
              <a:prstTxWarp prst="textNoShape">
                <a:avLst/>
              </a:prstTxWarp>
            </a:bodyPr>
            <a:lstStyle/>
            <a:p>
              <a:pPr algn="ctr" defTabSz="532524"/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공유</a:t>
              </a:r>
            </a:p>
          </p:txBody>
        </p:sp>
        <p:sp>
          <p:nvSpPr>
            <p:cNvPr id="189" name="Freeform 59">
              <a:extLst>
                <a:ext uri="{FF2B5EF4-FFF2-40B4-BE49-F238E27FC236}">
                  <a16:creationId xmlns:a16="http://schemas.microsoft.com/office/drawing/2014/main" id="{A23E0CE0-D2FE-70F4-340D-C31B21DCA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367" y="4141042"/>
              <a:ext cx="378554" cy="171658"/>
            </a:xfrm>
            <a:custGeom>
              <a:avLst/>
              <a:gdLst>
                <a:gd name="T0" fmla="*/ 1848 w 1910"/>
                <a:gd name="T1" fmla="*/ 335 h 335"/>
                <a:gd name="T2" fmla="*/ 62 w 1910"/>
                <a:gd name="T3" fmla="*/ 335 h 335"/>
                <a:gd name="T4" fmla="*/ 62 w 1910"/>
                <a:gd name="T5" fmla="*/ 335 h 335"/>
                <a:gd name="T6" fmla="*/ 50 w 1910"/>
                <a:gd name="T7" fmla="*/ 333 h 335"/>
                <a:gd name="T8" fmla="*/ 38 w 1910"/>
                <a:gd name="T9" fmla="*/ 331 h 335"/>
                <a:gd name="T10" fmla="*/ 28 w 1910"/>
                <a:gd name="T11" fmla="*/ 325 h 335"/>
                <a:gd name="T12" fmla="*/ 18 w 1910"/>
                <a:gd name="T13" fmla="*/ 317 h 335"/>
                <a:gd name="T14" fmla="*/ 10 w 1910"/>
                <a:gd name="T15" fmla="*/ 307 h 335"/>
                <a:gd name="T16" fmla="*/ 4 w 1910"/>
                <a:gd name="T17" fmla="*/ 297 h 335"/>
                <a:gd name="T18" fmla="*/ 2 w 1910"/>
                <a:gd name="T19" fmla="*/ 285 h 335"/>
                <a:gd name="T20" fmla="*/ 0 w 1910"/>
                <a:gd name="T21" fmla="*/ 273 h 335"/>
                <a:gd name="T22" fmla="*/ 0 w 1910"/>
                <a:gd name="T23" fmla="*/ 62 h 335"/>
                <a:gd name="T24" fmla="*/ 0 w 1910"/>
                <a:gd name="T25" fmla="*/ 62 h 335"/>
                <a:gd name="T26" fmla="*/ 2 w 1910"/>
                <a:gd name="T27" fmla="*/ 50 h 335"/>
                <a:gd name="T28" fmla="*/ 4 w 1910"/>
                <a:gd name="T29" fmla="*/ 38 h 335"/>
                <a:gd name="T30" fmla="*/ 10 w 1910"/>
                <a:gd name="T31" fmla="*/ 28 h 335"/>
                <a:gd name="T32" fmla="*/ 18 w 1910"/>
                <a:gd name="T33" fmla="*/ 18 h 335"/>
                <a:gd name="T34" fmla="*/ 28 w 1910"/>
                <a:gd name="T35" fmla="*/ 12 h 335"/>
                <a:gd name="T36" fmla="*/ 38 w 1910"/>
                <a:gd name="T37" fmla="*/ 6 h 335"/>
                <a:gd name="T38" fmla="*/ 50 w 1910"/>
                <a:gd name="T39" fmla="*/ 2 h 335"/>
                <a:gd name="T40" fmla="*/ 62 w 1910"/>
                <a:gd name="T41" fmla="*/ 0 h 335"/>
                <a:gd name="T42" fmla="*/ 1848 w 1910"/>
                <a:gd name="T43" fmla="*/ 0 h 335"/>
                <a:gd name="T44" fmla="*/ 1848 w 1910"/>
                <a:gd name="T45" fmla="*/ 0 h 335"/>
                <a:gd name="T46" fmla="*/ 1860 w 1910"/>
                <a:gd name="T47" fmla="*/ 2 h 335"/>
                <a:gd name="T48" fmla="*/ 1872 w 1910"/>
                <a:gd name="T49" fmla="*/ 6 h 335"/>
                <a:gd name="T50" fmla="*/ 1882 w 1910"/>
                <a:gd name="T51" fmla="*/ 12 h 335"/>
                <a:gd name="T52" fmla="*/ 1892 w 1910"/>
                <a:gd name="T53" fmla="*/ 18 h 335"/>
                <a:gd name="T54" fmla="*/ 1900 w 1910"/>
                <a:gd name="T55" fmla="*/ 28 h 335"/>
                <a:gd name="T56" fmla="*/ 1904 w 1910"/>
                <a:gd name="T57" fmla="*/ 38 h 335"/>
                <a:gd name="T58" fmla="*/ 1908 w 1910"/>
                <a:gd name="T59" fmla="*/ 50 h 335"/>
                <a:gd name="T60" fmla="*/ 1910 w 1910"/>
                <a:gd name="T61" fmla="*/ 62 h 335"/>
                <a:gd name="T62" fmla="*/ 1910 w 1910"/>
                <a:gd name="T63" fmla="*/ 273 h 335"/>
                <a:gd name="T64" fmla="*/ 1910 w 1910"/>
                <a:gd name="T65" fmla="*/ 273 h 335"/>
                <a:gd name="T66" fmla="*/ 1908 w 1910"/>
                <a:gd name="T67" fmla="*/ 285 h 335"/>
                <a:gd name="T68" fmla="*/ 1904 w 1910"/>
                <a:gd name="T69" fmla="*/ 297 h 335"/>
                <a:gd name="T70" fmla="*/ 1900 w 1910"/>
                <a:gd name="T71" fmla="*/ 307 h 335"/>
                <a:gd name="T72" fmla="*/ 1892 w 1910"/>
                <a:gd name="T73" fmla="*/ 317 h 335"/>
                <a:gd name="T74" fmla="*/ 1882 w 1910"/>
                <a:gd name="T75" fmla="*/ 325 h 335"/>
                <a:gd name="T76" fmla="*/ 1872 w 1910"/>
                <a:gd name="T77" fmla="*/ 331 h 335"/>
                <a:gd name="T78" fmla="*/ 1860 w 1910"/>
                <a:gd name="T79" fmla="*/ 333 h 335"/>
                <a:gd name="T80" fmla="*/ 1848 w 1910"/>
                <a:gd name="T81" fmla="*/ 335 h 335"/>
                <a:gd name="T82" fmla="*/ 1848 w 1910"/>
                <a:gd name="T83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10" h="335">
                  <a:moveTo>
                    <a:pt x="1848" y="335"/>
                  </a:moveTo>
                  <a:lnTo>
                    <a:pt x="62" y="335"/>
                  </a:lnTo>
                  <a:lnTo>
                    <a:pt x="62" y="335"/>
                  </a:lnTo>
                  <a:lnTo>
                    <a:pt x="50" y="333"/>
                  </a:lnTo>
                  <a:lnTo>
                    <a:pt x="38" y="331"/>
                  </a:lnTo>
                  <a:lnTo>
                    <a:pt x="28" y="325"/>
                  </a:lnTo>
                  <a:lnTo>
                    <a:pt x="18" y="317"/>
                  </a:lnTo>
                  <a:lnTo>
                    <a:pt x="10" y="307"/>
                  </a:lnTo>
                  <a:lnTo>
                    <a:pt x="4" y="297"/>
                  </a:lnTo>
                  <a:lnTo>
                    <a:pt x="2" y="285"/>
                  </a:lnTo>
                  <a:lnTo>
                    <a:pt x="0" y="273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4" y="38"/>
                  </a:lnTo>
                  <a:lnTo>
                    <a:pt x="10" y="28"/>
                  </a:lnTo>
                  <a:lnTo>
                    <a:pt x="18" y="18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1848" y="0"/>
                  </a:lnTo>
                  <a:lnTo>
                    <a:pt x="1848" y="0"/>
                  </a:lnTo>
                  <a:lnTo>
                    <a:pt x="1860" y="2"/>
                  </a:lnTo>
                  <a:lnTo>
                    <a:pt x="1872" y="6"/>
                  </a:lnTo>
                  <a:lnTo>
                    <a:pt x="1882" y="12"/>
                  </a:lnTo>
                  <a:lnTo>
                    <a:pt x="1892" y="18"/>
                  </a:lnTo>
                  <a:lnTo>
                    <a:pt x="1900" y="28"/>
                  </a:lnTo>
                  <a:lnTo>
                    <a:pt x="1904" y="38"/>
                  </a:lnTo>
                  <a:lnTo>
                    <a:pt x="1908" y="50"/>
                  </a:lnTo>
                  <a:lnTo>
                    <a:pt x="1910" y="62"/>
                  </a:lnTo>
                  <a:lnTo>
                    <a:pt x="1910" y="273"/>
                  </a:lnTo>
                  <a:lnTo>
                    <a:pt x="1910" y="273"/>
                  </a:lnTo>
                  <a:lnTo>
                    <a:pt x="1908" y="285"/>
                  </a:lnTo>
                  <a:lnTo>
                    <a:pt x="1904" y="297"/>
                  </a:lnTo>
                  <a:lnTo>
                    <a:pt x="1900" y="307"/>
                  </a:lnTo>
                  <a:lnTo>
                    <a:pt x="1892" y="317"/>
                  </a:lnTo>
                  <a:lnTo>
                    <a:pt x="1882" y="325"/>
                  </a:lnTo>
                  <a:lnTo>
                    <a:pt x="1872" y="331"/>
                  </a:lnTo>
                  <a:lnTo>
                    <a:pt x="1860" y="333"/>
                  </a:lnTo>
                  <a:lnTo>
                    <a:pt x="1848" y="335"/>
                  </a:lnTo>
                  <a:lnTo>
                    <a:pt x="1848" y="33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ctr" anchorCtr="0" compatLnSpc="1">
              <a:prstTxWarp prst="textNoShape">
                <a:avLst/>
              </a:prstTxWarp>
            </a:bodyPr>
            <a:lstStyle/>
            <a:p>
              <a:pPr algn="ctr" defTabSz="532524"/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이관</a:t>
              </a:r>
            </a:p>
          </p:txBody>
        </p:sp>
        <p:sp>
          <p:nvSpPr>
            <p:cNvPr id="190" name="Freeform 59">
              <a:extLst>
                <a:ext uri="{FF2B5EF4-FFF2-40B4-BE49-F238E27FC236}">
                  <a16:creationId xmlns:a16="http://schemas.microsoft.com/office/drawing/2014/main" id="{E0EB0D2F-26A4-013D-67C9-B7145B28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184" y="3712489"/>
              <a:ext cx="378554" cy="171658"/>
            </a:xfrm>
            <a:custGeom>
              <a:avLst/>
              <a:gdLst>
                <a:gd name="T0" fmla="*/ 1848 w 1910"/>
                <a:gd name="T1" fmla="*/ 335 h 335"/>
                <a:gd name="T2" fmla="*/ 62 w 1910"/>
                <a:gd name="T3" fmla="*/ 335 h 335"/>
                <a:gd name="T4" fmla="*/ 62 w 1910"/>
                <a:gd name="T5" fmla="*/ 335 h 335"/>
                <a:gd name="T6" fmla="*/ 50 w 1910"/>
                <a:gd name="T7" fmla="*/ 333 h 335"/>
                <a:gd name="T8" fmla="*/ 38 w 1910"/>
                <a:gd name="T9" fmla="*/ 331 h 335"/>
                <a:gd name="T10" fmla="*/ 28 w 1910"/>
                <a:gd name="T11" fmla="*/ 325 h 335"/>
                <a:gd name="T12" fmla="*/ 18 w 1910"/>
                <a:gd name="T13" fmla="*/ 317 h 335"/>
                <a:gd name="T14" fmla="*/ 10 w 1910"/>
                <a:gd name="T15" fmla="*/ 307 h 335"/>
                <a:gd name="T16" fmla="*/ 4 w 1910"/>
                <a:gd name="T17" fmla="*/ 297 h 335"/>
                <a:gd name="T18" fmla="*/ 2 w 1910"/>
                <a:gd name="T19" fmla="*/ 285 h 335"/>
                <a:gd name="T20" fmla="*/ 0 w 1910"/>
                <a:gd name="T21" fmla="*/ 273 h 335"/>
                <a:gd name="T22" fmla="*/ 0 w 1910"/>
                <a:gd name="T23" fmla="*/ 62 h 335"/>
                <a:gd name="T24" fmla="*/ 0 w 1910"/>
                <a:gd name="T25" fmla="*/ 62 h 335"/>
                <a:gd name="T26" fmla="*/ 2 w 1910"/>
                <a:gd name="T27" fmla="*/ 50 h 335"/>
                <a:gd name="T28" fmla="*/ 4 w 1910"/>
                <a:gd name="T29" fmla="*/ 38 h 335"/>
                <a:gd name="T30" fmla="*/ 10 w 1910"/>
                <a:gd name="T31" fmla="*/ 28 h 335"/>
                <a:gd name="T32" fmla="*/ 18 w 1910"/>
                <a:gd name="T33" fmla="*/ 18 h 335"/>
                <a:gd name="T34" fmla="*/ 28 w 1910"/>
                <a:gd name="T35" fmla="*/ 12 h 335"/>
                <a:gd name="T36" fmla="*/ 38 w 1910"/>
                <a:gd name="T37" fmla="*/ 6 h 335"/>
                <a:gd name="T38" fmla="*/ 50 w 1910"/>
                <a:gd name="T39" fmla="*/ 2 h 335"/>
                <a:gd name="T40" fmla="*/ 62 w 1910"/>
                <a:gd name="T41" fmla="*/ 0 h 335"/>
                <a:gd name="T42" fmla="*/ 1848 w 1910"/>
                <a:gd name="T43" fmla="*/ 0 h 335"/>
                <a:gd name="T44" fmla="*/ 1848 w 1910"/>
                <a:gd name="T45" fmla="*/ 0 h 335"/>
                <a:gd name="T46" fmla="*/ 1860 w 1910"/>
                <a:gd name="T47" fmla="*/ 2 h 335"/>
                <a:gd name="T48" fmla="*/ 1872 w 1910"/>
                <a:gd name="T49" fmla="*/ 6 h 335"/>
                <a:gd name="T50" fmla="*/ 1882 w 1910"/>
                <a:gd name="T51" fmla="*/ 12 h 335"/>
                <a:gd name="T52" fmla="*/ 1892 w 1910"/>
                <a:gd name="T53" fmla="*/ 18 h 335"/>
                <a:gd name="T54" fmla="*/ 1900 w 1910"/>
                <a:gd name="T55" fmla="*/ 28 h 335"/>
                <a:gd name="T56" fmla="*/ 1904 w 1910"/>
                <a:gd name="T57" fmla="*/ 38 h 335"/>
                <a:gd name="T58" fmla="*/ 1908 w 1910"/>
                <a:gd name="T59" fmla="*/ 50 h 335"/>
                <a:gd name="T60" fmla="*/ 1910 w 1910"/>
                <a:gd name="T61" fmla="*/ 62 h 335"/>
                <a:gd name="T62" fmla="*/ 1910 w 1910"/>
                <a:gd name="T63" fmla="*/ 273 h 335"/>
                <a:gd name="T64" fmla="*/ 1910 w 1910"/>
                <a:gd name="T65" fmla="*/ 273 h 335"/>
                <a:gd name="T66" fmla="*/ 1908 w 1910"/>
                <a:gd name="T67" fmla="*/ 285 h 335"/>
                <a:gd name="T68" fmla="*/ 1904 w 1910"/>
                <a:gd name="T69" fmla="*/ 297 h 335"/>
                <a:gd name="T70" fmla="*/ 1900 w 1910"/>
                <a:gd name="T71" fmla="*/ 307 h 335"/>
                <a:gd name="T72" fmla="*/ 1892 w 1910"/>
                <a:gd name="T73" fmla="*/ 317 h 335"/>
                <a:gd name="T74" fmla="*/ 1882 w 1910"/>
                <a:gd name="T75" fmla="*/ 325 h 335"/>
                <a:gd name="T76" fmla="*/ 1872 w 1910"/>
                <a:gd name="T77" fmla="*/ 331 h 335"/>
                <a:gd name="T78" fmla="*/ 1860 w 1910"/>
                <a:gd name="T79" fmla="*/ 333 h 335"/>
                <a:gd name="T80" fmla="*/ 1848 w 1910"/>
                <a:gd name="T81" fmla="*/ 335 h 335"/>
                <a:gd name="T82" fmla="*/ 1848 w 1910"/>
                <a:gd name="T83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10" h="335">
                  <a:moveTo>
                    <a:pt x="1848" y="335"/>
                  </a:moveTo>
                  <a:lnTo>
                    <a:pt x="62" y="335"/>
                  </a:lnTo>
                  <a:lnTo>
                    <a:pt x="62" y="335"/>
                  </a:lnTo>
                  <a:lnTo>
                    <a:pt x="50" y="333"/>
                  </a:lnTo>
                  <a:lnTo>
                    <a:pt x="38" y="331"/>
                  </a:lnTo>
                  <a:lnTo>
                    <a:pt x="28" y="325"/>
                  </a:lnTo>
                  <a:lnTo>
                    <a:pt x="18" y="317"/>
                  </a:lnTo>
                  <a:lnTo>
                    <a:pt x="10" y="307"/>
                  </a:lnTo>
                  <a:lnTo>
                    <a:pt x="4" y="297"/>
                  </a:lnTo>
                  <a:lnTo>
                    <a:pt x="2" y="285"/>
                  </a:lnTo>
                  <a:lnTo>
                    <a:pt x="0" y="273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4" y="38"/>
                  </a:lnTo>
                  <a:lnTo>
                    <a:pt x="10" y="28"/>
                  </a:lnTo>
                  <a:lnTo>
                    <a:pt x="18" y="18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1848" y="0"/>
                  </a:lnTo>
                  <a:lnTo>
                    <a:pt x="1848" y="0"/>
                  </a:lnTo>
                  <a:lnTo>
                    <a:pt x="1860" y="2"/>
                  </a:lnTo>
                  <a:lnTo>
                    <a:pt x="1872" y="6"/>
                  </a:lnTo>
                  <a:lnTo>
                    <a:pt x="1882" y="12"/>
                  </a:lnTo>
                  <a:lnTo>
                    <a:pt x="1892" y="18"/>
                  </a:lnTo>
                  <a:lnTo>
                    <a:pt x="1900" y="28"/>
                  </a:lnTo>
                  <a:lnTo>
                    <a:pt x="1904" y="38"/>
                  </a:lnTo>
                  <a:lnTo>
                    <a:pt x="1908" y="50"/>
                  </a:lnTo>
                  <a:lnTo>
                    <a:pt x="1910" y="62"/>
                  </a:lnTo>
                  <a:lnTo>
                    <a:pt x="1910" y="273"/>
                  </a:lnTo>
                  <a:lnTo>
                    <a:pt x="1910" y="273"/>
                  </a:lnTo>
                  <a:lnTo>
                    <a:pt x="1908" y="285"/>
                  </a:lnTo>
                  <a:lnTo>
                    <a:pt x="1904" y="297"/>
                  </a:lnTo>
                  <a:lnTo>
                    <a:pt x="1900" y="307"/>
                  </a:lnTo>
                  <a:lnTo>
                    <a:pt x="1892" y="317"/>
                  </a:lnTo>
                  <a:lnTo>
                    <a:pt x="1882" y="325"/>
                  </a:lnTo>
                  <a:lnTo>
                    <a:pt x="1872" y="331"/>
                  </a:lnTo>
                  <a:lnTo>
                    <a:pt x="1860" y="333"/>
                  </a:lnTo>
                  <a:lnTo>
                    <a:pt x="1848" y="335"/>
                  </a:lnTo>
                  <a:lnTo>
                    <a:pt x="1848" y="33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ctr" anchorCtr="0" compatLnSpc="1">
              <a:prstTxWarp prst="textNoShape">
                <a:avLst/>
              </a:prstTxWarp>
            </a:bodyPr>
            <a:lstStyle/>
            <a:p>
              <a:pPr algn="ctr" defTabSz="532524"/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폐기</a:t>
              </a:r>
            </a:p>
          </p:txBody>
        </p:sp>
        <p:sp>
          <p:nvSpPr>
            <p:cNvPr id="191" name="텍스트 개체 틀 1">
              <a:extLst>
                <a:ext uri="{FF2B5EF4-FFF2-40B4-BE49-F238E27FC236}">
                  <a16:creationId xmlns:a16="http://schemas.microsoft.com/office/drawing/2014/main" id="{4ED01D9B-0C2D-073B-6C46-B78DBE6DED9C}"/>
                </a:ext>
              </a:extLst>
            </p:cNvPr>
            <p:cNvSpPr txBox="1">
              <a:spLocks/>
            </p:cNvSpPr>
            <p:nvPr/>
          </p:nvSpPr>
          <p:spPr>
            <a:xfrm>
              <a:off x="4428582" y="4078235"/>
              <a:ext cx="807398" cy="322394"/>
            </a:xfrm>
            <a:prstGeom prst="rect">
              <a:avLst/>
            </a:prstGeom>
          </p:spPr>
          <p:txBody>
            <a:bodyPr lIns="36000" tIns="36000" rIns="36000" bIns="36000" anchor="ctr" anchorCtr="0"/>
            <a:lstStyle>
              <a:lvl1pPr marL="0" marR="0" indent="0" algn="just" defTabSz="986912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 kumimoji="1" lang="ko-KR" altLang="en-US" sz="1403" b="0" spc="0" dirty="0" smtClean="0">
                  <a:ln w="3175">
                    <a:solidFill>
                      <a:srgbClr val="FFFFFF">
                        <a:alpha val="1000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defRPr>
              </a:lvl1pPr>
              <a:lvl2pPr marL="200467" indent="0" algn="l" rtl="0" eaLnBrk="0" fontAlgn="base" latinLnBrk="1" hangingPunct="0">
                <a:spcBef>
                  <a:spcPct val="30000"/>
                </a:spcBef>
                <a:spcAft>
                  <a:spcPct val="0"/>
                </a:spcAft>
                <a:buFont typeface="Wingdings" pitchFamily="2" charset="2"/>
                <a:buNone/>
                <a:defRPr kumimoji="1" sz="1727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671648" indent="-183333" algn="l" rtl="0" eaLnBrk="0" fontAlgn="base" latinLnBrk="1" hangingPunct="0">
                <a:spcBef>
                  <a:spcPct val="30000"/>
                </a:spcBef>
                <a:spcAft>
                  <a:spcPct val="0"/>
                </a:spcAft>
                <a:buFont typeface="Arial" pitchFamily="34" charset="0"/>
                <a:buChar char="•"/>
                <a:defRPr kumimoji="1" sz="151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873828" indent="-200467" algn="l" rtl="0" eaLnBrk="0" fontAlgn="base" latinLnBrk="1" hangingPunct="0">
                <a:spcBef>
                  <a:spcPct val="30000"/>
                </a:spcBef>
                <a:spcAft>
                  <a:spcPct val="0"/>
                </a:spcAft>
                <a:buFont typeface="Arial" pitchFamily="34" charset="0"/>
                <a:buChar char="–"/>
                <a:defRPr kumimoji="1" sz="1295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062301" indent="-186760" algn="l" rtl="0" eaLnBrk="0" fontAlgn="base" latinLnBrk="1" hangingPunct="0">
                <a:spcBef>
                  <a:spcPct val="3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1295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1555757" indent="-186760" algn="l" rtl="0" eaLnBrk="1" fontAlgn="base" latinLnBrk="1" hangingPunct="1">
                <a:spcBef>
                  <a:spcPct val="3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1295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049213" indent="-186760" algn="l" rtl="0" eaLnBrk="1" fontAlgn="base" latinLnBrk="1" hangingPunct="1">
                <a:spcBef>
                  <a:spcPct val="3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1295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2542669" indent="-186760" algn="l" rtl="0" eaLnBrk="1" fontAlgn="base" latinLnBrk="1" hangingPunct="1">
                <a:spcBef>
                  <a:spcPct val="3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1295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036125" indent="-186760" algn="l" rtl="0" eaLnBrk="1" fontAlgn="base" latinLnBrk="1" hangingPunct="1">
                <a:spcBef>
                  <a:spcPct val="3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1295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algn="ctr"/>
              <a:r>
                <a:rPr lang="ko-KR" altLang="en-US" sz="1100" b="1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</a:rPr>
                <a:t>통합 문서 관리 및 공유</a:t>
              </a: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631028F4-5C93-ABB9-AEDA-83B120DF4822}"/>
              </a:ext>
            </a:extLst>
          </p:cNvPr>
          <p:cNvGrpSpPr/>
          <p:nvPr/>
        </p:nvGrpSpPr>
        <p:grpSpPr>
          <a:xfrm>
            <a:off x="882097" y="3879966"/>
            <a:ext cx="918094" cy="531726"/>
            <a:chOff x="-2332151" y="4199747"/>
            <a:chExt cx="1175347" cy="933672"/>
          </a:xfrm>
        </p:grpSpPr>
        <p:pic>
          <p:nvPicPr>
            <p:cNvPr id="196" name="Picture 28" descr="__21">
              <a:extLst>
                <a:ext uri="{FF2B5EF4-FFF2-40B4-BE49-F238E27FC236}">
                  <a16:creationId xmlns:a16="http://schemas.microsoft.com/office/drawing/2014/main" id="{083AD7FE-CB6F-7433-BF7D-150E76D25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86597" y="4199747"/>
              <a:ext cx="500062" cy="64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7" name="TextBox 106">
              <a:extLst>
                <a:ext uri="{FF2B5EF4-FFF2-40B4-BE49-F238E27FC236}">
                  <a16:creationId xmlns:a16="http://schemas.microsoft.com/office/drawing/2014/main" id="{95C2C721-956D-4900-2A94-E13D29CCCB98}"/>
                </a:ext>
              </a:extLst>
            </p:cNvPr>
            <p:cNvSpPr txBox="1"/>
            <p:nvPr/>
          </p:nvSpPr>
          <p:spPr>
            <a:xfrm>
              <a:off x="-2332151" y="4797907"/>
              <a:ext cx="1175347" cy="3355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12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24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36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48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60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72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84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96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95363">
                <a:defRPr/>
              </a:pPr>
              <a:r>
                <a:rPr lang="ko-KR" altLang="en-US" sz="900" b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itchFamily="34" charset="0"/>
                </a:rPr>
                <a:t>사진</a:t>
              </a:r>
              <a:r>
                <a:rPr lang="en-US" altLang="ko-KR" sz="900" b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900" b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itchFamily="34" charset="0"/>
                </a:rPr>
                <a:t>이미지 파일</a:t>
              </a:r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35F9FD58-83E2-5467-FD6F-A8385CCCCA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900847" y="4342622"/>
              <a:ext cx="466725" cy="454025"/>
              <a:chOff x="2000428" y="5453066"/>
              <a:chExt cx="466127" cy="454252"/>
            </a:xfrm>
          </p:grpSpPr>
          <p:pic>
            <p:nvPicPr>
              <p:cNvPr id="199" name="Picture 5" descr="D:\workspace\jdcEdms\NADi2\images\icon\icon_jpg.gif">
                <a:extLst>
                  <a:ext uri="{FF2B5EF4-FFF2-40B4-BE49-F238E27FC236}">
                    <a16:creationId xmlns:a16="http://schemas.microsoft.com/office/drawing/2014/main" id="{E31E3DA5-8A47-53AC-63E4-4BA7A2643C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0428" y="5453066"/>
                <a:ext cx="216000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0" name="Picture 6" descr="D:\workspace\jdcEdms\NADi2\images\icon\i-file-bmp.gif">
                <a:extLst>
                  <a:ext uri="{FF2B5EF4-FFF2-40B4-BE49-F238E27FC236}">
                    <a16:creationId xmlns:a16="http://schemas.microsoft.com/office/drawing/2014/main" id="{955A6AE9-CE6D-ECB3-0287-2A9DDBFD37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0428" y="5691318"/>
                <a:ext cx="216000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1" name="Picture 7" descr="D:\workspace\jdcEdms\NADi2\images\icon\i-file-tif.gif">
                <a:extLst>
                  <a:ext uri="{FF2B5EF4-FFF2-40B4-BE49-F238E27FC236}">
                    <a16:creationId xmlns:a16="http://schemas.microsoft.com/office/drawing/2014/main" id="{32A4B4A2-4DC3-595B-FA9E-9497B2F860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0367" y="5453066"/>
                <a:ext cx="216000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2" name="Picture 8" descr="D:\workspace\jdcEdms\NADi2\images\icon\i-file-gif.gif">
                <a:extLst>
                  <a:ext uri="{FF2B5EF4-FFF2-40B4-BE49-F238E27FC236}">
                    <a16:creationId xmlns:a16="http://schemas.microsoft.com/office/drawing/2014/main" id="{8976482A-C541-565B-B6CB-5A78C0875F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0555" y="5691318"/>
                <a:ext cx="216000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B321232F-F38C-B135-7A0B-049D2C874DC8}"/>
              </a:ext>
            </a:extLst>
          </p:cNvPr>
          <p:cNvGrpSpPr/>
          <p:nvPr/>
        </p:nvGrpSpPr>
        <p:grpSpPr>
          <a:xfrm>
            <a:off x="855781" y="5322789"/>
            <a:ext cx="790993" cy="549820"/>
            <a:chOff x="-4790168" y="4301347"/>
            <a:chExt cx="1132033" cy="866159"/>
          </a:xfrm>
        </p:grpSpPr>
        <p:sp>
          <p:nvSpPr>
            <p:cNvPr id="204" name="TextBox 100">
              <a:extLst>
                <a:ext uri="{FF2B5EF4-FFF2-40B4-BE49-F238E27FC236}">
                  <a16:creationId xmlns:a16="http://schemas.microsoft.com/office/drawing/2014/main" id="{5F9C94ED-FB04-D1E4-7910-B51C8D1F25F6}"/>
                </a:ext>
              </a:extLst>
            </p:cNvPr>
            <p:cNvSpPr txBox="1"/>
            <p:nvPr/>
          </p:nvSpPr>
          <p:spPr>
            <a:xfrm>
              <a:off x="-4790168" y="4866497"/>
              <a:ext cx="1132033" cy="3010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12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24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36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48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60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72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84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96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95363">
                <a:defRPr/>
              </a:pP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itchFamily="34" charset="0"/>
                </a:rPr>
                <a:t>종이 스캔 </a:t>
              </a:r>
              <a:r>
                <a:rPr lang="ko-KR" altLang="en-US" sz="900" b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itchFamily="34" charset="0"/>
                </a:rPr>
                <a:t>문서</a:t>
              </a:r>
            </a:p>
          </p:txBody>
        </p:sp>
        <p:pic>
          <p:nvPicPr>
            <p:cNvPr id="205" name="Picture 206" descr="sam-1-1">
              <a:extLst>
                <a:ext uri="{FF2B5EF4-FFF2-40B4-BE49-F238E27FC236}">
                  <a16:creationId xmlns:a16="http://schemas.microsoft.com/office/drawing/2014/main" id="{94EACB5C-544C-C26E-CCCD-50BEE036EA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-4540860" y="4323572"/>
              <a:ext cx="315913" cy="36512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" name="Picture 206" descr="sam-1-1">
              <a:extLst>
                <a:ext uri="{FF2B5EF4-FFF2-40B4-BE49-F238E27FC236}">
                  <a16:creationId xmlns:a16="http://schemas.microsoft.com/office/drawing/2014/main" id="{E9C08428-07E7-BEB0-3BE0-72A37AA47A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-4456722" y="4407709"/>
              <a:ext cx="315912" cy="36512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" name="Picture 206" descr="sam-1-1">
              <a:extLst>
                <a:ext uri="{FF2B5EF4-FFF2-40B4-BE49-F238E27FC236}">
                  <a16:creationId xmlns:a16="http://schemas.microsoft.com/office/drawing/2014/main" id="{84ADDFFD-BF13-EAB8-EA95-E70062619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-4342422" y="4301347"/>
              <a:ext cx="314325" cy="36512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" name="Picture 6" descr="hp6250c2">
              <a:extLst>
                <a:ext uri="{FF2B5EF4-FFF2-40B4-BE49-F238E27FC236}">
                  <a16:creationId xmlns:a16="http://schemas.microsoft.com/office/drawing/2014/main" id="{4A7F8251-D832-5C79-46B9-081CC89BD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42422" y="4461684"/>
              <a:ext cx="538162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631DF8D-5397-03CF-97D7-DEB5A3383A95}"/>
              </a:ext>
            </a:extLst>
          </p:cNvPr>
          <p:cNvGrpSpPr/>
          <p:nvPr/>
        </p:nvGrpSpPr>
        <p:grpSpPr>
          <a:xfrm>
            <a:off x="818159" y="4548401"/>
            <a:ext cx="1054066" cy="573285"/>
            <a:chOff x="-3775410" y="4218797"/>
            <a:chExt cx="1439319" cy="966735"/>
          </a:xfrm>
        </p:grpSpPr>
        <p:sp>
          <p:nvSpPr>
            <p:cNvPr id="210" name="TextBox 93">
              <a:extLst>
                <a:ext uri="{FF2B5EF4-FFF2-40B4-BE49-F238E27FC236}">
                  <a16:creationId xmlns:a16="http://schemas.microsoft.com/office/drawing/2014/main" id="{9604C414-2368-AD6B-D819-267046EA7E1D}"/>
                </a:ext>
              </a:extLst>
            </p:cNvPr>
            <p:cNvSpPr txBox="1"/>
            <p:nvPr/>
          </p:nvSpPr>
          <p:spPr>
            <a:xfrm>
              <a:off x="-3775410" y="4863322"/>
              <a:ext cx="1439319" cy="3222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12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24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36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48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60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72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84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96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95363">
                <a:defRPr/>
              </a:pP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itchFamily="34" charset="0"/>
                </a:rPr>
                <a:t>한글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itchFamily="34" charset="0"/>
                </a:rPr>
                <a:t>, Office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itchFamily="34" charset="0"/>
                </a:rPr>
                <a:t> 등 </a:t>
              </a:r>
              <a:r>
                <a:rPr lang="ko-KR" altLang="en-US" sz="900" b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itchFamily="34" charset="0"/>
                </a:rPr>
                <a:t>문서</a:t>
              </a:r>
            </a:p>
          </p:txBody>
        </p:sp>
        <p:pic>
          <p:nvPicPr>
            <p:cNvPr id="211" name="Picture 28" descr="__21">
              <a:extLst>
                <a:ext uri="{FF2B5EF4-FFF2-40B4-BE49-F238E27FC236}">
                  <a16:creationId xmlns:a16="http://schemas.microsoft.com/office/drawing/2014/main" id="{EE817319-80CD-B728-C493-9F305F618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43910" y="4218797"/>
              <a:ext cx="500063" cy="644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3AC71609-183D-EEEF-D75C-44071F6ACC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115285" y="4342621"/>
              <a:ext cx="433388" cy="450850"/>
              <a:chOff x="1523976" y="4051311"/>
              <a:chExt cx="432868" cy="450596"/>
            </a:xfrm>
          </p:grpSpPr>
          <p:pic>
            <p:nvPicPr>
              <p:cNvPr id="213" name="Picture 230">
                <a:extLst>
                  <a:ext uri="{FF2B5EF4-FFF2-40B4-BE49-F238E27FC236}">
                    <a16:creationId xmlns:a16="http://schemas.microsoft.com/office/drawing/2014/main" id="{5AF36241-AF1C-6B9B-AF6E-34EC3D6B91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3977" y="4086265"/>
                <a:ext cx="241966" cy="266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4" name="Picture 232">
                <a:extLst>
                  <a:ext uri="{FF2B5EF4-FFF2-40B4-BE49-F238E27FC236}">
                    <a16:creationId xmlns:a16="http://schemas.microsoft.com/office/drawing/2014/main" id="{25DF797E-05AD-1DBE-272C-E3EFBDEB7C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2420" y="4051311"/>
                <a:ext cx="274229" cy="2580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5" name="Picture 233">
                <a:extLst>
                  <a:ext uri="{FF2B5EF4-FFF2-40B4-BE49-F238E27FC236}">
                    <a16:creationId xmlns:a16="http://schemas.microsoft.com/office/drawing/2014/main" id="{1B060CB1-1011-F2F0-856F-5B7E9AB299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6659"/>
              <a:stretch>
                <a:fillRect/>
              </a:stretch>
            </p:blipFill>
            <p:spPr bwMode="auto">
              <a:xfrm>
                <a:off x="1523976" y="4247114"/>
                <a:ext cx="266724" cy="254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6" name="Picture 246" descr="PDF아이콘">
                <a:extLst>
                  <a:ext uri="{FF2B5EF4-FFF2-40B4-BE49-F238E27FC236}">
                    <a16:creationId xmlns:a16="http://schemas.microsoft.com/office/drawing/2014/main" id="{C111DEBE-7C0D-55A1-227A-18B9D9790E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9715" y="4205293"/>
                <a:ext cx="247129" cy="252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C8B4B35D-2443-28C8-B3A7-44B039AF0682}"/>
              </a:ext>
            </a:extLst>
          </p:cNvPr>
          <p:cNvGrpSpPr/>
          <p:nvPr/>
        </p:nvGrpSpPr>
        <p:grpSpPr>
          <a:xfrm>
            <a:off x="955667" y="3104418"/>
            <a:ext cx="694077" cy="572839"/>
            <a:chOff x="-2547192" y="5491857"/>
            <a:chExt cx="1011817" cy="1000462"/>
          </a:xfrm>
        </p:grpSpPr>
        <p:pic>
          <p:nvPicPr>
            <p:cNvPr id="218" name="Picture 28" descr="__21">
              <a:extLst>
                <a:ext uri="{FF2B5EF4-FFF2-40B4-BE49-F238E27FC236}">
                  <a16:creationId xmlns:a16="http://schemas.microsoft.com/office/drawing/2014/main" id="{2AF614B3-E8A9-F8F6-FF5A-65FCC7CA1A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47192" y="5491857"/>
              <a:ext cx="500062" cy="64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9" name="TextBox 88">
              <a:extLst>
                <a:ext uri="{FF2B5EF4-FFF2-40B4-BE49-F238E27FC236}">
                  <a16:creationId xmlns:a16="http://schemas.microsoft.com/office/drawing/2014/main" id="{7B188D95-D927-EA99-4062-F346233E33F1}"/>
                </a:ext>
              </a:extLst>
            </p:cNvPr>
            <p:cNvSpPr txBox="1"/>
            <p:nvPr/>
          </p:nvSpPr>
          <p:spPr>
            <a:xfrm>
              <a:off x="-2507494" y="6158608"/>
              <a:ext cx="972119" cy="33371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12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24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36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48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60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72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84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96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95363">
                <a:defRPr/>
              </a:pPr>
              <a:r>
                <a:rPr lang="ko-KR" altLang="en-US" sz="900" b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itchFamily="34" charset="0"/>
                </a:rPr>
                <a:t>동영상 파일</a:t>
              </a:r>
            </a:p>
          </p:txBody>
        </p:sp>
        <p:pic>
          <p:nvPicPr>
            <p:cNvPr id="220" name="그림 219">
              <a:extLst>
                <a:ext uri="{FF2B5EF4-FFF2-40B4-BE49-F238E27FC236}">
                  <a16:creationId xmlns:a16="http://schemas.microsoft.com/office/drawing/2014/main" id="{4E3BA0D9-9EE7-8E98-E9C8-8FF3AD0D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156169" y="5790853"/>
              <a:ext cx="271028" cy="266922"/>
            </a:xfrm>
            <a:prstGeom prst="rect">
              <a:avLst/>
            </a:prstGeom>
          </p:spPr>
        </p:pic>
        <p:pic>
          <p:nvPicPr>
            <p:cNvPr id="221" name="그림 220">
              <a:extLst>
                <a:ext uri="{FF2B5EF4-FFF2-40B4-BE49-F238E27FC236}">
                  <a16:creationId xmlns:a16="http://schemas.microsoft.com/office/drawing/2014/main" id="{C28D4A84-3F11-E70B-D28B-840FD47A3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853304" y="5793382"/>
              <a:ext cx="273082" cy="268975"/>
            </a:xfrm>
            <a:prstGeom prst="rect">
              <a:avLst/>
            </a:prstGeom>
          </p:spPr>
        </p:pic>
        <p:pic>
          <p:nvPicPr>
            <p:cNvPr id="222" name="그림 221">
              <a:extLst>
                <a:ext uri="{FF2B5EF4-FFF2-40B4-BE49-F238E27FC236}">
                  <a16:creationId xmlns:a16="http://schemas.microsoft.com/office/drawing/2014/main" id="{5CA00F76-B3BA-95C8-EE07-64DB290E0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857367" y="5505685"/>
              <a:ext cx="275135" cy="268975"/>
            </a:xfrm>
            <a:prstGeom prst="rect">
              <a:avLst/>
            </a:prstGeom>
          </p:spPr>
        </p:pic>
        <p:pic>
          <p:nvPicPr>
            <p:cNvPr id="223" name="그림 222">
              <a:extLst>
                <a:ext uri="{FF2B5EF4-FFF2-40B4-BE49-F238E27FC236}">
                  <a16:creationId xmlns:a16="http://schemas.microsoft.com/office/drawing/2014/main" id="{E74799A4-99B8-3251-35E6-5F9500E83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154471" y="5503632"/>
              <a:ext cx="271028" cy="271028"/>
            </a:xfrm>
            <a:prstGeom prst="rect">
              <a:avLst/>
            </a:prstGeom>
          </p:spPr>
        </p:pic>
      </p:grp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CEDC7CC6-8A03-9855-23F4-35F917322E9D}"/>
              </a:ext>
            </a:extLst>
          </p:cNvPr>
          <p:cNvCxnSpPr>
            <a:cxnSpLocks/>
            <a:stCxn id="221" idx="3"/>
            <a:endCxn id="231" idx="1"/>
          </p:cNvCxnSpPr>
          <p:nvPr/>
        </p:nvCxnSpPr>
        <p:spPr>
          <a:xfrm>
            <a:off x="1618980" y="3354069"/>
            <a:ext cx="566923" cy="1171920"/>
          </a:xfrm>
          <a:prstGeom prst="straightConnector1">
            <a:avLst/>
          </a:prstGeom>
          <a:ln w="3175">
            <a:solidFill>
              <a:schemeClr val="bg1">
                <a:lumMod val="65000"/>
              </a:schemeClr>
            </a:solidFill>
            <a:headEnd type="none" w="sm" len="med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3230C326-A7C0-895C-7674-12D0354313D9}"/>
              </a:ext>
            </a:extLst>
          </p:cNvPr>
          <p:cNvCxnSpPr>
            <a:cxnSpLocks/>
            <a:stCxn id="208" idx="3"/>
            <a:endCxn id="231" idx="1"/>
          </p:cNvCxnSpPr>
          <p:nvPr/>
        </p:nvCxnSpPr>
        <p:spPr>
          <a:xfrm flipV="1">
            <a:off x="1544673" y="4525989"/>
            <a:ext cx="641230" cy="1028574"/>
          </a:xfrm>
          <a:prstGeom prst="straightConnector1">
            <a:avLst/>
          </a:prstGeom>
          <a:ln w="3175">
            <a:solidFill>
              <a:schemeClr val="bg1">
                <a:lumMod val="65000"/>
              </a:schemeClr>
            </a:solidFill>
            <a:headEnd type="none" w="sm" len="med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A3B1EAB9-AA9F-0193-BBC8-377BA34AB380}"/>
              </a:ext>
            </a:extLst>
          </p:cNvPr>
          <p:cNvCxnSpPr>
            <a:cxnSpLocks/>
            <a:stCxn id="214" idx="3"/>
            <a:endCxn id="231" idx="1"/>
          </p:cNvCxnSpPr>
          <p:nvPr/>
        </p:nvCxnSpPr>
        <p:spPr>
          <a:xfrm flipV="1">
            <a:off x="1604172" y="4525989"/>
            <a:ext cx="581731" cy="172412"/>
          </a:xfrm>
          <a:prstGeom prst="straightConnector1">
            <a:avLst/>
          </a:prstGeom>
          <a:ln w="3175">
            <a:solidFill>
              <a:schemeClr val="bg1">
                <a:lumMod val="65000"/>
              </a:schemeClr>
            </a:solidFill>
            <a:headEnd type="none" w="sm" len="med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583A1736-442F-B2E7-8071-46222F82AE4B}"/>
              </a:ext>
            </a:extLst>
          </p:cNvPr>
          <p:cNvCxnSpPr>
            <a:cxnSpLocks/>
            <a:stCxn id="202" idx="3"/>
            <a:endCxn id="231" idx="1"/>
          </p:cNvCxnSpPr>
          <p:nvPr/>
        </p:nvCxnSpPr>
        <p:spPr>
          <a:xfrm>
            <a:off x="1583570" y="4158425"/>
            <a:ext cx="602332" cy="367563"/>
          </a:xfrm>
          <a:prstGeom prst="straightConnector1">
            <a:avLst/>
          </a:prstGeom>
          <a:ln w="3175">
            <a:solidFill>
              <a:schemeClr val="bg1">
                <a:lumMod val="65000"/>
              </a:schemeClr>
            </a:solidFill>
            <a:headEnd type="none" w="sm" len="med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Freeform 59">
            <a:extLst>
              <a:ext uri="{FF2B5EF4-FFF2-40B4-BE49-F238E27FC236}">
                <a16:creationId xmlns:a16="http://schemas.microsoft.com/office/drawing/2014/main" id="{7DD40891-5319-BE85-9261-9B1DECD6EA53}"/>
              </a:ext>
            </a:extLst>
          </p:cNvPr>
          <p:cNvSpPr>
            <a:spLocks/>
          </p:cNvSpPr>
          <p:nvPr/>
        </p:nvSpPr>
        <p:spPr bwMode="auto">
          <a:xfrm>
            <a:off x="725146" y="2748660"/>
            <a:ext cx="1132206" cy="256354"/>
          </a:xfrm>
          <a:custGeom>
            <a:avLst/>
            <a:gdLst>
              <a:gd name="T0" fmla="*/ 1848 w 1910"/>
              <a:gd name="T1" fmla="*/ 335 h 335"/>
              <a:gd name="T2" fmla="*/ 62 w 1910"/>
              <a:gd name="T3" fmla="*/ 335 h 335"/>
              <a:gd name="T4" fmla="*/ 62 w 1910"/>
              <a:gd name="T5" fmla="*/ 335 h 335"/>
              <a:gd name="T6" fmla="*/ 50 w 1910"/>
              <a:gd name="T7" fmla="*/ 333 h 335"/>
              <a:gd name="T8" fmla="*/ 38 w 1910"/>
              <a:gd name="T9" fmla="*/ 331 h 335"/>
              <a:gd name="T10" fmla="*/ 28 w 1910"/>
              <a:gd name="T11" fmla="*/ 325 h 335"/>
              <a:gd name="T12" fmla="*/ 18 w 1910"/>
              <a:gd name="T13" fmla="*/ 317 h 335"/>
              <a:gd name="T14" fmla="*/ 10 w 1910"/>
              <a:gd name="T15" fmla="*/ 307 h 335"/>
              <a:gd name="T16" fmla="*/ 4 w 1910"/>
              <a:gd name="T17" fmla="*/ 297 h 335"/>
              <a:gd name="T18" fmla="*/ 2 w 1910"/>
              <a:gd name="T19" fmla="*/ 285 h 335"/>
              <a:gd name="T20" fmla="*/ 0 w 1910"/>
              <a:gd name="T21" fmla="*/ 273 h 335"/>
              <a:gd name="T22" fmla="*/ 0 w 1910"/>
              <a:gd name="T23" fmla="*/ 62 h 335"/>
              <a:gd name="T24" fmla="*/ 0 w 1910"/>
              <a:gd name="T25" fmla="*/ 62 h 335"/>
              <a:gd name="T26" fmla="*/ 2 w 1910"/>
              <a:gd name="T27" fmla="*/ 50 h 335"/>
              <a:gd name="T28" fmla="*/ 4 w 1910"/>
              <a:gd name="T29" fmla="*/ 38 h 335"/>
              <a:gd name="T30" fmla="*/ 10 w 1910"/>
              <a:gd name="T31" fmla="*/ 28 h 335"/>
              <a:gd name="T32" fmla="*/ 18 w 1910"/>
              <a:gd name="T33" fmla="*/ 18 h 335"/>
              <a:gd name="T34" fmla="*/ 28 w 1910"/>
              <a:gd name="T35" fmla="*/ 12 h 335"/>
              <a:gd name="T36" fmla="*/ 38 w 1910"/>
              <a:gd name="T37" fmla="*/ 6 h 335"/>
              <a:gd name="T38" fmla="*/ 50 w 1910"/>
              <a:gd name="T39" fmla="*/ 2 h 335"/>
              <a:gd name="T40" fmla="*/ 62 w 1910"/>
              <a:gd name="T41" fmla="*/ 0 h 335"/>
              <a:gd name="T42" fmla="*/ 1848 w 1910"/>
              <a:gd name="T43" fmla="*/ 0 h 335"/>
              <a:gd name="T44" fmla="*/ 1848 w 1910"/>
              <a:gd name="T45" fmla="*/ 0 h 335"/>
              <a:gd name="T46" fmla="*/ 1860 w 1910"/>
              <a:gd name="T47" fmla="*/ 2 h 335"/>
              <a:gd name="T48" fmla="*/ 1872 w 1910"/>
              <a:gd name="T49" fmla="*/ 6 h 335"/>
              <a:gd name="T50" fmla="*/ 1882 w 1910"/>
              <a:gd name="T51" fmla="*/ 12 h 335"/>
              <a:gd name="T52" fmla="*/ 1892 w 1910"/>
              <a:gd name="T53" fmla="*/ 18 h 335"/>
              <a:gd name="T54" fmla="*/ 1900 w 1910"/>
              <a:gd name="T55" fmla="*/ 28 h 335"/>
              <a:gd name="T56" fmla="*/ 1904 w 1910"/>
              <a:gd name="T57" fmla="*/ 38 h 335"/>
              <a:gd name="T58" fmla="*/ 1908 w 1910"/>
              <a:gd name="T59" fmla="*/ 50 h 335"/>
              <a:gd name="T60" fmla="*/ 1910 w 1910"/>
              <a:gd name="T61" fmla="*/ 62 h 335"/>
              <a:gd name="T62" fmla="*/ 1910 w 1910"/>
              <a:gd name="T63" fmla="*/ 273 h 335"/>
              <a:gd name="T64" fmla="*/ 1910 w 1910"/>
              <a:gd name="T65" fmla="*/ 273 h 335"/>
              <a:gd name="T66" fmla="*/ 1908 w 1910"/>
              <a:gd name="T67" fmla="*/ 285 h 335"/>
              <a:gd name="T68" fmla="*/ 1904 w 1910"/>
              <a:gd name="T69" fmla="*/ 297 h 335"/>
              <a:gd name="T70" fmla="*/ 1900 w 1910"/>
              <a:gd name="T71" fmla="*/ 307 h 335"/>
              <a:gd name="T72" fmla="*/ 1892 w 1910"/>
              <a:gd name="T73" fmla="*/ 317 h 335"/>
              <a:gd name="T74" fmla="*/ 1882 w 1910"/>
              <a:gd name="T75" fmla="*/ 325 h 335"/>
              <a:gd name="T76" fmla="*/ 1872 w 1910"/>
              <a:gd name="T77" fmla="*/ 331 h 335"/>
              <a:gd name="T78" fmla="*/ 1860 w 1910"/>
              <a:gd name="T79" fmla="*/ 333 h 335"/>
              <a:gd name="T80" fmla="*/ 1848 w 1910"/>
              <a:gd name="T81" fmla="*/ 335 h 335"/>
              <a:gd name="T82" fmla="*/ 1848 w 1910"/>
              <a:gd name="T83" fmla="*/ 33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10" h="335">
                <a:moveTo>
                  <a:pt x="1848" y="335"/>
                </a:moveTo>
                <a:lnTo>
                  <a:pt x="62" y="335"/>
                </a:lnTo>
                <a:lnTo>
                  <a:pt x="62" y="335"/>
                </a:lnTo>
                <a:lnTo>
                  <a:pt x="50" y="333"/>
                </a:lnTo>
                <a:lnTo>
                  <a:pt x="38" y="331"/>
                </a:lnTo>
                <a:lnTo>
                  <a:pt x="28" y="325"/>
                </a:lnTo>
                <a:lnTo>
                  <a:pt x="18" y="317"/>
                </a:lnTo>
                <a:lnTo>
                  <a:pt x="10" y="307"/>
                </a:lnTo>
                <a:lnTo>
                  <a:pt x="4" y="297"/>
                </a:lnTo>
                <a:lnTo>
                  <a:pt x="2" y="285"/>
                </a:lnTo>
                <a:lnTo>
                  <a:pt x="0" y="273"/>
                </a:lnTo>
                <a:lnTo>
                  <a:pt x="0" y="62"/>
                </a:lnTo>
                <a:lnTo>
                  <a:pt x="0" y="62"/>
                </a:lnTo>
                <a:lnTo>
                  <a:pt x="2" y="50"/>
                </a:lnTo>
                <a:lnTo>
                  <a:pt x="4" y="38"/>
                </a:lnTo>
                <a:lnTo>
                  <a:pt x="10" y="28"/>
                </a:lnTo>
                <a:lnTo>
                  <a:pt x="18" y="18"/>
                </a:lnTo>
                <a:lnTo>
                  <a:pt x="28" y="12"/>
                </a:lnTo>
                <a:lnTo>
                  <a:pt x="38" y="6"/>
                </a:lnTo>
                <a:lnTo>
                  <a:pt x="50" y="2"/>
                </a:lnTo>
                <a:lnTo>
                  <a:pt x="62" y="0"/>
                </a:lnTo>
                <a:lnTo>
                  <a:pt x="1848" y="0"/>
                </a:lnTo>
                <a:lnTo>
                  <a:pt x="1848" y="0"/>
                </a:lnTo>
                <a:lnTo>
                  <a:pt x="1860" y="2"/>
                </a:lnTo>
                <a:lnTo>
                  <a:pt x="1872" y="6"/>
                </a:lnTo>
                <a:lnTo>
                  <a:pt x="1882" y="12"/>
                </a:lnTo>
                <a:lnTo>
                  <a:pt x="1892" y="18"/>
                </a:lnTo>
                <a:lnTo>
                  <a:pt x="1900" y="28"/>
                </a:lnTo>
                <a:lnTo>
                  <a:pt x="1904" y="38"/>
                </a:lnTo>
                <a:lnTo>
                  <a:pt x="1908" y="50"/>
                </a:lnTo>
                <a:lnTo>
                  <a:pt x="1910" y="62"/>
                </a:lnTo>
                <a:lnTo>
                  <a:pt x="1910" y="273"/>
                </a:lnTo>
                <a:lnTo>
                  <a:pt x="1910" y="273"/>
                </a:lnTo>
                <a:lnTo>
                  <a:pt x="1908" y="285"/>
                </a:lnTo>
                <a:lnTo>
                  <a:pt x="1904" y="297"/>
                </a:lnTo>
                <a:lnTo>
                  <a:pt x="1900" y="307"/>
                </a:lnTo>
                <a:lnTo>
                  <a:pt x="1892" y="317"/>
                </a:lnTo>
                <a:lnTo>
                  <a:pt x="1882" y="325"/>
                </a:lnTo>
                <a:lnTo>
                  <a:pt x="1872" y="331"/>
                </a:lnTo>
                <a:lnTo>
                  <a:pt x="1860" y="333"/>
                </a:lnTo>
                <a:lnTo>
                  <a:pt x="1848" y="335"/>
                </a:lnTo>
                <a:lnTo>
                  <a:pt x="1848" y="33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53249" tIns="26624" rIns="53249" bIns="26624" numCol="1" anchor="ctr" anchorCtr="0" compatLnSpc="1">
            <a:prstTxWarp prst="textNoShape">
              <a:avLst/>
            </a:prstTxWarp>
          </a:bodyPr>
          <a:lstStyle/>
          <a:p>
            <a:pPr algn="ctr" defTabSz="532524"/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다양한 콘텐츠</a:t>
            </a:r>
          </a:p>
        </p:txBody>
      </p: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07676885-7AEC-BFF4-6EA3-3019D0153117}"/>
              </a:ext>
            </a:extLst>
          </p:cNvPr>
          <p:cNvGrpSpPr/>
          <p:nvPr/>
        </p:nvGrpSpPr>
        <p:grpSpPr>
          <a:xfrm>
            <a:off x="2153721" y="4192000"/>
            <a:ext cx="644852" cy="846378"/>
            <a:chOff x="9705528" y="3759247"/>
            <a:chExt cx="1131645" cy="1469409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B42F4707-22BC-8C32-66FF-F6E3028A91D4}"/>
                </a:ext>
              </a:extLst>
            </p:cNvPr>
            <p:cNvGrpSpPr/>
            <p:nvPr/>
          </p:nvGrpSpPr>
          <p:grpSpPr>
            <a:xfrm>
              <a:off x="9705528" y="3759247"/>
              <a:ext cx="1057617" cy="1469409"/>
              <a:chOff x="3599410" y="4763462"/>
              <a:chExt cx="1451642" cy="1928288"/>
            </a:xfrm>
          </p:grpSpPr>
          <p:pic>
            <p:nvPicPr>
              <p:cNvPr id="232" name="Picture 8" descr="C:\Users\ZenithBS\AppData\Local\Microsoft\Windows\Temporary Internet Files\Content.IE5\LFP5LVQD\MC900432605[1].png">
                <a:extLst>
                  <a:ext uri="{FF2B5EF4-FFF2-40B4-BE49-F238E27FC236}">
                    <a16:creationId xmlns:a16="http://schemas.microsoft.com/office/drawing/2014/main" id="{B0FE3BD6-B54E-8D99-9C42-3A9F76E772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9410" y="4763462"/>
                <a:ext cx="1451642" cy="1928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" name="Picture 2" descr="C:\Documents and Settings\심봉수\Local Settings\Temporary Internet Files\Content.IE5\HBQCLLNU\MCj04242020000[1].wmf">
                <a:extLst>
                  <a:ext uri="{FF2B5EF4-FFF2-40B4-BE49-F238E27FC236}">
                    <a16:creationId xmlns:a16="http://schemas.microsoft.com/office/drawing/2014/main" id="{F1C2D8FC-70D2-9238-19EF-2B3472154A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4823" y="5795606"/>
                <a:ext cx="360262" cy="624922"/>
              </a:xfrm>
              <a:prstGeom prst="rect">
                <a:avLst/>
              </a:prstGeom>
              <a:noFill/>
            </p:spPr>
          </p:pic>
        </p:grp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885854D-AC24-3EF1-7A65-C4FBD7679B57}"/>
                </a:ext>
              </a:extLst>
            </p:cNvPr>
            <p:cNvSpPr/>
            <p:nvPr/>
          </p:nvSpPr>
          <p:spPr>
            <a:xfrm>
              <a:off x="9762003" y="4129985"/>
              <a:ext cx="1075170" cy="418207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chemeClr val="bg1"/>
                </a:gs>
                <a:gs pos="50000">
                  <a:schemeClr val="accent3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 w="6350">
              <a:noFill/>
              <a:miter lim="800000"/>
              <a:headEnd/>
              <a:tailEnd/>
            </a:ln>
          </p:spPr>
          <p:txBody>
            <a:bodyPr wrap="none" lIns="72000" tIns="72000" rIns="72000" bIns="36000" anchor="ctr"/>
            <a:lstStyle>
              <a:defPPr>
                <a:defRPr lang="ko-KR"/>
              </a:defPPr>
              <a:lvl1pPr marL="0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12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24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36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48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60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72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84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96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파일</a:t>
              </a:r>
              <a:endPara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>
                <a:lnSpc>
                  <a:spcPts val="1000"/>
                </a:lnSpc>
              </a:pPr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암호화</a:t>
              </a:r>
            </a:p>
          </p:txBody>
        </p: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E4E3B6AA-A4AC-A46D-1AD0-D9E3D9B11EE1}"/>
              </a:ext>
            </a:extLst>
          </p:cNvPr>
          <p:cNvSpPr txBox="1"/>
          <p:nvPr/>
        </p:nvSpPr>
        <p:spPr>
          <a:xfrm>
            <a:off x="2688106" y="3847296"/>
            <a:ext cx="2899097" cy="223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94529" eaLnBrk="0" fontAlgn="ctr" latinLnBrk="0" hangingPunct="0">
              <a:lnSpc>
                <a:spcPct val="110000"/>
              </a:lnSpc>
              <a:buClr>
                <a:prstClr val="white">
                  <a:lumMod val="50000"/>
                </a:prstClr>
              </a:buClr>
              <a:buSzPct val="100000"/>
              <a:tabLst>
                <a:tab pos="88900" algn="l"/>
              </a:tabLst>
              <a:defRPr/>
            </a:pPr>
            <a:r>
              <a:rPr kumimoji="1" lang="ko-KR" altLang="en-US" sz="1050" spc="-10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다양한 업무 시스템에서 발생하는 컨텐츠의  통합 관리</a:t>
            </a:r>
            <a:endParaRPr kumimoji="1" lang="en-US" altLang="ko-KR" sz="1050" spc="-10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35" name="Text Box 134">
            <a:extLst>
              <a:ext uri="{FF2B5EF4-FFF2-40B4-BE49-F238E27FC236}">
                <a16:creationId xmlns:a16="http://schemas.microsoft.com/office/drawing/2014/main" id="{9534C69C-14B7-7036-79EA-ECD7BD4F3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960" y="4113076"/>
            <a:ext cx="1196403" cy="276999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defTabSz="914400">
              <a:defRPr sz="1800"/>
            </a:lvl1pPr>
            <a:lvl2pPr marL="88900" lvl="1" indent="-88900" defTabSz="1042988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tabLst>
                <a:tab pos="5648325" algn="l"/>
              </a:tabLst>
              <a:defRPr sz="1000" ker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defRPr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marL="108000" marR="0" lvl="1" indent="-108000" algn="l" defTabSz="1042988" rtl="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rgbClr val="000000">
                  <a:lumMod val="65000"/>
                  <a:lumOff val="35000"/>
                </a:srgbClr>
              </a:buClr>
              <a:buSzPct val="80000"/>
              <a:tabLst>
                <a:tab pos="5648325" algn="l"/>
              </a:tabLst>
              <a:defRPr/>
            </a:pPr>
            <a:r>
              <a:rPr kumimoji="0" lang="ko-KR" altLang="en-US" sz="900" b="1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문자 인식 및 </a:t>
            </a:r>
            <a:r>
              <a:rPr kumimoji="0" lang="en-US" altLang="ko-KR" sz="900" b="1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PDF </a:t>
            </a:r>
            <a:r>
              <a:rPr kumimoji="0" lang="ko-KR" altLang="en-US" sz="900" b="1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변환</a:t>
            </a:r>
            <a:endParaRPr kumimoji="0" lang="en-US" altLang="ko-KR" sz="900" b="1" i="0" u="none" strike="noStrike" kern="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08000" marR="0" lvl="1" indent="-108000" defTabSz="1042988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rgbClr val="000000">
                  <a:lumMod val="65000"/>
                  <a:lumOff val="35000"/>
                </a:srgbClr>
              </a:buClr>
              <a:buSzPct val="80000"/>
              <a:tabLst>
                <a:tab pos="5648325" algn="l"/>
              </a:tabLst>
              <a:defRPr/>
            </a:pPr>
            <a:r>
              <a:rPr kumimoji="0" lang="ko-KR" altLang="en-US" sz="900" b="1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종이문서 전자화</a:t>
            </a:r>
            <a:endParaRPr kumimoji="0" lang="en-US" altLang="ko-KR" sz="900" b="1" i="0" u="none" strike="noStrike" kern="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36" name="Rectangle 11">
            <a:extLst>
              <a:ext uri="{FF2B5EF4-FFF2-40B4-BE49-F238E27FC236}">
                <a16:creationId xmlns:a16="http://schemas.microsoft.com/office/drawing/2014/main" id="{5183948F-6EBF-E23C-986E-1BFEF2723674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30888" y="2484742"/>
            <a:ext cx="2046883" cy="3747881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36000" tIns="108000" rIns="18000" bIns="18000" anchor="t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793750" latinLnBrk="0">
              <a:spcBef>
                <a:spcPct val="20000"/>
              </a:spcBef>
              <a:spcAft>
                <a:spcPts val="0"/>
              </a:spcAft>
              <a:buClr>
                <a:srgbClr val="777777"/>
              </a:buClr>
              <a:tabLst>
                <a:tab pos="180975" algn="l"/>
              </a:tabLst>
            </a:pP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37" name="Rectangle 11">
            <a:extLst>
              <a:ext uri="{FF2B5EF4-FFF2-40B4-BE49-F238E27FC236}">
                <a16:creationId xmlns:a16="http://schemas.microsoft.com/office/drawing/2014/main" id="{D049263D-2C1E-F735-C1FB-5B188042E35D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30888" y="2249421"/>
            <a:ext cx="2046883" cy="2378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defTabSz="793750" latinLnBrk="0">
              <a:spcBef>
                <a:spcPct val="20000"/>
              </a:spcBef>
              <a:spcAft>
                <a:spcPts val="0"/>
              </a:spcAft>
              <a:buClr>
                <a:srgbClr val="777777"/>
              </a:buClr>
              <a:tabLst>
                <a:tab pos="180975" algn="l"/>
              </a:tabLst>
            </a:pP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통합문서관리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및 공유체계 구축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4C4DCC3-9789-00E7-F326-9854763F937F}"/>
              </a:ext>
            </a:extLst>
          </p:cNvPr>
          <p:cNvSpPr/>
          <p:nvPr/>
        </p:nvSpPr>
        <p:spPr bwMode="gray">
          <a:xfrm>
            <a:off x="7318402" y="2605644"/>
            <a:ext cx="1882987" cy="6923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72000" bIns="72000" rtlCol="0" anchor="ctr"/>
          <a:lstStyle/>
          <a:p>
            <a:pPr algn="ctr"/>
            <a:r>
              <a:rPr kumimoji="1" lang="ko-KR" altLang="en-US" sz="11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개인 및 부서에서 분산되어 있던 문서들의 통합화</a:t>
            </a:r>
            <a:r>
              <a:rPr kumimoji="1" lang="ko-KR" altLang="en-US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정보 공유 기반 마련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88D24211-C1F9-8E07-4FE4-0CC52E7B28CC}"/>
              </a:ext>
            </a:extLst>
          </p:cNvPr>
          <p:cNvSpPr/>
          <p:nvPr/>
        </p:nvSpPr>
        <p:spPr bwMode="gray">
          <a:xfrm>
            <a:off x="7318402" y="3537577"/>
            <a:ext cx="1882987" cy="6923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72000" bIns="72000" rtlCol="0" anchor="ctr"/>
          <a:lstStyle/>
          <a:p>
            <a:pPr algn="ctr"/>
            <a:r>
              <a:rPr kumimoji="1" lang="ko-KR" altLang="en-US" sz="11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 권한 통제</a:t>
            </a:r>
            <a:r>
              <a:rPr kumimoji="1" lang="ko-KR" altLang="en-US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 따른 문서 검색 및   열람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7BB0574A-464A-653D-5BDF-E6678D9A1226}"/>
              </a:ext>
            </a:extLst>
          </p:cNvPr>
          <p:cNvSpPr/>
          <p:nvPr/>
        </p:nvSpPr>
        <p:spPr bwMode="gray">
          <a:xfrm>
            <a:off x="7318402" y="4469510"/>
            <a:ext cx="1882987" cy="6923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72000" bIns="72000" rtlCol="0" anchor="ctr"/>
          <a:lstStyle/>
          <a:p>
            <a:pPr algn="ctr"/>
            <a:r>
              <a:rPr kumimoji="1" lang="ko-KR" altLang="en-US" sz="11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문서 중복 저장 방지 및 문서 이력관리</a:t>
            </a: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C532112-6687-1DBE-9BA1-691168FEEB9C}"/>
              </a:ext>
            </a:extLst>
          </p:cNvPr>
          <p:cNvSpPr/>
          <p:nvPr/>
        </p:nvSpPr>
        <p:spPr bwMode="gray">
          <a:xfrm>
            <a:off x="7318402" y="5401441"/>
            <a:ext cx="1882987" cy="6923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72000" bIns="72000" rtlCol="0" anchor="ctr"/>
          <a:lstStyle/>
          <a:p>
            <a:pPr algn="ctr"/>
            <a:r>
              <a:rPr kumimoji="1" lang="ko-KR" altLang="en-US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업무함과 캐비닛 구성으로 </a:t>
            </a:r>
            <a:r>
              <a:rPr kumimoji="1" lang="ko-KR" altLang="en-US" sz="11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부서별</a:t>
            </a:r>
            <a:r>
              <a:rPr kumimoji="1" lang="en-US" altLang="ko-KR" sz="11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1" lang="ko-KR" altLang="en-US" sz="11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목적별 분산관리 가능</a:t>
            </a:r>
            <a:endParaRPr kumimoji="1" lang="ko-KR" altLang="en-US" sz="1100" b="1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2" name="Rectangle 11">
            <a:extLst>
              <a:ext uri="{FF2B5EF4-FFF2-40B4-BE49-F238E27FC236}">
                <a16:creationId xmlns:a16="http://schemas.microsoft.com/office/drawing/2014/main" id="{1A93BDD0-F276-2F8D-BFBC-F6E8167DD82D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01634" y="5634847"/>
            <a:ext cx="1041264" cy="266623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defTabSz="793750" latinLnBrk="0"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tabLst>
                <a:tab pos="180975" algn="l"/>
              </a:tabLst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문서 표준분류체계</a:t>
            </a:r>
          </a:p>
        </p:txBody>
      </p:sp>
      <p:sp>
        <p:nvSpPr>
          <p:cNvPr id="243" name="Rectangle 11">
            <a:extLst>
              <a:ext uri="{FF2B5EF4-FFF2-40B4-BE49-F238E27FC236}">
                <a16:creationId xmlns:a16="http://schemas.microsoft.com/office/drawing/2014/main" id="{9FFE265F-6572-092E-7AB0-FCFFD39E53CC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01633" y="5919647"/>
            <a:ext cx="1041264" cy="266623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defTabSz="793750" latinLnBrk="0"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tabLst>
                <a:tab pos="180975" algn="l"/>
              </a:tabLst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문서 이력관리 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권한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버전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폐기 등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4" name="Rectangle 11">
            <a:extLst>
              <a:ext uri="{FF2B5EF4-FFF2-40B4-BE49-F238E27FC236}">
                <a16:creationId xmlns:a16="http://schemas.microsoft.com/office/drawing/2014/main" id="{F2D4D101-9626-69D0-6ABD-EADF710445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85766" y="5634847"/>
            <a:ext cx="1041264" cy="266623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defTabSz="793750" latinLnBrk="0"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tabLst>
                <a:tab pos="180975" algn="l"/>
              </a:tabLst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파일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폴더 암호화</a:t>
            </a:r>
          </a:p>
        </p:txBody>
      </p:sp>
      <p:sp>
        <p:nvSpPr>
          <p:cNvPr id="245" name="Rectangle 11">
            <a:extLst>
              <a:ext uri="{FF2B5EF4-FFF2-40B4-BE49-F238E27FC236}">
                <a16:creationId xmlns:a16="http://schemas.microsoft.com/office/drawing/2014/main" id="{A0E4E906-A5A9-FAFF-31E0-22FA9014A44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85765" y="5919647"/>
            <a:ext cx="1041264" cy="266623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defTabSz="793750" latinLnBrk="0"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tabLst>
                <a:tab pos="180975" algn="l"/>
              </a:tabLst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업무별 저장소관리</a:t>
            </a:r>
          </a:p>
        </p:txBody>
      </p:sp>
      <p:sp>
        <p:nvSpPr>
          <p:cNvPr id="246" name="Rectangle 11">
            <a:extLst>
              <a:ext uri="{FF2B5EF4-FFF2-40B4-BE49-F238E27FC236}">
                <a16:creationId xmlns:a16="http://schemas.microsoft.com/office/drawing/2014/main" id="{10F828D0-4C73-F66C-C70A-502FC46DEE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65387" y="5635792"/>
            <a:ext cx="1041264" cy="266623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defTabSz="793750" latinLnBrk="0"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tabLst>
                <a:tab pos="180975" algn="l"/>
              </a:tabLst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개인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부서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문서함별 권한관리</a:t>
            </a:r>
          </a:p>
        </p:txBody>
      </p:sp>
      <p:sp>
        <p:nvSpPr>
          <p:cNvPr id="247" name="Rectangle 11">
            <a:extLst>
              <a:ext uri="{FF2B5EF4-FFF2-40B4-BE49-F238E27FC236}">
                <a16:creationId xmlns:a16="http://schemas.microsoft.com/office/drawing/2014/main" id="{059676EC-5BE2-8624-F303-0BCC8D60B3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65387" y="5927263"/>
            <a:ext cx="1041264" cy="266623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 anchorCtr="0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defTabSz="793750" latinLnBrk="0"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tabLst>
                <a:tab pos="180975" algn="l"/>
              </a:tabLst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문서 통계현황 관리</a:t>
            </a:r>
          </a:p>
        </p:txBody>
      </p:sp>
      <p:pic>
        <p:nvPicPr>
          <p:cNvPr id="248" name="그림 247">
            <a:extLst>
              <a:ext uri="{FF2B5EF4-FFF2-40B4-BE49-F238E27FC236}">
                <a16:creationId xmlns:a16="http://schemas.microsoft.com/office/drawing/2014/main" id="{70A19163-94A8-A178-F7C2-A4B40BA09EE6}"/>
              </a:ext>
            </a:extLst>
          </p:cNvPr>
          <p:cNvPicPr>
            <a:picLocks noChangeAspect="1"/>
          </p:cNvPicPr>
          <p:nvPr/>
        </p:nvPicPr>
        <p:blipFill>
          <a:blip r:embed="rId24">
            <a:grayscl/>
          </a:blip>
          <a:stretch>
            <a:fillRect/>
          </a:stretch>
        </p:blipFill>
        <p:spPr>
          <a:xfrm>
            <a:off x="5860789" y="3104419"/>
            <a:ext cx="1088688" cy="20955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sp>
        <p:nvSpPr>
          <p:cNvPr id="249" name="타원 248">
            <a:extLst>
              <a:ext uri="{FF2B5EF4-FFF2-40B4-BE49-F238E27FC236}">
                <a16:creationId xmlns:a16="http://schemas.microsoft.com/office/drawing/2014/main" id="{FE8CCD60-DC48-B5E5-160D-C8B985D798BC}"/>
              </a:ext>
            </a:extLst>
          </p:cNvPr>
          <p:cNvSpPr/>
          <p:nvPr/>
        </p:nvSpPr>
        <p:spPr>
          <a:xfrm>
            <a:off x="6467519" y="3371857"/>
            <a:ext cx="479860" cy="41972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관리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예시</a:t>
            </a:r>
          </a:p>
        </p:txBody>
      </p:sp>
      <p:sp>
        <p:nvSpPr>
          <p:cNvPr id="250" name="Freeform 59">
            <a:extLst>
              <a:ext uri="{FF2B5EF4-FFF2-40B4-BE49-F238E27FC236}">
                <a16:creationId xmlns:a16="http://schemas.microsoft.com/office/drawing/2014/main" id="{99FDAD1A-4275-2A91-EC26-D35B54948C24}"/>
              </a:ext>
            </a:extLst>
          </p:cNvPr>
          <p:cNvSpPr>
            <a:spLocks/>
          </p:cNvSpPr>
          <p:nvPr/>
        </p:nvSpPr>
        <p:spPr bwMode="auto">
          <a:xfrm>
            <a:off x="3661979" y="3120461"/>
            <a:ext cx="930361" cy="288425"/>
          </a:xfrm>
          <a:custGeom>
            <a:avLst/>
            <a:gdLst>
              <a:gd name="T0" fmla="*/ 1848 w 1910"/>
              <a:gd name="T1" fmla="*/ 335 h 335"/>
              <a:gd name="T2" fmla="*/ 62 w 1910"/>
              <a:gd name="T3" fmla="*/ 335 h 335"/>
              <a:gd name="T4" fmla="*/ 62 w 1910"/>
              <a:gd name="T5" fmla="*/ 335 h 335"/>
              <a:gd name="T6" fmla="*/ 50 w 1910"/>
              <a:gd name="T7" fmla="*/ 333 h 335"/>
              <a:gd name="T8" fmla="*/ 38 w 1910"/>
              <a:gd name="T9" fmla="*/ 331 h 335"/>
              <a:gd name="T10" fmla="*/ 28 w 1910"/>
              <a:gd name="T11" fmla="*/ 325 h 335"/>
              <a:gd name="T12" fmla="*/ 18 w 1910"/>
              <a:gd name="T13" fmla="*/ 317 h 335"/>
              <a:gd name="T14" fmla="*/ 10 w 1910"/>
              <a:gd name="T15" fmla="*/ 307 h 335"/>
              <a:gd name="T16" fmla="*/ 4 w 1910"/>
              <a:gd name="T17" fmla="*/ 297 h 335"/>
              <a:gd name="T18" fmla="*/ 2 w 1910"/>
              <a:gd name="T19" fmla="*/ 285 h 335"/>
              <a:gd name="T20" fmla="*/ 0 w 1910"/>
              <a:gd name="T21" fmla="*/ 273 h 335"/>
              <a:gd name="T22" fmla="*/ 0 w 1910"/>
              <a:gd name="T23" fmla="*/ 62 h 335"/>
              <a:gd name="T24" fmla="*/ 0 w 1910"/>
              <a:gd name="T25" fmla="*/ 62 h 335"/>
              <a:gd name="T26" fmla="*/ 2 w 1910"/>
              <a:gd name="T27" fmla="*/ 50 h 335"/>
              <a:gd name="T28" fmla="*/ 4 w 1910"/>
              <a:gd name="T29" fmla="*/ 38 h 335"/>
              <a:gd name="T30" fmla="*/ 10 w 1910"/>
              <a:gd name="T31" fmla="*/ 28 h 335"/>
              <a:gd name="T32" fmla="*/ 18 w 1910"/>
              <a:gd name="T33" fmla="*/ 18 h 335"/>
              <a:gd name="T34" fmla="*/ 28 w 1910"/>
              <a:gd name="T35" fmla="*/ 12 h 335"/>
              <a:gd name="T36" fmla="*/ 38 w 1910"/>
              <a:gd name="T37" fmla="*/ 6 h 335"/>
              <a:gd name="T38" fmla="*/ 50 w 1910"/>
              <a:gd name="T39" fmla="*/ 2 h 335"/>
              <a:gd name="T40" fmla="*/ 62 w 1910"/>
              <a:gd name="T41" fmla="*/ 0 h 335"/>
              <a:gd name="T42" fmla="*/ 1848 w 1910"/>
              <a:gd name="T43" fmla="*/ 0 h 335"/>
              <a:gd name="T44" fmla="*/ 1848 w 1910"/>
              <a:gd name="T45" fmla="*/ 0 h 335"/>
              <a:gd name="T46" fmla="*/ 1860 w 1910"/>
              <a:gd name="T47" fmla="*/ 2 h 335"/>
              <a:gd name="T48" fmla="*/ 1872 w 1910"/>
              <a:gd name="T49" fmla="*/ 6 h 335"/>
              <a:gd name="T50" fmla="*/ 1882 w 1910"/>
              <a:gd name="T51" fmla="*/ 12 h 335"/>
              <a:gd name="T52" fmla="*/ 1892 w 1910"/>
              <a:gd name="T53" fmla="*/ 18 h 335"/>
              <a:gd name="T54" fmla="*/ 1900 w 1910"/>
              <a:gd name="T55" fmla="*/ 28 h 335"/>
              <a:gd name="T56" fmla="*/ 1904 w 1910"/>
              <a:gd name="T57" fmla="*/ 38 h 335"/>
              <a:gd name="T58" fmla="*/ 1908 w 1910"/>
              <a:gd name="T59" fmla="*/ 50 h 335"/>
              <a:gd name="T60" fmla="*/ 1910 w 1910"/>
              <a:gd name="T61" fmla="*/ 62 h 335"/>
              <a:gd name="T62" fmla="*/ 1910 w 1910"/>
              <a:gd name="T63" fmla="*/ 273 h 335"/>
              <a:gd name="T64" fmla="*/ 1910 w 1910"/>
              <a:gd name="T65" fmla="*/ 273 h 335"/>
              <a:gd name="T66" fmla="*/ 1908 w 1910"/>
              <a:gd name="T67" fmla="*/ 285 h 335"/>
              <a:gd name="T68" fmla="*/ 1904 w 1910"/>
              <a:gd name="T69" fmla="*/ 297 h 335"/>
              <a:gd name="T70" fmla="*/ 1900 w 1910"/>
              <a:gd name="T71" fmla="*/ 307 h 335"/>
              <a:gd name="T72" fmla="*/ 1892 w 1910"/>
              <a:gd name="T73" fmla="*/ 317 h 335"/>
              <a:gd name="T74" fmla="*/ 1882 w 1910"/>
              <a:gd name="T75" fmla="*/ 325 h 335"/>
              <a:gd name="T76" fmla="*/ 1872 w 1910"/>
              <a:gd name="T77" fmla="*/ 331 h 335"/>
              <a:gd name="T78" fmla="*/ 1860 w 1910"/>
              <a:gd name="T79" fmla="*/ 333 h 335"/>
              <a:gd name="T80" fmla="*/ 1848 w 1910"/>
              <a:gd name="T81" fmla="*/ 335 h 335"/>
              <a:gd name="T82" fmla="*/ 1848 w 1910"/>
              <a:gd name="T83" fmla="*/ 33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10" h="335">
                <a:moveTo>
                  <a:pt x="1848" y="335"/>
                </a:moveTo>
                <a:lnTo>
                  <a:pt x="62" y="335"/>
                </a:lnTo>
                <a:lnTo>
                  <a:pt x="62" y="335"/>
                </a:lnTo>
                <a:lnTo>
                  <a:pt x="50" y="333"/>
                </a:lnTo>
                <a:lnTo>
                  <a:pt x="38" y="331"/>
                </a:lnTo>
                <a:lnTo>
                  <a:pt x="28" y="325"/>
                </a:lnTo>
                <a:lnTo>
                  <a:pt x="18" y="317"/>
                </a:lnTo>
                <a:lnTo>
                  <a:pt x="10" y="307"/>
                </a:lnTo>
                <a:lnTo>
                  <a:pt x="4" y="297"/>
                </a:lnTo>
                <a:lnTo>
                  <a:pt x="2" y="285"/>
                </a:lnTo>
                <a:lnTo>
                  <a:pt x="0" y="273"/>
                </a:lnTo>
                <a:lnTo>
                  <a:pt x="0" y="62"/>
                </a:lnTo>
                <a:lnTo>
                  <a:pt x="0" y="62"/>
                </a:lnTo>
                <a:lnTo>
                  <a:pt x="2" y="50"/>
                </a:lnTo>
                <a:lnTo>
                  <a:pt x="4" y="38"/>
                </a:lnTo>
                <a:lnTo>
                  <a:pt x="10" y="28"/>
                </a:lnTo>
                <a:lnTo>
                  <a:pt x="18" y="18"/>
                </a:lnTo>
                <a:lnTo>
                  <a:pt x="28" y="12"/>
                </a:lnTo>
                <a:lnTo>
                  <a:pt x="38" y="6"/>
                </a:lnTo>
                <a:lnTo>
                  <a:pt x="50" y="2"/>
                </a:lnTo>
                <a:lnTo>
                  <a:pt x="62" y="0"/>
                </a:lnTo>
                <a:lnTo>
                  <a:pt x="1848" y="0"/>
                </a:lnTo>
                <a:lnTo>
                  <a:pt x="1848" y="0"/>
                </a:lnTo>
                <a:lnTo>
                  <a:pt x="1860" y="2"/>
                </a:lnTo>
                <a:lnTo>
                  <a:pt x="1872" y="6"/>
                </a:lnTo>
                <a:lnTo>
                  <a:pt x="1882" y="12"/>
                </a:lnTo>
                <a:lnTo>
                  <a:pt x="1892" y="18"/>
                </a:lnTo>
                <a:lnTo>
                  <a:pt x="1900" y="28"/>
                </a:lnTo>
                <a:lnTo>
                  <a:pt x="1904" y="38"/>
                </a:lnTo>
                <a:lnTo>
                  <a:pt x="1908" y="50"/>
                </a:lnTo>
                <a:lnTo>
                  <a:pt x="1910" y="62"/>
                </a:lnTo>
                <a:lnTo>
                  <a:pt x="1910" y="273"/>
                </a:lnTo>
                <a:lnTo>
                  <a:pt x="1910" y="273"/>
                </a:lnTo>
                <a:lnTo>
                  <a:pt x="1908" y="285"/>
                </a:lnTo>
                <a:lnTo>
                  <a:pt x="1904" y="297"/>
                </a:lnTo>
                <a:lnTo>
                  <a:pt x="1900" y="307"/>
                </a:lnTo>
                <a:lnTo>
                  <a:pt x="1892" y="317"/>
                </a:lnTo>
                <a:lnTo>
                  <a:pt x="1882" y="325"/>
                </a:lnTo>
                <a:lnTo>
                  <a:pt x="1872" y="331"/>
                </a:lnTo>
                <a:lnTo>
                  <a:pt x="1860" y="333"/>
                </a:lnTo>
                <a:lnTo>
                  <a:pt x="1848" y="335"/>
                </a:lnTo>
                <a:lnTo>
                  <a:pt x="1848" y="33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53249" tIns="26624" rIns="53249" bIns="26624" numCol="1" anchor="ctr" anchorCtr="0" compatLnSpc="1">
            <a:prstTxWarp prst="textNoShape">
              <a:avLst/>
            </a:prstTxWarp>
          </a:bodyPr>
          <a:lstStyle/>
          <a:p>
            <a:pPr algn="ctr" defTabSz="532524"/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비공개 제한</a:t>
            </a:r>
          </a:p>
        </p:txBody>
      </p:sp>
      <p:pic>
        <p:nvPicPr>
          <p:cNvPr id="6" name="그림 2">
            <a:extLst>
              <a:ext uri="{FF2B5EF4-FFF2-40B4-BE49-F238E27FC236}">
                <a16:creationId xmlns:a16="http://schemas.microsoft.com/office/drawing/2014/main" id="{B35F257C-693E-2E2A-66A6-92673CC67933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133" y="2408263"/>
            <a:ext cx="596751" cy="59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2">
            <a:extLst>
              <a:ext uri="{FF2B5EF4-FFF2-40B4-BE49-F238E27FC236}">
                <a16:creationId xmlns:a16="http://schemas.microsoft.com/office/drawing/2014/main" id="{D558EC81-D8DC-AEB9-D6A4-7406DCD87A98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609" y="2408263"/>
            <a:ext cx="596751" cy="59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">
            <a:extLst>
              <a:ext uri="{FF2B5EF4-FFF2-40B4-BE49-F238E27FC236}">
                <a16:creationId xmlns:a16="http://schemas.microsoft.com/office/drawing/2014/main" id="{D660EEDD-70B6-C5D3-7298-1B522E58DE9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043" y="2408263"/>
            <a:ext cx="596751" cy="59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6A1E4F1-9FCF-1AF0-5CDB-34EABBCBDBC4}"/>
              </a:ext>
            </a:extLst>
          </p:cNvPr>
          <p:cNvSpPr/>
          <p:nvPr/>
        </p:nvSpPr>
        <p:spPr>
          <a:xfrm>
            <a:off x="4250302" y="2613982"/>
            <a:ext cx="684076" cy="1944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1</a:t>
            </a:r>
            <a:r>
              <a:rPr lang="ko-KR" altLang="en-US" sz="1100">
                <a:solidFill>
                  <a:schemeClr val="tx1"/>
                </a:solidFill>
              </a:rPr>
              <a:t>차반영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57B1FA-35E7-3D2A-F86E-4E34E87983E5}"/>
              </a:ext>
            </a:extLst>
          </p:cNvPr>
          <p:cNvSpPr/>
          <p:nvPr/>
        </p:nvSpPr>
        <p:spPr>
          <a:xfrm>
            <a:off x="2583010" y="2613982"/>
            <a:ext cx="749809" cy="1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추후반영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4D0B6A-E04D-07E5-74C8-316B9E27E2B2}"/>
              </a:ext>
            </a:extLst>
          </p:cNvPr>
          <p:cNvSpPr/>
          <p:nvPr/>
        </p:nvSpPr>
        <p:spPr>
          <a:xfrm>
            <a:off x="5961689" y="2613982"/>
            <a:ext cx="749809" cy="194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추후반영</a:t>
            </a:r>
          </a:p>
        </p:txBody>
      </p:sp>
    </p:spTree>
    <p:extLst>
      <p:ext uri="{BB962C8B-B14F-4D97-AF65-F5344CB8AC3E}">
        <p14:creationId xmlns:p14="http://schemas.microsoft.com/office/powerpoint/2010/main" val="483212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62C62-7158-EA1E-64D8-F6E5970E0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A579D-8081-C978-B361-2457B0B6A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471832"/>
            <a:ext cx="7271438" cy="380480"/>
          </a:xfr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/>
              <a:t>3.9.7 </a:t>
            </a:r>
            <a:r>
              <a:rPr lang="ko-KR" altLang="en-US"/>
              <a:t>통합문서관리 체계 구축 </a:t>
            </a:r>
            <a:r>
              <a:rPr lang="en-US" altLang="ko-KR"/>
              <a:t>&gt; </a:t>
            </a:r>
            <a:r>
              <a:rPr lang="ko-KR" altLang="en-US"/>
              <a:t>목표시스템 구성도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92F050-0A02-9599-B745-3F97851650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ko-KR" altLang="en-US"/>
              <a:t>개별 생성 자료의 전사 통합 저장소 관리 및 분류체계 정립을 통한 문서 관리 체계 수립을 통한 협업 지원으로 전체 업무의 효율성 향상 및 대내외 신뢰성 제고</a:t>
            </a: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5EA83FBE-E39E-02FB-5D37-29A8FC8A268E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9F1A974-449A-66EF-2C28-4B96F8C1E1E7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58" name="AutoShape 8">
            <a:extLst>
              <a:ext uri="{FF2B5EF4-FFF2-40B4-BE49-F238E27FC236}">
                <a16:creationId xmlns:a16="http://schemas.microsoft.com/office/drawing/2014/main" id="{EE26C286-21AF-8AB7-4D24-5B5E7E36C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52" y="1700808"/>
            <a:ext cx="9359898" cy="467682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200" kern="0">
              <a:solidFill>
                <a:sysClr val="windowText" lastClr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9" name="Rectangle 57">
            <a:extLst>
              <a:ext uri="{FF2B5EF4-FFF2-40B4-BE49-F238E27FC236}">
                <a16:creationId xmlns:a16="http://schemas.microsoft.com/office/drawing/2014/main" id="{DFCCDAB6-F48E-B4D8-245C-538D3EE2F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446" y="1712748"/>
            <a:ext cx="4824982" cy="26639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1pPr>
            <a:lvl2pPr marL="742950" indent="-28575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2pPr>
            <a:lvl3pPr marL="1143000" indent="-22860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3pPr>
            <a:lvl4pPr marL="1600200" indent="-22860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4pPr>
            <a:lvl5pPr marL="2057400" indent="-22860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ko-KR" altLang="en-US" sz="1100" b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통합문서관리</a:t>
            </a:r>
            <a:endParaRPr lang="ko-KR" altLang="en-US" sz="11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0" name="AutoShape 467">
            <a:extLst>
              <a:ext uri="{FF2B5EF4-FFF2-40B4-BE49-F238E27FC236}">
                <a16:creationId xmlns:a16="http://schemas.microsoft.com/office/drawing/2014/main" id="{FCBABA79-2BF3-D075-461E-63D08E6AE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230" y="2061377"/>
            <a:ext cx="1081341" cy="2286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baseline="0" dirty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문서등록</a:t>
            </a:r>
          </a:p>
        </p:txBody>
      </p:sp>
      <p:sp>
        <p:nvSpPr>
          <p:cNvPr id="261" name="AutoShape 471">
            <a:extLst>
              <a:ext uri="{FF2B5EF4-FFF2-40B4-BE49-F238E27FC236}">
                <a16:creationId xmlns:a16="http://schemas.microsoft.com/office/drawing/2014/main" id="{2B2C8C37-8841-1D67-E93C-DD1D12E14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1216" y="2061377"/>
            <a:ext cx="1081341" cy="2286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0" rIns="0" anchor="ctr"/>
          <a:lstStyle/>
          <a:p>
            <a:pPr algn="ctr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kern="0" dirty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개인 문서함</a:t>
            </a:r>
            <a:endParaRPr kumimoji="0" lang="ko-KR" altLang="en-US" sz="800" kern="0" baseline="0" dirty="0">
              <a:solidFill>
                <a:sysClr val="windowText" lastClr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2" name="AutoShape 475">
            <a:extLst>
              <a:ext uri="{FF2B5EF4-FFF2-40B4-BE49-F238E27FC236}">
                <a16:creationId xmlns:a16="http://schemas.microsoft.com/office/drawing/2014/main" id="{FD7EAF2D-4D50-77CB-79B3-991C6F3B7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5186" y="2061377"/>
            <a:ext cx="1081341" cy="2286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baseline="0" dirty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통합검색</a:t>
            </a:r>
          </a:p>
        </p:txBody>
      </p:sp>
      <p:sp>
        <p:nvSpPr>
          <p:cNvPr id="263" name="Rectangle 5">
            <a:extLst>
              <a:ext uri="{FF2B5EF4-FFF2-40B4-BE49-F238E27FC236}">
                <a16:creationId xmlns:a16="http://schemas.microsoft.com/office/drawing/2014/main" id="{99749C0A-94B7-BAB5-FBCA-20F1A5613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446" y="1980580"/>
            <a:ext cx="4824982" cy="3007332"/>
          </a:xfrm>
          <a:prstGeom prst="rect">
            <a:avLst/>
          </a:prstGeom>
          <a:noFill/>
          <a:ln w="9525">
            <a:solidFill>
              <a:srgbClr val="777777"/>
            </a:solidFill>
            <a:miter lim="800000"/>
            <a:headEnd/>
            <a:tailEnd/>
          </a:ln>
        </p:spPr>
        <p:txBody>
          <a:bodyPr lIns="90000" tIns="46800" rIns="90000" bIns="46800"/>
          <a:lstStyle>
            <a:lvl1pPr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1pPr>
            <a:lvl2pPr marL="742950" indent="-28575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2pPr>
            <a:lvl3pPr marL="1143000" indent="-22860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3pPr>
            <a:lvl4pPr marL="1600200" indent="-22860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4pPr>
            <a:lvl5pPr marL="2057400" indent="-22860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ko-KR" altLang="en-US" sz="100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4" name="AutoShape 467">
            <a:extLst>
              <a:ext uri="{FF2B5EF4-FFF2-40B4-BE49-F238E27FC236}">
                <a16:creationId xmlns:a16="http://schemas.microsoft.com/office/drawing/2014/main" id="{43ED2078-72F3-1C2F-D438-5E205E7B2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230" y="2290356"/>
            <a:ext cx="1081341" cy="57274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none" lIns="36000" rIns="36000" anchor="ctr"/>
          <a:lstStyle/>
          <a:p>
            <a:pPr marL="88900" indent="-88900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800" kern="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문서등록</a:t>
            </a:r>
            <a:endParaRPr lang="en-US" altLang="ko-KR" sz="800" kern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8900" indent="-88900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800" kern="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수정</a:t>
            </a:r>
            <a:r>
              <a:rPr kumimoji="0" lang="en-US" altLang="ko-KR" sz="800" kern="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kumimoji="0" lang="ko-KR" altLang="en-US" sz="800" kern="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버전관리</a:t>
            </a:r>
            <a:endParaRPr kumimoji="0" lang="en-US" altLang="ko-KR" sz="800" kern="0" baseline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800" kern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연계등록</a:t>
            </a:r>
            <a:endParaRPr kumimoji="0" lang="ko-KR" altLang="en-US" sz="800" kern="0" baseline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65" name="AutoShape 467">
            <a:extLst>
              <a:ext uri="{FF2B5EF4-FFF2-40B4-BE49-F238E27FC236}">
                <a16:creationId xmlns:a16="http://schemas.microsoft.com/office/drawing/2014/main" id="{0091F597-958E-F93F-C2DE-D6026164B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1216" y="2290356"/>
            <a:ext cx="1081341" cy="57274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none" lIns="36000" rIns="36000" anchor="ctr"/>
          <a:lstStyle/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800" kern="0" baseline="0" dirty="0" err="1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내등록</a:t>
            </a:r>
            <a:r>
              <a:rPr kumimoji="0" lang="en-US" altLang="ko-KR" sz="800" kern="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kumimoji="0" lang="ko-KR" altLang="en-US" sz="800" kern="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수정문서</a:t>
            </a:r>
            <a:endParaRPr kumimoji="0" lang="en-US" altLang="ko-KR" sz="800" kern="0" baseline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800" kern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최신문서</a:t>
            </a:r>
            <a:endParaRPr lang="en-US" altLang="ko-KR" sz="800" kern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800" kern="0" baseline="0" dirty="0" err="1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즐겨찾기</a:t>
            </a:r>
            <a:endParaRPr kumimoji="0" lang="en-US" altLang="ko-KR" sz="800" kern="0" baseline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800" kern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휴지통</a:t>
            </a:r>
            <a:endParaRPr kumimoji="0" lang="ko-KR" altLang="en-US" sz="800" kern="0" baseline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66" name="AutoShape 471">
            <a:extLst>
              <a:ext uri="{FF2B5EF4-FFF2-40B4-BE49-F238E27FC236}">
                <a16:creationId xmlns:a16="http://schemas.microsoft.com/office/drawing/2014/main" id="{8CEC6C92-C7BB-7016-C96C-FE02A11E0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8202" y="2061377"/>
            <a:ext cx="1081341" cy="2286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0" rIns="0" anchor="ctr"/>
          <a:lstStyle/>
          <a:p>
            <a:pPr algn="ctr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kern="0" dirty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업무 문서함</a:t>
            </a:r>
            <a:endParaRPr kumimoji="0" lang="ko-KR" altLang="en-US" sz="800" kern="0" baseline="0" dirty="0">
              <a:solidFill>
                <a:sysClr val="windowText" lastClr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7" name="AutoShape 467">
            <a:extLst>
              <a:ext uri="{FF2B5EF4-FFF2-40B4-BE49-F238E27FC236}">
                <a16:creationId xmlns:a16="http://schemas.microsoft.com/office/drawing/2014/main" id="{F12FF983-CB05-4326-4305-27FF76CCF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8202" y="2290356"/>
            <a:ext cx="1081341" cy="57274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none" lIns="36000" rIns="36000" anchor="ctr"/>
          <a:lstStyle/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800" kern="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부서문서함</a:t>
            </a:r>
            <a:endParaRPr kumimoji="0" lang="en-US" altLang="ko-KR" sz="800" kern="0" baseline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800" kern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전사문서함</a:t>
            </a:r>
            <a:endParaRPr lang="en-US" altLang="ko-KR" sz="800" kern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800" kern="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협업문서함</a:t>
            </a:r>
            <a:endParaRPr kumimoji="0" lang="en-US" altLang="ko-KR" sz="800" kern="0" baseline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68" name="AutoShape 467">
            <a:extLst>
              <a:ext uri="{FF2B5EF4-FFF2-40B4-BE49-F238E27FC236}">
                <a16:creationId xmlns:a16="http://schemas.microsoft.com/office/drawing/2014/main" id="{A0C58D94-4E65-C1ED-4E84-52AECE0E3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5186" y="2290356"/>
            <a:ext cx="1081341" cy="57274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none" lIns="36000" rIns="36000" anchor="ctr"/>
          <a:lstStyle/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800" kern="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문서 검색</a:t>
            </a:r>
            <a:r>
              <a:rPr kumimoji="0" lang="en-US" altLang="ko-KR" sz="800" kern="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800" kern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전체</a:t>
            </a:r>
            <a:r>
              <a:rPr lang="en-US" altLang="ko-KR" sz="800" kern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800" kern="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속성정보 검색</a:t>
            </a:r>
            <a:endParaRPr kumimoji="0" lang="en-US" altLang="ko-KR" sz="800" kern="0" baseline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800" kern="0" dirty="0" err="1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결과내</a:t>
            </a:r>
            <a:r>
              <a:rPr lang="ko-KR" altLang="en-US" sz="800" kern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검색</a:t>
            </a:r>
            <a:endParaRPr kumimoji="0" lang="en-US" altLang="ko-KR" sz="800" kern="0" baseline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69" name="AutoShape 467">
            <a:extLst>
              <a:ext uri="{FF2B5EF4-FFF2-40B4-BE49-F238E27FC236}">
                <a16:creationId xmlns:a16="http://schemas.microsoft.com/office/drawing/2014/main" id="{E919DE36-26AB-489F-FC80-F4574C4CF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230" y="2959502"/>
            <a:ext cx="1081341" cy="2286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baseline="0" dirty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문서활용</a:t>
            </a:r>
          </a:p>
        </p:txBody>
      </p:sp>
      <p:sp>
        <p:nvSpPr>
          <p:cNvPr id="270" name="AutoShape 471">
            <a:extLst>
              <a:ext uri="{FF2B5EF4-FFF2-40B4-BE49-F238E27FC236}">
                <a16:creationId xmlns:a16="http://schemas.microsoft.com/office/drawing/2014/main" id="{64A13490-9338-6E5C-1BD6-2FD28C63F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1216" y="2959502"/>
            <a:ext cx="1081341" cy="2286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0" rIns="0" anchor="ctr"/>
          <a:lstStyle/>
          <a:p>
            <a:pPr algn="ctr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kern="0" dirty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권한 보안</a:t>
            </a:r>
            <a:endParaRPr kumimoji="0" lang="ko-KR" altLang="en-US" sz="800" kern="0" baseline="0" dirty="0">
              <a:solidFill>
                <a:sysClr val="windowText" lastClr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71" name="AutoShape 475">
            <a:extLst>
              <a:ext uri="{FF2B5EF4-FFF2-40B4-BE49-F238E27FC236}">
                <a16:creationId xmlns:a16="http://schemas.microsoft.com/office/drawing/2014/main" id="{DCB35FB3-11B4-7C0E-3F21-23CAFD293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5186" y="2959502"/>
            <a:ext cx="1081341" cy="2286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baseline="0" dirty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관리</a:t>
            </a:r>
          </a:p>
        </p:txBody>
      </p:sp>
      <p:sp>
        <p:nvSpPr>
          <p:cNvPr id="272" name="AutoShape 467">
            <a:extLst>
              <a:ext uri="{FF2B5EF4-FFF2-40B4-BE49-F238E27FC236}">
                <a16:creationId xmlns:a16="http://schemas.microsoft.com/office/drawing/2014/main" id="{8838C8CA-9723-8097-BC84-EBBBE0550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230" y="3188481"/>
            <a:ext cx="1081341" cy="57274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none" lIns="36000" rIns="36000" anchor="ctr"/>
          <a:lstStyle/>
          <a:p>
            <a:pPr marL="88900" indent="-88900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800" kern="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분류체계 조회</a:t>
            </a:r>
            <a:endParaRPr kumimoji="0" lang="en-US" altLang="ko-KR" sz="800" kern="0" baseline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8900" indent="-88900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800" kern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삭제</a:t>
            </a:r>
            <a:r>
              <a:rPr lang="en-US" altLang="ko-KR" sz="800" kern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800" kern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이동</a:t>
            </a:r>
            <a:r>
              <a:rPr lang="en-US" altLang="ko-KR" sz="800" kern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800" kern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복사</a:t>
            </a:r>
            <a:endParaRPr lang="en-US" altLang="ko-KR" sz="800" kern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8900" indent="-88900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800" kern="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다운로드</a:t>
            </a:r>
            <a:endParaRPr kumimoji="0" lang="en-US" altLang="ko-KR" sz="800" kern="0" baseline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8900" indent="-88900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800" kern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소유권 이전</a:t>
            </a:r>
            <a:endParaRPr kumimoji="0" lang="ko-KR" altLang="en-US" sz="800" kern="0" baseline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73" name="AutoShape 467">
            <a:extLst>
              <a:ext uri="{FF2B5EF4-FFF2-40B4-BE49-F238E27FC236}">
                <a16:creationId xmlns:a16="http://schemas.microsoft.com/office/drawing/2014/main" id="{FF1BABCE-A827-163B-3F22-B7C160916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1216" y="3188481"/>
            <a:ext cx="1081341" cy="57274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none" lIns="36000" rIns="36000" anchor="ctr"/>
          <a:lstStyle/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800" kern="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문서</a:t>
            </a:r>
            <a:r>
              <a:rPr kumimoji="0" lang="en-US" altLang="ko-KR" sz="800" kern="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kumimoji="0" lang="ko-KR" altLang="en-US" sz="800" kern="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폴더권한</a:t>
            </a:r>
            <a:endParaRPr kumimoji="0" lang="en-US" altLang="ko-KR" sz="800" kern="0" baseline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800" kern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비밀등급</a:t>
            </a:r>
            <a:endParaRPr lang="en-US" altLang="ko-KR" sz="800" kern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800" kern="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 등급</a:t>
            </a:r>
            <a:endParaRPr kumimoji="0" lang="en-US" altLang="ko-KR" sz="800" kern="0" baseline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800" kern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암호화</a:t>
            </a:r>
            <a:endParaRPr kumimoji="0" lang="ko-KR" altLang="en-US" sz="800" kern="0" baseline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74" name="AutoShape 471">
            <a:extLst>
              <a:ext uri="{FF2B5EF4-FFF2-40B4-BE49-F238E27FC236}">
                <a16:creationId xmlns:a16="http://schemas.microsoft.com/office/drawing/2014/main" id="{78EB5C0B-1B6B-B7DC-CCD9-A0D9ADAA0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8202" y="2959502"/>
            <a:ext cx="1081341" cy="2286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0" rIns="0" anchor="ctr"/>
          <a:lstStyle/>
          <a:p>
            <a:pPr algn="ctr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kern="0" dirty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통계현황</a:t>
            </a:r>
            <a:endParaRPr kumimoji="0" lang="ko-KR" altLang="en-US" sz="800" kern="0" baseline="0" dirty="0">
              <a:solidFill>
                <a:sysClr val="windowText" lastClr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75" name="AutoShape 467">
            <a:extLst>
              <a:ext uri="{FF2B5EF4-FFF2-40B4-BE49-F238E27FC236}">
                <a16:creationId xmlns:a16="http://schemas.microsoft.com/office/drawing/2014/main" id="{F3BC047D-C727-EFAF-F6C0-8CF08C310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8202" y="3188481"/>
            <a:ext cx="1081341" cy="57274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none" lIns="36000" rIns="36000" anchor="ctr"/>
          <a:lstStyle/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800" kern="0" spc="-15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</a:t>
            </a:r>
            <a:r>
              <a:rPr kumimoji="0" lang="en-US" altLang="ko-KR" sz="800" kern="0" spc="-15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kumimoji="0" lang="ko-KR" altLang="en-US" sz="800" kern="0" spc="-15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부서별현황</a:t>
            </a:r>
            <a:endParaRPr kumimoji="0" lang="en-US" altLang="ko-KR" sz="800" kern="0" spc="-150" baseline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800" kern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일별</a:t>
            </a:r>
            <a:r>
              <a:rPr lang="en-US" altLang="ko-KR" sz="800" kern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800" kern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월별 현황</a:t>
            </a:r>
            <a:endParaRPr lang="en-US" altLang="ko-KR" sz="800" kern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800" kern="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유형별 현황</a:t>
            </a:r>
            <a:endParaRPr kumimoji="0" lang="en-US" altLang="ko-KR" sz="800" kern="0" baseline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800" kern="0" dirty="0" err="1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자동집중화현황</a:t>
            </a:r>
            <a:endParaRPr kumimoji="0" lang="en-US" altLang="ko-KR" sz="800" kern="0" baseline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76" name="AutoShape 467">
            <a:extLst>
              <a:ext uri="{FF2B5EF4-FFF2-40B4-BE49-F238E27FC236}">
                <a16:creationId xmlns:a16="http://schemas.microsoft.com/office/drawing/2014/main" id="{33594E0B-FE18-F777-630A-985119F3B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5186" y="3188481"/>
            <a:ext cx="1081341" cy="57274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none" lIns="36000" rIns="36000" anchor="ctr"/>
          <a:lstStyle/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800" kern="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</a:t>
            </a:r>
            <a:r>
              <a:rPr kumimoji="0" lang="en-US" altLang="ko-KR" sz="800" kern="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kumimoji="0" lang="ko-KR" altLang="en-US" sz="800" kern="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부서관리</a:t>
            </a:r>
            <a:endParaRPr kumimoji="0" lang="en-US" altLang="ko-KR" sz="800" kern="0" baseline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800" kern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권한</a:t>
            </a:r>
            <a:r>
              <a:rPr lang="en-US" altLang="ko-KR" sz="800" kern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800" kern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역할 관리</a:t>
            </a:r>
            <a:endParaRPr lang="en-US" altLang="ko-KR" sz="800" kern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800" kern="0" baseline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폴더관리</a:t>
            </a:r>
            <a:endParaRPr kumimoji="0" lang="en-US" altLang="ko-KR" sz="800" kern="0" baseline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" indent="-85725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800" kern="0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이력 및 로그관리</a:t>
            </a:r>
            <a:endParaRPr kumimoji="0" lang="en-US" altLang="ko-KR" sz="800" kern="0" baseline="0" dirty="0">
              <a:solidFill>
                <a:sysClr val="windowText" lastClr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58" name="Rectangle 26">
            <a:extLst>
              <a:ext uri="{FF2B5EF4-FFF2-40B4-BE49-F238E27FC236}">
                <a16:creationId xmlns:a16="http://schemas.microsoft.com/office/drawing/2014/main" id="{99B333F3-E338-B040-F1F8-F18F791EA5C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95356" y="3817537"/>
            <a:ext cx="831801" cy="245464"/>
          </a:xfrm>
          <a:prstGeom prst="chevron">
            <a:avLst>
              <a:gd name="adj" fmla="val 26848"/>
            </a:avLst>
          </a:prstGeom>
          <a:solidFill>
            <a:schemeClr val="accent6">
              <a:lumMod val="20000"/>
              <a:lumOff val="80000"/>
            </a:schemeClr>
          </a:solidFill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square" lIns="0" rIns="0" anchor="ctr"/>
          <a:lstStyle>
            <a:lvl1pPr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900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활용</a:t>
            </a:r>
          </a:p>
        </p:txBody>
      </p:sp>
      <p:sp>
        <p:nvSpPr>
          <p:cNvPr id="359" name="Rectangle 23">
            <a:extLst>
              <a:ext uri="{FF2B5EF4-FFF2-40B4-BE49-F238E27FC236}">
                <a16:creationId xmlns:a16="http://schemas.microsoft.com/office/drawing/2014/main" id="{AF02F6AE-4D8D-705F-9864-8458B309822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38314" y="3817537"/>
            <a:ext cx="831801" cy="245464"/>
          </a:xfrm>
          <a:prstGeom prst="chevron">
            <a:avLst>
              <a:gd name="adj" fmla="val 26849"/>
            </a:avLst>
          </a:prstGeom>
          <a:solidFill>
            <a:schemeClr val="accent6">
              <a:lumMod val="20000"/>
              <a:lumOff val="80000"/>
            </a:schemeClr>
          </a:solidFill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square" lIns="0" rIns="0" anchor="ctr"/>
          <a:lstStyle>
            <a:lvl1pPr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900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보관</a:t>
            </a:r>
          </a:p>
        </p:txBody>
      </p:sp>
      <p:sp>
        <p:nvSpPr>
          <p:cNvPr id="360" name="Rectangle 20">
            <a:extLst>
              <a:ext uri="{FF2B5EF4-FFF2-40B4-BE49-F238E27FC236}">
                <a16:creationId xmlns:a16="http://schemas.microsoft.com/office/drawing/2014/main" id="{36AC4734-1EE8-424C-7D7C-8E99E19FE5E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81272" y="3817537"/>
            <a:ext cx="831801" cy="245464"/>
          </a:xfrm>
          <a:prstGeom prst="chevron">
            <a:avLst>
              <a:gd name="adj" fmla="val 26849"/>
            </a:avLst>
          </a:prstGeom>
          <a:solidFill>
            <a:schemeClr val="accent6">
              <a:lumMod val="20000"/>
              <a:lumOff val="80000"/>
            </a:schemeClr>
          </a:solidFill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square" lIns="0" rIns="0" anchor="ctr"/>
          <a:lstStyle>
            <a:lvl1pPr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900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유통</a:t>
            </a:r>
          </a:p>
        </p:txBody>
      </p:sp>
      <p:sp>
        <p:nvSpPr>
          <p:cNvPr id="361" name="Rectangle 23">
            <a:extLst>
              <a:ext uri="{FF2B5EF4-FFF2-40B4-BE49-F238E27FC236}">
                <a16:creationId xmlns:a16="http://schemas.microsoft.com/office/drawing/2014/main" id="{15B46B22-6A15-9B6A-9127-B6850CF9F9C3}"/>
              </a:ext>
            </a:extLst>
          </p:cNvPr>
          <p:cNvSpPr>
            <a:spLocks noChangeArrowheads="1"/>
          </p:cNvSpPr>
          <p:nvPr/>
        </p:nvSpPr>
        <p:spPr bwMode="gray">
          <a:xfrm>
            <a:off x="3452397" y="3817537"/>
            <a:ext cx="831801" cy="245464"/>
          </a:xfrm>
          <a:prstGeom prst="chevron">
            <a:avLst>
              <a:gd name="adj" fmla="val 27262"/>
            </a:avLst>
          </a:prstGeom>
          <a:solidFill>
            <a:schemeClr val="accent6">
              <a:lumMod val="20000"/>
              <a:lumOff val="80000"/>
            </a:schemeClr>
          </a:solidFill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square" lIns="0" rIns="0" anchor="ctr"/>
          <a:lstStyle>
            <a:lvl1pPr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900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이관</a:t>
            </a:r>
          </a:p>
        </p:txBody>
      </p:sp>
      <p:sp>
        <p:nvSpPr>
          <p:cNvPr id="362" name="Rectangle 20">
            <a:extLst>
              <a:ext uri="{FF2B5EF4-FFF2-40B4-BE49-F238E27FC236}">
                <a16:creationId xmlns:a16="http://schemas.microsoft.com/office/drawing/2014/main" id="{6DB81BEB-B2BC-644E-8CF0-5A5BD9A1E16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4230" y="3817537"/>
            <a:ext cx="831801" cy="245464"/>
          </a:xfrm>
          <a:prstGeom prst="chevron">
            <a:avLst>
              <a:gd name="adj" fmla="val 26849"/>
            </a:avLst>
          </a:prstGeom>
          <a:solidFill>
            <a:schemeClr val="accent6">
              <a:lumMod val="20000"/>
              <a:lumOff val="80000"/>
            </a:schemeClr>
          </a:solidFill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square" lIns="0" rIns="0" anchor="ctr"/>
          <a:lstStyle>
            <a:lvl1pPr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sz="900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생성</a:t>
            </a:r>
          </a:p>
        </p:txBody>
      </p:sp>
      <p:sp>
        <p:nvSpPr>
          <p:cNvPr id="363" name="Rectangle 23">
            <a:extLst>
              <a:ext uri="{FF2B5EF4-FFF2-40B4-BE49-F238E27FC236}">
                <a16:creationId xmlns:a16="http://schemas.microsoft.com/office/drawing/2014/main" id="{2754E0E0-2A16-B546-CE8A-894789777814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09438" y="3817537"/>
            <a:ext cx="831801" cy="245464"/>
          </a:xfrm>
          <a:prstGeom prst="chevron">
            <a:avLst>
              <a:gd name="adj" fmla="val 27262"/>
            </a:avLst>
          </a:prstGeom>
          <a:solidFill>
            <a:schemeClr val="accent6">
              <a:lumMod val="20000"/>
              <a:lumOff val="80000"/>
            </a:schemeClr>
          </a:solidFill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square" lIns="0" rIns="0" anchor="ctr"/>
          <a:lstStyle>
            <a:lvl1pPr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1pPr>
            <a:lvl2pPr marL="742950" indent="-28575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2pPr>
            <a:lvl3pPr marL="1143000" indent="-22860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3pPr>
            <a:lvl4pPr marL="1600200" indent="-22860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4pPr>
            <a:lvl5pPr marL="2057400" indent="-228600" algn="ctr">
              <a:spcBef>
                <a:spcPct val="50000"/>
              </a:spcBef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돋움체" panose="020B0609000101010101" pitchFamily="49" charset="-127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900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폐기</a:t>
            </a:r>
          </a:p>
        </p:txBody>
      </p:sp>
      <p:sp>
        <p:nvSpPr>
          <p:cNvPr id="364" name="AutoShape 37">
            <a:extLst>
              <a:ext uri="{FF2B5EF4-FFF2-40B4-BE49-F238E27FC236}">
                <a16:creationId xmlns:a16="http://schemas.microsoft.com/office/drawing/2014/main" id="{5452FE13-C47C-35BD-1B74-690F13DD8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217" y="4148095"/>
            <a:ext cx="3472388" cy="717175"/>
          </a:xfrm>
          <a:prstGeom prst="can">
            <a:avLst>
              <a:gd name="adj" fmla="val 1768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endParaRPr lang="ko-KR" altLang="en-US" sz="180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65" name="AutoShape 38">
            <a:extLst>
              <a:ext uri="{FF2B5EF4-FFF2-40B4-BE49-F238E27FC236}">
                <a16:creationId xmlns:a16="http://schemas.microsoft.com/office/drawing/2014/main" id="{1C9AD242-0980-B06E-36D8-3B77C091B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152" y="4378989"/>
            <a:ext cx="473451" cy="300591"/>
          </a:xfrm>
          <a:prstGeom prst="flowChartMultidocumen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……</a:t>
            </a:r>
          </a:p>
        </p:txBody>
      </p:sp>
      <p:sp>
        <p:nvSpPr>
          <p:cNvPr id="366" name="Rectangle 41">
            <a:extLst>
              <a:ext uri="{FF2B5EF4-FFF2-40B4-BE49-F238E27FC236}">
                <a16:creationId xmlns:a16="http://schemas.microsoft.com/office/drawing/2014/main" id="{DFF1AF80-8527-44AC-D3A0-0F4976048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8178" y="4198913"/>
            <a:ext cx="1885554" cy="129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36000" bIns="0" anchor="ctr" anchorCtr="0">
            <a:noAutofit/>
          </a:bodyPr>
          <a:lstStyle>
            <a:lvl1pPr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1pPr>
            <a:lvl2pPr marL="742950" indent="-28575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2pPr>
            <a:lvl3pPr marL="1143000" indent="-22860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3pPr>
            <a:lvl4pPr marL="1600200" indent="-22860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4pPr>
            <a:lvl5pPr marL="2057400" indent="-22860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10000"/>
              </a:spcBef>
            </a:pPr>
            <a:r>
              <a:rPr lang="ko-KR" altLang="en-US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통합문서 </a:t>
            </a:r>
            <a:r>
              <a:rPr lang="en-US" altLang="ko-KR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Repository</a:t>
            </a:r>
          </a:p>
        </p:txBody>
      </p:sp>
      <p:sp>
        <p:nvSpPr>
          <p:cNvPr id="367" name="AutoShape 42">
            <a:extLst>
              <a:ext uri="{FF2B5EF4-FFF2-40B4-BE49-F238E27FC236}">
                <a16:creationId xmlns:a16="http://schemas.microsoft.com/office/drawing/2014/main" id="{9B573F74-124F-C997-C1E6-27A9F8630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6031" y="4378989"/>
            <a:ext cx="473450" cy="300591"/>
          </a:xfrm>
          <a:prstGeom prst="flowChartMultidocumen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……</a:t>
            </a:r>
          </a:p>
        </p:txBody>
      </p:sp>
      <p:sp>
        <p:nvSpPr>
          <p:cNvPr id="368" name="AutoShape 43">
            <a:extLst>
              <a:ext uri="{FF2B5EF4-FFF2-40B4-BE49-F238E27FC236}">
                <a16:creationId xmlns:a16="http://schemas.microsoft.com/office/drawing/2014/main" id="{4DF8C415-888B-E316-45EF-AD43EAD94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172" y="4378989"/>
            <a:ext cx="471227" cy="301275"/>
          </a:xfrm>
          <a:prstGeom prst="flowChartMultidocumen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……</a:t>
            </a:r>
          </a:p>
        </p:txBody>
      </p:sp>
      <p:sp>
        <p:nvSpPr>
          <p:cNvPr id="369" name="AutoShape 43">
            <a:extLst>
              <a:ext uri="{FF2B5EF4-FFF2-40B4-BE49-F238E27FC236}">
                <a16:creationId xmlns:a16="http://schemas.microsoft.com/office/drawing/2014/main" id="{E54D3E97-E575-DECB-6732-9B5DA4635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274" y="4378989"/>
            <a:ext cx="471227" cy="301275"/>
          </a:xfrm>
          <a:prstGeom prst="flowChartMultidocumen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……</a:t>
            </a:r>
          </a:p>
        </p:txBody>
      </p:sp>
      <p:sp>
        <p:nvSpPr>
          <p:cNvPr id="370" name="Text Box 15">
            <a:extLst>
              <a:ext uri="{FF2B5EF4-FFF2-40B4-BE49-F238E27FC236}">
                <a16:creationId xmlns:a16="http://schemas.microsoft.com/office/drawing/2014/main" id="{D874C6FC-3AE0-53D7-CE56-DD2B997C1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209" y="4689402"/>
            <a:ext cx="518724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1pPr>
            <a:lvl2pPr marL="742950" indent="-28575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2pPr>
            <a:lvl3pPr marL="1143000" indent="-22860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3pPr>
            <a:lvl4pPr marL="1600200" indent="-22860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4pPr>
            <a:lvl5pPr marL="2057400" indent="-22860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8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예결산</a:t>
            </a:r>
            <a:endParaRPr lang="ko-KR" altLang="en-US" sz="8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1" name="Text Box 15">
            <a:extLst>
              <a:ext uri="{FF2B5EF4-FFF2-40B4-BE49-F238E27FC236}">
                <a16:creationId xmlns:a16="http://schemas.microsoft.com/office/drawing/2014/main" id="{3F972F8F-A5C7-990F-C8E4-DFDFC9550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8586" y="4689402"/>
            <a:ext cx="518724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1pPr>
            <a:lvl2pPr marL="742950" indent="-28575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2pPr>
            <a:lvl3pPr marL="1143000" indent="-22860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3pPr>
            <a:lvl4pPr marL="1600200" indent="-22860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4pPr>
            <a:lvl5pPr marL="2057400" indent="-22860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8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연서</a:t>
            </a:r>
            <a:endParaRPr lang="ko-KR" altLang="en-US" sz="8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2" name="Text Box 15">
            <a:extLst>
              <a:ext uri="{FF2B5EF4-FFF2-40B4-BE49-F238E27FC236}">
                <a16:creationId xmlns:a16="http://schemas.microsoft.com/office/drawing/2014/main" id="{932696E7-3AEA-BDED-3D48-638011E59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0963" y="4687638"/>
            <a:ext cx="518724" cy="126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1pPr>
            <a:lvl2pPr marL="742950" indent="-28575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2pPr>
            <a:lvl3pPr marL="1143000" indent="-22860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3pPr>
            <a:lvl4pPr marL="1600200" indent="-22860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4pPr>
            <a:lvl5pPr marL="2057400" indent="-22860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8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의안문서</a:t>
            </a:r>
            <a:endParaRPr lang="ko-KR" altLang="en-US" sz="8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3" name="Text Box 15">
            <a:extLst>
              <a:ext uri="{FF2B5EF4-FFF2-40B4-BE49-F238E27FC236}">
                <a16:creationId xmlns:a16="http://schemas.microsoft.com/office/drawing/2014/main" id="{20B77E34-3988-D460-DD44-4325EA40F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2971" y="4689402"/>
            <a:ext cx="759462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1pPr>
            <a:lvl2pPr marL="742950" indent="-28575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2pPr>
            <a:lvl3pPr marL="1143000" indent="-22860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3pPr>
            <a:lvl4pPr marL="1600200" indent="-22860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4pPr>
            <a:lvl5pPr marL="2057400" indent="-228600" eaLnBrk="0" hangingPunct="0"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itchFamily="18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8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첨부문서 등</a:t>
            </a:r>
            <a:endParaRPr lang="ko-KR" altLang="en-US" sz="8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333D41F2-3121-DD32-6A65-6AFD6C93E5E4}"/>
              </a:ext>
            </a:extLst>
          </p:cNvPr>
          <p:cNvSpPr txBox="1"/>
          <p:nvPr/>
        </p:nvSpPr>
        <p:spPr>
          <a:xfrm>
            <a:off x="272481" y="5624712"/>
            <a:ext cx="4971441" cy="27525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tIns="36000" bIns="36000" anchor="ctr"/>
          <a:lstStyle>
            <a:defPPr>
              <a:defRPr lang="ko-KR"/>
            </a:defPPr>
            <a:lvl1pPr algn="ctr"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b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원스톱의안관리 시스템</a:t>
            </a:r>
            <a:endParaRPr lang="en-US" altLang="ko-KR" sz="12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5" name="오른쪽 화살표 321">
            <a:extLst>
              <a:ext uri="{FF2B5EF4-FFF2-40B4-BE49-F238E27FC236}">
                <a16:creationId xmlns:a16="http://schemas.microsoft.com/office/drawing/2014/main" id="{EA5FBD1C-374D-959E-83BF-941EACB9F8E6}"/>
              </a:ext>
            </a:extLst>
          </p:cNvPr>
          <p:cNvSpPr/>
          <p:nvPr/>
        </p:nvSpPr>
        <p:spPr>
          <a:xfrm rot="16200000">
            <a:off x="1406006" y="5043793"/>
            <a:ext cx="368195" cy="39919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1A315FEC-73F8-47C9-306A-985548549EA6}"/>
              </a:ext>
            </a:extLst>
          </p:cNvPr>
          <p:cNvSpPr txBox="1"/>
          <p:nvPr/>
        </p:nvSpPr>
        <p:spPr>
          <a:xfrm>
            <a:off x="1755260" y="5053372"/>
            <a:ext cx="774758" cy="39138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단계별 문서</a:t>
            </a:r>
            <a:b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이관</a:t>
            </a:r>
          </a:p>
        </p:txBody>
      </p:sp>
      <p:sp>
        <p:nvSpPr>
          <p:cNvPr id="377" name="오른쪽 화살표 323">
            <a:extLst>
              <a:ext uri="{FF2B5EF4-FFF2-40B4-BE49-F238E27FC236}">
                <a16:creationId xmlns:a16="http://schemas.microsoft.com/office/drawing/2014/main" id="{B177E9B3-7D8F-3656-3E50-666CC031FCE2}"/>
              </a:ext>
            </a:extLst>
          </p:cNvPr>
          <p:cNvSpPr/>
          <p:nvPr/>
        </p:nvSpPr>
        <p:spPr>
          <a:xfrm rot="5400000">
            <a:off x="3303955" y="5043793"/>
            <a:ext cx="368195" cy="39919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FE5B1C8A-81F5-B100-A184-A7BCB8561BA7}"/>
              </a:ext>
            </a:extLst>
          </p:cNvPr>
          <p:cNvSpPr txBox="1"/>
          <p:nvPr/>
        </p:nvSpPr>
        <p:spPr>
          <a:xfrm>
            <a:off x="3751804" y="5053372"/>
            <a:ext cx="645124" cy="43238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EDMS</a:t>
            </a:r>
            <a:b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문서 활용</a:t>
            </a:r>
          </a:p>
        </p:txBody>
      </p:sp>
      <p:pic>
        <p:nvPicPr>
          <p:cNvPr id="379" name="Picture 61" descr="FN_031">
            <a:extLst>
              <a:ext uri="{FF2B5EF4-FFF2-40B4-BE49-F238E27FC236}">
                <a16:creationId xmlns:a16="http://schemas.microsoft.com/office/drawing/2014/main" id="{5D7E282D-9F17-46D0-214E-C65678974E5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42" y="5142427"/>
            <a:ext cx="250779" cy="2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0" name="Picture 61" descr="FN_031">
            <a:extLst>
              <a:ext uri="{FF2B5EF4-FFF2-40B4-BE49-F238E27FC236}">
                <a16:creationId xmlns:a16="http://schemas.microsoft.com/office/drawing/2014/main" id="{8CE9A0B1-EA7E-6726-1675-6E77B41BC5C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807" y="5139857"/>
            <a:ext cx="250779" cy="2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1" name="AutoShape 467">
            <a:extLst>
              <a:ext uri="{FF2B5EF4-FFF2-40B4-BE49-F238E27FC236}">
                <a16:creationId xmlns:a16="http://schemas.microsoft.com/office/drawing/2014/main" id="{EFF10A3D-215F-0242-065C-470B13B19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41" y="5955374"/>
            <a:ext cx="1081341" cy="2286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baseline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의안준비</a:t>
            </a:r>
            <a:endParaRPr kumimoji="0" lang="ko-KR" altLang="en-US" sz="800" kern="0" baseline="0" dirty="0">
              <a:solidFill>
                <a:sysClr val="windowText" lastClr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2" name="AutoShape 471">
            <a:extLst>
              <a:ext uri="{FF2B5EF4-FFF2-40B4-BE49-F238E27FC236}">
                <a16:creationId xmlns:a16="http://schemas.microsoft.com/office/drawing/2014/main" id="{BA8E2A65-7CE4-64F9-9A11-E3A337282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926" y="5955374"/>
            <a:ext cx="1081341" cy="2286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0" rIns="0" anchor="ctr"/>
          <a:lstStyle/>
          <a:p>
            <a:pPr algn="ctr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kern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의안접수</a:t>
            </a:r>
            <a:endParaRPr kumimoji="0" lang="ko-KR" altLang="en-US" sz="800" kern="0" baseline="0" dirty="0">
              <a:solidFill>
                <a:sysClr val="windowText" lastClr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3" name="AutoShape 471">
            <a:extLst>
              <a:ext uri="{FF2B5EF4-FFF2-40B4-BE49-F238E27FC236}">
                <a16:creationId xmlns:a16="http://schemas.microsoft.com/office/drawing/2014/main" id="{20DCF611-FF9B-8981-C1A6-6DFAA6D9F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912" y="5966249"/>
            <a:ext cx="1081341" cy="2286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0" rIns="0" anchor="ctr"/>
          <a:lstStyle/>
          <a:p>
            <a:pPr algn="ctr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baseline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의안심의</a:t>
            </a:r>
            <a:endParaRPr kumimoji="0" lang="ko-KR" altLang="en-US" sz="800" kern="0" baseline="0" dirty="0">
              <a:solidFill>
                <a:sysClr val="windowText" lastClr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4" name="AutoShape 471">
            <a:extLst>
              <a:ext uri="{FF2B5EF4-FFF2-40B4-BE49-F238E27FC236}">
                <a16:creationId xmlns:a16="http://schemas.microsoft.com/office/drawing/2014/main" id="{C2FC7DD5-1CA5-E9FF-6007-686919F28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898" y="5966249"/>
            <a:ext cx="1081341" cy="2286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0" rIns="0" anchor="ctr"/>
          <a:lstStyle/>
          <a:p>
            <a:pPr algn="ctr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kern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의안의결</a:t>
            </a:r>
            <a:endParaRPr kumimoji="0" lang="ko-KR" altLang="en-US" sz="800" kern="0" baseline="0" dirty="0">
              <a:solidFill>
                <a:sysClr val="windowText" lastClr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37" name="그룹 436">
            <a:extLst>
              <a:ext uri="{FF2B5EF4-FFF2-40B4-BE49-F238E27FC236}">
                <a16:creationId xmlns:a16="http://schemas.microsoft.com/office/drawing/2014/main" id="{5B262142-9A9C-0275-6FD3-01B3C0F85D21}"/>
              </a:ext>
            </a:extLst>
          </p:cNvPr>
          <p:cNvGrpSpPr/>
          <p:nvPr/>
        </p:nvGrpSpPr>
        <p:grpSpPr>
          <a:xfrm>
            <a:off x="5189729" y="1716466"/>
            <a:ext cx="4371783" cy="4592854"/>
            <a:chOff x="5189729" y="1716466"/>
            <a:chExt cx="3723591" cy="4194224"/>
          </a:xfrm>
        </p:grpSpPr>
        <p:sp>
          <p:nvSpPr>
            <p:cNvPr id="257" name="Rectangle 5">
              <a:extLst>
                <a:ext uri="{FF2B5EF4-FFF2-40B4-BE49-F238E27FC236}">
                  <a16:creationId xmlns:a16="http://schemas.microsoft.com/office/drawing/2014/main" id="{ADA3DE04-4D35-B45D-C0A4-2CE2A904A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9729" y="1716466"/>
              <a:ext cx="1605850" cy="32714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777777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>
              <a:lvl1pPr eaLnBrk="0" hangingPunct="0">
                <a:defRPr kumimoji="1" sz="1200">
                  <a:solidFill>
                    <a:schemeClr val="bg1"/>
                  </a:solidFill>
                  <a:latin typeface="산돌고딕 L" pitchFamily="18" charset="-127"/>
                  <a:ea typeface="굴림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bg1"/>
                  </a:solidFill>
                  <a:latin typeface="산돌고딕 L" pitchFamily="18" charset="-127"/>
                  <a:ea typeface="굴림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bg1"/>
                  </a:solidFill>
                  <a:latin typeface="산돌고딕 L" pitchFamily="18" charset="-127"/>
                  <a:ea typeface="굴림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bg1"/>
                  </a:solidFill>
                  <a:latin typeface="산돌고딕 L" pitchFamily="18" charset="-127"/>
                  <a:ea typeface="굴림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bg1"/>
                  </a:solidFill>
                  <a:latin typeface="산돌고딕 L" pitchFamily="18" charset="-127"/>
                  <a:ea typeface="굴림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bg1"/>
                  </a:solidFill>
                  <a:latin typeface="산돌고딕 L" pitchFamily="18" charset="-127"/>
                  <a:ea typeface="굴림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bg1"/>
                  </a:solidFill>
                  <a:latin typeface="산돌고딕 L" pitchFamily="18" charset="-127"/>
                  <a:ea typeface="굴림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bg1"/>
                  </a:solidFill>
                  <a:latin typeface="산돌고딕 L" pitchFamily="18" charset="-127"/>
                  <a:ea typeface="굴림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bg1"/>
                  </a:solidFill>
                  <a:latin typeface="산돌고딕 L" pitchFamily="18" charset="-127"/>
                  <a:ea typeface="굴림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ko-KR" altLang="en-US" sz="10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277" name="그룹 276">
              <a:extLst>
                <a:ext uri="{FF2B5EF4-FFF2-40B4-BE49-F238E27FC236}">
                  <a16:creationId xmlns:a16="http://schemas.microsoft.com/office/drawing/2014/main" id="{80AC8354-4BEC-0FBB-AD99-5FCC8866D64C}"/>
                </a:ext>
              </a:extLst>
            </p:cNvPr>
            <p:cNvGrpSpPr/>
            <p:nvPr/>
          </p:nvGrpSpPr>
          <p:grpSpPr>
            <a:xfrm>
              <a:off x="5250799" y="1771780"/>
              <a:ext cx="1483711" cy="1062671"/>
              <a:chOff x="5466331" y="2283218"/>
              <a:chExt cx="1284288" cy="935116"/>
            </a:xfrm>
          </p:grpSpPr>
          <p:sp>
            <p:nvSpPr>
              <p:cNvPr id="278" name="Rectangle 13">
                <a:extLst>
                  <a:ext uri="{FF2B5EF4-FFF2-40B4-BE49-F238E27FC236}">
                    <a16:creationId xmlns:a16="http://schemas.microsoft.com/office/drawing/2014/main" id="{742BC0DC-499F-6401-1413-4C247A0FA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331" y="2284051"/>
                <a:ext cx="1284288" cy="9342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</p:spPr>
            <p:txBody>
              <a:bodyPr lIns="90000" tIns="46800" rIns="90000" bIns="46800"/>
              <a:lstStyle>
                <a:lvl1pPr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endParaRPr lang="ko-KR" altLang="en-US" sz="10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79" name="Text Box 15">
                <a:extLst>
                  <a:ext uri="{FF2B5EF4-FFF2-40B4-BE49-F238E27FC236}">
                    <a16:creationId xmlns:a16="http://schemas.microsoft.com/office/drawing/2014/main" id="{814909BB-8074-1770-79B7-9BB22ABC60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5182" y="2473846"/>
                <a:ext cx="44900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lvl1pPr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9pPr>
              </a:lstStyle>
              <a:p>
                <a:pPr eaLnBrk="1" hangingPunct="1"/>
                <a:r>
                  <a:rPr lang="ko-KR" altLang="en-US" sz="800" dirty="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개인파일</a:t>
                </a:r>
              </a:p>
            </p:txBody>
          </p:sp>
          <p:sp>
            <p:nvSpPr>
              <p:cNvPr id="280" name="Text Box 110">
                <a:extLst>
                  <a:ext uri="{FF2B5EF4-FFF2-40B4-BE49-F238E27FC236}">
                    <a16:creationId xmlns:a16="http://schemas.microsoft.com/office/drawing/2014/main" id="{3030C82C-C1F2-7024-D825-1A406747D58D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5466331" y="2283218"/>
                <a:ext cx="1284288" cy="15388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36000" tIns="0" rIns="36000" bIns="0">
                <a:spAutoFit/>
              </a:bodyPr>
              <a:lstStyle>
                <a:lvl1pPr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9pPr>
              </a:lstStyle>
              <a:p>
                <a:pPr algn="ctr" eaLnBrk="1" hangingPunct="1"/>
                <a:r>
                  <a:rPr lang="ko-KR" altLang="en-US" sz="1000" b="1" dirty="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개인문서함</a:t>
                </a:r>
              </a:p>
            </p:txBody>
          </p:sp>
          <p:grpSp>
            <p:nvGrpSpPr>
              <p:cNvPr id="281" name="그룹 280">
                <a:extLst>
                  <a:ext uri="{FF2B5EF4-FFF2-40B4-BE49-F238E27FC236}">
                    <a16:creationId xmlns:a16="http://schemas.microsoft.com/office/drawing/2014/main" id="{4D00345B-1041-1206-0F7A-731DF764372B}"/>
                  </a:ext>
                </a:extLst>
              </p:cNvPr>
              <p:cNvGrpSpPr/>
              <p:nvPr/>
            </p:nvGrpSpPr>
            <p:grpSpPr>
              <a:xfrm>
                <a:off x="5526325" y="2488134"/>
                <a:ext cx="1090572" cy="709662"/>
                <a:chOff x="5526325" y="2488134"/>
                <a:chExt cx="1090572" cy="709662"/>
              </a:xfrm>
            </p:grpSpPr>
            <p:pic>
              <p:nvPicPr>
                <p:cNvPr id="282" name="Picture 14">
                  <a:extLst>
                    <a:ext uri="{FF2B5EF4-FFF2-40B4-BE49-F238E27FC236}">
                      <a16:creationId xmlns:a16="http://schemas.microsoft.com/office/drawing/2014/main" id="{BBA9EE44-FECB-148B-09F7-476C70D7BDD5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42213" y="2488134"/>
                  <a:ext cx="144000" cy="10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3" name="Rectangle 16">
                  <a:extLst>
                    <a:ext uri="{FF2B5EF4-FFF2-40B4-BE49-F238E27FC236}">
                      <a16:creationId xmlns:a16="http://schemas.microsoft.com/office/drawing/2014/main" id="{D31A1BFA-7BF9-7A3B-FCD1-1F061C9848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6325" y="2513534"/>
                  <a:ext cx="72000" cy="72000"/>
                </a:xfrm>
                <a:prstGeom prst="rect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>
                    <a:defRPr/>
                  </a:pPr>
                  <a:endParaRPr lang="ko-KR" altLang="en-US" sz="180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284" name="Line 17">
                  <a:extLst>
                    <a:ext uri="{FF2B5EF4-FFF2-40B4-BE49-F238E27FC236}">
                      <a16:creationId xmlns:a16="http://schemas.microsoft.com/office/drawing/2014/main" id="{12284E72-258A-D750-F956-8ADB3584F3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30575" y="2549534"/>
                  <a:ext cx="63500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  <a:effectLst/>
              </p:spPr>
              <p:txBody>
                <a:bodyPr lIns="90000" tIns="46800" rIns="90000" bIns="46800" anchor="ctr"/>
                <a:lstStyle/>
                <a:p>
                  <a:pPr>
                    <a:defRPr/>
                  </a:pPr>
                  <a:endParaRPr lang="ko-KR" altLang="en-US" sz="180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pic>
              <p:nvPicPr>
                <p:cNvPr id="285" name="Picture 18">
                  <a:extLst>
                    <a:ext uri="{FF2B5EF4-FFF2-40B4-BE49-F238E27FC236}">
                      <a16:creationId xmlns:a16="http://schemas.microsoft.com/office/drawing/2014/main" id="{2FB6A75B-99E8-47EB-FE68-1CBCA92C40DB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89850" y="2665934"/>
                  <a:ext cx="144000" cy="10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6" name="Text Box 19">
                  <a:extLst>
                    <a:ext uri="{FF2B5EF4-FFF2-40B4-BE49-F238E27FC236}">
                      <a16:creationId xmlns:a16="http://schemas.microsoft.com/office/drawing/2014/main" id="{30C75EFD-9745-79C1-CA82-5BF31A1D50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36684" y="2671401"/>
                  <a:ext cx="676163" cy="1114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kumimoji="1" sz="800"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9pPr>
                </a:lstStyle>
                <a:p>
                  <a:r>
                    <a:rPr lang="ko-KR" altLang="en-US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추계관련</a:t>
                  </a:r>
                  <a:endParaRPr lang="ko-KR" altLang="en-US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287" name="Rectangle 20">
                  <a:extLst>
                    <a:ext uri="{FF2B5EF4-FFF2-40B4-BE49-F238E27FC236}">
                      <a16:creationId xmlns:a16="http://schemas.microsoft.com/office/drawing/2014/main" id="{2D17A561-C0B4-C7E9-0D91-D19271349A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72375" y="2694509"/>
                  <a:ext cx="72000" cy="72000"/>
                </a:xfrm>
                <a:prstGeom prst="rect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>
                    <a:defRPr/>
                  </a:pPr>
                  <a:endParaRPr lang="ko-KR" altLang="en-US" sz="180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288" name="Line 21">
                  <a:extLst>
                    <a:ext uri="{FF2B5EF4-FFF2-40B4-BE49-F238E27FC236}">
                      <a16:creationId xmlns:a16="http://schemas.microsoft.com/office/drawing/2014/main" id="{71DA3DD2-8B9A-A3B7-E62F-4983B798F3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75831" y="2730509"/>
                  <a:ext cx="6508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  <a:effectLst/>
              </p:spPr>
              <p:txBody>
                <a:bodyPr lIns="90000" tIns="46800" rIns="90000" bIns="46800" anchor="ctr"/>
                <a:lstStyle/>
                <a:p>
                  <a:pPr>
                    <a:defRPr/>
                  </a:pPr>
                  <a:endParaRPr lang="ko-KR" altLang="en-US" sz="180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pic>
              <p:nvPicPr>
                <p:cNvPr id="289" name="Picture 22">
                  <a:extLst>
                    <a:ext uri="{FF2B5EF4-FFF2-40B4-BE49-F238E27FC236}">
                      <a16:creationId xmlns:a16="http://schemas.microsoft.com/office/drawing/2014/main" id="{E32F2F5A-CBF4-A9F8-02C0-3995E328CACE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53363" y="2821509"/>
                  <a:ext cx="144000" cy="10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90" name="Text Box 23">
                  <a:extLst>
                    <a:ext uri="{FF2B5EF4-FFF2-40B4-BE49-F238E27FC236}">
                      <a16:creationId xmlns:a16="http://schemas.microsoft.com/office/drawing/2014/main" id="{418102DF-0BE4-6712-D988-97A95AFDBA4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04647" y="2815587"/>
                  <a:ext cx="418045" cy="1114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kumimoji="1" sz="800"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9pPr>
                </a:lstStyle>
                <a:p>
                  <a:r>
                    <a:rPr lang="ko-KR" altLang="en-US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원가자료</a:t>
                  </a:r>
                  <a:endParaRPr lang="ko-KR" altLang="en-US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grpSp>
              <p:nvGrpSpPr>
                <p:cNvPr id="291" name="Group 24">
                  <a:extLst>
                    <a:ext uri="{FF2B5EF4-FFF2-40B4-BE49-F238E27FC236}">
                      <a16:creationId xmlns:a16="http://schemas.microsoft.com/office/drawing/2014/main" id="{79DA9CDC-28B7-917E-45BD-D1D75A30BA9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835888" y="2848493"/>
                  <a:ext cx="72000" cy="72000"/>
                  <a:chOff x="2216" y="1696"/>
                  <a:chExt cx="48" cy="44"/>
                </a:xfrm>
              </p:grpSpPr>
              <p:sp>
                <p:nvSpPr>
                  <p:cNvPr id="306" name="Rectangle 25">
                    <a:extLst>
                      <a:ext uri="{FF2B5EF4-FFF2-40B4-BE49-F238E27FC236}">
                        <a16:creationId xmlns:a16="http://schemas.microsoft.com/office/drawing/2014/main" id="{D1056BE2-C757-D581-197C-E4A465FCD6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16" y="1696"/>
                    <a:ext cx="48" cy="4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lIns="90000" tIns="46800" rIns="90000" bIns="46800" anchor="ctr"/>
                  <a:lstStyle/>
                  <a:p>
                    <a:pPr>
                      <a:defRPr/>
                    </a:pPr>
                    <a:endParaRPr lang="ko-KR" altLang="en-US" sz="1800">
                      <a:solidFill>
                        <a:schemeClr val="tx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307" name="Line 26">
                    <a:extLst>
                      <a:ext uri="{FF2B5EF4-FFF2-40B4-BE49-F238E27FC236}">
                        <a16:creationId xmlns:a16="http://schemas.microsoft.com/office/drawing/2014/main" id="{8CD6D5A1-51B7-CB01-0C95-DA06028068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16" y="1718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90000" tIns="46800" rIns="90000" bIns="46800" anchor="ctr"/>
                  <a:lstStyle/>
                  <a:p>
                    <a:pPr>
                      <a:defRPr/>
                    </a:pPr>
                    <a:endParaRPr lang="ko-KR" altLang="en-US" sz="1800">
                      <a:solidFill>
                        <a:schemeClr val="tx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</p:grpSp>
            <p:pic>
              <p:nvPicPr>
                <p:cNvPr id="292" name="Picture 27">
                  <a:extLst>
                    <a:ext uri="{FF2B5EF4-FFF2-40B4-BE49-F238E27FC236}">
                      <a16:creationId xmlns:a16="http://schemas.microsoft.com/office/drawing/2014/main" id="{16A38F56-F4E5-AD12-19EA-9B269A4ECE3C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64475" y="2953271"/>
                  <a:ext cx="144000" cy="10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93" name="Text Box 28">
                  <a:extLst>
                    <a:ext uri="{FF2B5EF4-FFF2-40B4-BE49-F238E27FC236}">
                      <a16:creationId xmlns:a16="http://schemas.microsoft.com/office/drawing/2014/main" id="{A3620BD0-FFEF-53B3-F62D-46CA425874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08847" y="2948032"/>
                  <a:ext cx="504000" cy="1114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kumimoji="1" sz="800"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9pPr>
                </a:lstStyle>
                <a:p>
                  <a:r>
                    <a:rPr lang="ko-KR" altLang="en-US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기존추계</a:t>
                  </a:r>
                  <a:endParaRPr lang="ko-KR" altLang="en-US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grpSp>
              <p:nvGrpSpPr>
                <p:cNvPr id="294" name="Group 29">
                  <a:extLst>
                    <a:ext uri="{FF2B5EF4-FFF2-40B4-BE49-F238E27FC236}">
                      <a16:creationId xmlns:a16="http://schemas.microsoft.com/office/drawing/2014/main" id="{8D712C0B-F2BC-093B-993C-CA312C44B5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835888" y="2980259"/>
                  <a:ext cx="72000" cy="72000"/>
                  <a:chOff x="2216" y="1696"/>
                  <a:chExt cx="48" cy="48"/>
                </a:xfrm>
              </p:grpSpPr>
              <p:sp>
                <p:nvSpPr>
                  <p:cNvPr id="304" name="Rectangle 30">
                    <a:extLst>
                      <a:ext uri="{FF2B5EF4-FFF2-40B4-BE49-F238E27FC236}">
                        <a16:creationId xmlns:a16="http://schemas.microsoft.com/office/drawing/2014/main" id="{20BDF4B7-4DB1-7687-3126-9E9E2F0394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16" y="1696"/>
                    <a:ext cx="48" cy="48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lIns="90000" tIns="46800" rIns="90000" bIns="46800" anchor="ctr"/>
                  <a:lstStyle/>
                  <a:p>
                    <a:pPr>
                      <a:defRPr/>
                    </a:pPr>
                    <a:endParaRPr lang="ko-KR" altLang="en-US" sz="1800">
                      <a:solidFill>
                        <a:schemeClr val="tx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305" name="Line 31">
                    <a:extLst>
                      <a:ext uri="{FF2B5EF4-FFF2-40B4-BE49-F238E27FC236}">
                        <a16:creationId xmlns:a16="http://schemas.microsoft.com/office/drawing/2014/main" id="{33DA0AFC-0E09-C576-ECF7-3768EA1CA84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16" y="1720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90000" tIns="46800" rIns="90000" bIns="46800" anchor="ctr"/>
                  <a:lstStyle/>
                  <a:p>
                    <a:pPr>
                      <a:defRPr/>
                    </a:pPr>
                    <a:endParaRPr lang="ko-KR" altLang="en-US" sz="1800">
                      <a:solidFill>
                        <a:schemeClr val="tx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</p:grpSp>
            <p:pic>
              <p:nvPicPr>
                <p:cNvPr id="295" name="Picture 32">
                  <a:extLst>
                    <a:ext uri="{FF2B5EF4-FFF2-40B4-BE49-F238E27FC236}">
                      <a16:creationId xmlns:a16="http://schemas.microsoft.com/office/drawing/2014/main" id="{341B3DAF-C1DC-B985-6A9A-B5706344143D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64475" y="3089796"/>
                  <a:ext cx="144000" cy="10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96" name="Text Box 33">
                  <a:extLst>
                    <a:ext uri="{FF2B5EF4-FFF2-40B4-BE49-F238E27FC236}">
                      <a16:creationId xmlns:a16="http://schemas.microsoft.com/office/drawing/2014/main" id="{D5E8CD49-2AC3-5FD0-DDDE-30E5D896598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12897" y="3083646"/>
                  <a:ext cx="504000" cy="1114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kumimoji="1" sz="800"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9pPr>
                </a:lstStyle>
                <a:p>
                  <a:r>
                    <a:rPr lang="ko-KR" altLang="en-US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작업용추계</a:t>
                  </a:r>
                  <a:endParaRPr lang="ko-KR" altLang="en-US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grpSp>
              <p:nvGrpSpPr>
                <p:cNvPr id="297" name="Group 34">
                  <a:extLst>
                    <a:ext uri="{FF2B5EF4-FFF2-40B4-BE49-F238E27FC236}">
                      <a16:creationId xmlns:a16="http://schemas.microsoft.com/office/drawing/2014/main" id="{1A813327-D24E-063A-566E-3D18C96E86C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835888" y="3118371"/>
                  <a:ext cx="72000" cy="72000"/>
                  <a:chOff x="2216" y="1696"/>
                  <a:chExt cx="48" cy="48"/>
                </a:xfrm>
              </p:grpSpPr>
              <p:sp>
                <p:nvSpPr>
                  <p:cNvPr id="302" name="Rectangle 35">
                    <a:extLst>
                      <a:ext uri="{FF2B5EF4-FFF2-40B4-BE49-F238E27FC236}">
                        <a16:creationId xmlns:a16="http://schemas.microsoft.com/office/drawing/2014/main" id="{7824C16A-00EB-3DE4-B556-C765A72535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16" y="1696"/>
                    <a:ext cx="48" cy="48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lIns="90000" tIns="46800" rIns="90000" bIns="46800" anchor="ctr"/>
                  <a:lstStyle/>
                  <a:p>
                    <a:pPr>
                      <a:defRPr/>
                    </a:pPr>
                    <a:endParaRPr lang="ko-KR" altLang="en-US" sz="1800">
                      <a:solidFill>
                        <a:schemeClr val="tx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303" name="Line 36">
                    <a:extLst>
                      <a:ext uri="{FF2B5EF4-FFF2-40B4-BE49-F238E27FC236}">
                        <a16:creationId xmlns:a16="http://schemas.microsoft.com/office/drawing/2014/main" id="{00C5417E-B264-A060-8363-BD5DDA638B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16" y="1720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90000" tIns="46800" rIns="90000" bIns="46800" anchor="ctr"/>
                  <a:lstStyle/>
                  <a:p>
                    <a:pPr>
                      <a:defRPr/>
                    </a:pPr>
                    <a:endParaRPr lang="ko-KR" altLang="en-US" sz="1800">
                      <a:solidFill>
                        <a:schemeClr val="tx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</p:grpSp>
            <p:cxnSp>
              <p:nvCxnSpPr>
                <p:cNvPr id="298" name="Shape 178">
                  <a:extLst>
                    <a:ext uri="{FF2B5EF4-FFF2-40B4-BE49-F238E27FC236}">
                      <a16:creationId xmlns:a16="http://schemas.microsoft.com/office/drawing/2014/main" id="{E83F4AA4-0C95-3319-AD9E-102684B220AF}"/>
                    </a:ext>
                  </a:extLst>
                </p:cNvPr>
                <p:cNvCxnSpPr>
                  <a:stCxn id="283" idx="2"/>
                  <a:endCxn id="287" idx="1"/>
                </p:cNvCxnSpPr>
                <p:nvPr/>
              </p:nvCxnSpPr>
              <p:spPr>
                <a:xfrm rot="16200000" flipH="1">
                  <a:off x="5544863" y="2602996"/>
                  <a:ext cx="144975" cy="110050"/>
                </a:xfrm>
                <a:prstGeom prst="bentConnector2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hape 179">
                  <a:extLst>
                    <a:ext uri="{FF2B5EF4-FFF2-40B4-BE49-F238E27FC236}">
                      <a16:creationId xmlns:a16="http://schemas.microsoft.com/office/drawing/2014/main" id="{DCD98935-E75C-97E3-2476-397AD11FE591}"/>
                    </a:ext>
                  </a:extLst>
                </p:cNvPr>
                <p:cNvCxnSpPr>
                  <a:stCxn id="287" idx="2"/>
                  <a:endCxn id="306" idx="1"/>
                </p:cNvCxnSpPr>
                <p:nvPr/>
              </p:nvCxnSpPr>
              <p:spPr>
                <a:xfrm rot="16200000" flipH="1">
                  <a:off x="5713139" y="2761744"/>
                  <a:ext cx="117984" cy="127513"/>
                </a:xfrm>
                <a:prstGeom prst="bentConnector2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hape 180">
                  <a:extLst>
                    <a:ext uri="{FF2B5EF4-FFF2-40B4-BE49-F238E27FC236}">
                      <a16:creationId xmlns:a16="http://schemas.microsoft.com/office/drawing/2014/main" id="{61AA30DB-64D0-8610-788C-8BD9E131E191}"/>
                    </a:ext>
                  </a:extLst>
                </p:cNvPr>
                <p:cNvCxnSpPr>
                  <a:stCxn id="287" idx="2"/>
                  <a:endCxn id="304" idx="1"/>
                </p:cNvCxnSpPr>
                <p:nvPr/>
              </p:nvCxnSpPr>
              <p:spPr>
                <a:xfrm rot="16200000" flipH="1">
                  <a:off x="5647256" y="2827627"/>
                  <a:ext cx="249750" cy="127513"/>
                </a:xfrm>
                <a:prstGeom prst="bentConnector2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hape 181">
                  <a:extLst>
                    <a:ext uri="{FF2B5EF4-FFF2-40B4-BE49-F238E27FC236}">
                      <a16:creationId xmlns:a16="http://schemas.microsoft.com/office/drawing/2014/main" id="{67E401A2-85D6-786B-DB40-0218F1AE8150}"/>
                    </a:ext>
                  </a:extLst>
                </p:cNvPr>
                <p:cNvCxnSpPr>
                  <a:stCxn id="287" idx="2"/>
                  <a:endCxn id="302" idx="1"/>
                </p:cNvCxnSpPr>
                <p:nvPr/>
              </p:nvCxnSpPr>
              <p:spPr>
                <a:xfrm rot="16200000" flipH="1">
                  <a:off x="5578200" y="2896683"/>
                  <a:ext cx="387862" cy="127513"/>
                </a:xfrm>
                <a:prstGeom prst="bentConnector2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96E67CD6-B6D7-2237-DF96-77D00DFF8DB4}"/>
                </a:ext>
              </a:extLst>
            </p:cNvPr>
            <p:cNvGrpSpPr/>
            <p:nvPr/>
          </p:nvGrpSpPr>
          <p:grpSpPr>
            <a:xfrm>
              <a:off x="5246090" y="2876489"/>
              <a:ext cx="1493130" cy="1158419"/>
              <a:chOff x="5480959" y="3320988"/>
              <a:chExt cx="1292441" cy="1019371"/>
            </a:xfrm>
          </p:grpSpPr>
          <p:sp>
            <p:nvSpPr>
              <p:cNvPr id="309" name="Rectangle 13">
                <a:extLst>
                  <a:ext uri="{FF2B5EF4-FFF2-40B4-BE49-F238E27FC236}">
                    <a16:creationId xmlns:a16="http://schemas.microsoft.com/office/drawing/2014/main" id="{733D17FC-B465-C5A3-BE22-0E761AF248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0959" y="3321821"/>
                <a:ext cx="1284288" cy="10185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</p:spPr>
            <p:txBody>
              <a:bodyPr lIns="90000" tIns="46800" rIns="90000" bIns="46800"/>
              <a:lstStyle>
                <a:lvl1pPr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endParaRPr lang="ko-KR" altLang="en-US" sz="10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10" name="Text Box 110">
                <a:extLst>
                  <a:ext uri="{FF2B5EF4-FFF2-40B4-BE49-F238E27FC236}">
                    <a16:creationId xmlns:a16="http://schemas.microsoft.com/office/drawing/2014/main" id="{C4624263-A241-7B81-2B59-20651AD01C28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5480959" y="3320988"/>
                <a:ext cx="1284288" cy="15388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36000" tIns="0" rIns="36000" bIns="0">
                <a:spAutoFit/>
              </a:bodyPr>
              <a:lstStyle>
                <a:lvl1pPr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9pPr>
              </a:lstStyle>
              <a:p>
                <a:pPr algn="ctr" eaLnBrk="1" hangingPunct="1"/>
                <a:r>
                  <a:rPr lang="ko-KR" altLang="en-US" sz="1000" b="1" dirty="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부서문서함</a:t>
                </a:r>
              </a:p>
            </p:txBody>
          </p: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09BC39E3-1768-7FB5-BCD2-616B1994DBE1}"/>
                  </a:ext>
                </a:extLst>
              </p:cNvPr>
              <p:cNvGrpSpPr/>
              <p:nvPr/>
            </p:nvGrpSpPr>
            <p:grpSpPr>
              <a:xfrm>
                <a:off x="5540953" y="3491011"/>
                <a:ext cx="1232447" cy="849348"/>
                <a:chOff x="5540953" y="3842157"/>
                <a:chExt cx="1232447" cy="849348"/>
              </a:xfrm>
            </p:grpSpPr>
            <p:pic>
              <p:nvPicPr>
                <p:cNvPr id="312" name="Picture 14">
                  <a:extLst>
                    <a:ext uri="{FF2B5EF4-FFF2-40B4-BE49-F238E27FC236}">
                      <a16:creationId xmlns:a16="http://schemas.microsoft.com/office/drawing/2014/main" id="{424E81B5-F2D9-63CC-FF2A-B51DCFFBE32F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56841" y="3856445"/>
                  <a:ext cx="144000" cy="10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13" name="Text Box 15">
                  <a:extLst>
                    <a:ext uri="{FF2B5EF4-FFF2-40B4-BE49-F238E27FC236}">
                      <a16:creationId xmlns:a16="http://schemas.microsoft.com/office/drawing/2014/main" id="{172B73F1-0D88-B49C-D515-141F9B2401C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09810" y="3842157"/>
                  <a:ext cx="449003" cy="1231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 anchorCtr="0">
                  <a:spAutoFit/>
                </a:bodyPr>
                <a:lstStyle>
                  <a:lvl1pPr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ko-KR" altLang="en-US" sz="800" dirty="0">
                      <a:solidFill>
                        <a:schemeClr val="tx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경영관리</a:t>
                  </a:r>
                </a:p>
              </p:txBody>
            </p:sp>
            <p:sp>
              <p:nvSpPr>
                <p:cNvPr id="314" name="Rectangle 16">
                  <a:extLst>
                    <a:ext uri="{FF2B5EF4-FFF2-40B4-BE49-F238E27FC236}">
                      <a16:creationId xmlns:a16="http://schemas.microsoft.com/office/drawing/2014/main" id="{3EFA24BF-4F9A-392D-FEB2-F73B7A8C19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40953" y="3881845"/>
                  <a:ext cx="72000" cy="72000"/>
                </a:xfrm>
                <a:prstGeom prst="rect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>
                    <a:defRPr/>
                  </a:pPr>
                  <a:endParaRPr lang="ko-KR" altLang="en-US" sz="180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15" name="Line 17">
                  <a:extLst>
                    <a:ext uri="{FF2B5EF4-FFF2-40B4-BE49-F238E27FC236}">
                      <a16:creationId xmlns:a16="http://schemas.microsoft.com/office/drawing/2014/main" id="{B808C9D4-40F6-DF57-EC1D-37C2BDAE63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40953" y="3917845"/>
                  <a:ext cx="63500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  <a:effectLst/>
              </p:spPr>
              <p:txBody>
                <a:bodyPr lIns="90000" tIns="46800" rIns="90000" bIns="46800" anchor="ctr"/>
                <a:lstStyle/>
                <a:p>
                  <a:pPr>
                    <a:defRPr/>
                  </a:pPr>
                  <a:endParaRPr lang="ko-KR" altLang="en-US" sz="180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pic>
              <p:nvPicPr>
                <p:cNvPr id="316" name="Picture 22">
                  <a:extLst>
                    <a:ext uri="{FF2B5EF4-FFF2-40B4-BE49-F238E27FC236}">
                      <a16:creationId xmlns:a16="http://schemas.microsoft.com/office/drawing/2014/main" id="{81C1C62C-4F1E-B17F-166D-741EC32F8F1A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2002" y="4312093"/>
                  <a:ext cx="144000" cy="10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17" name="Text Box 23">
                  <a:extLst>
                    <a:ext uri="{FF2B5EF4-FFF2-40B4-BE49-F238E27FC236}">
                      <a16:creationId xmlns:a16="http://schemas.microsoft.com/office/drawing/2014/main" id="{13E2A3C0-B2F6-66AC-6828-13826A6E13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33286" y="4300335"/>
                  <a:ext cx="512250" cy="1231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kumimoji="1" sz="800"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9pPr>
                </a:lstStyle>
                <a:p>
                  <a:r>
                    <a:rPr lang="ko-KR" altLang="en-US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의안준비</a:t>
                  </a:r>
                  <a:endParaRPr lang="ko-KR" altLang="en-US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grpSp>
              <p:nvGrpSpPr>
                <p:cNvPr id="318" name="Group 24">
                  <a:extLst>
                    <a:ext uri="{FF2B5EF4-FFF2-40B4-BE49-F238E27FC236}">
                      <a16:creationId xmlns:a16="http://schemas.microsoft.com/office/drawing/2014/main" id="{640A605F-2E81-60B1-64B8-AA975E304E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864527" y="4339077"/>
                  <a:ext cx="72000" cy="72000"/>
                  <a:chOff x="2216" y="1696"/>
                  <a:chExt cx="48" cy="44"/>
                </a:xfrm>
              </p:grpSpPr>
              <p:sp>
                <p:nvSpPr>
                  <p:cNvPr id="340" name="Rectangle 25">
                    <a:extLst>
                      <a:ext uri="{FF2B5EF4-FFF2-40B4-BE49-F238E27FC236}">
                        <a16:creationId xmlns:a16="http://schemas.microsoft.com/office/drawing/2014/main" id="{67C78D2B-2B05-98CD-FE7C-7BB252729D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16" y="1696"/>
                    <a:ext cx="48" cy="4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lIns="90000" tIns="46800" rIns="90000" bIns="46800" anchor="ctr"/>
                  <a:lstStyle/>
                  <a:p>
                    <a:pPr>
                      <a:defRPr/>
                    </a:pPr>
                    <a:endParaRPr lang="ko-KR" altLang="en-US" sz="1800">
                      <a:solidFill>
                        <a:schemeClr val="tx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341" name="Line 26">
                    <a:extLst>
                      <a:ext uri="{FF2B5EF4-FFF2-40B4-BE49-F238E27FC236}">
                        <a16:creationId xmlns:a16="http://schemas.microsoft.com/office/drawing/2014/main" id="{2CD33A9E-D2D4-A599-82D4-1CEF0F77B51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16" y="1718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90000" tIns="46800" rIns="90000" bIns="46800" anchor="ctr"/>
                  <a:lstStyle/>
                  <a:p>
                    <a:pPr>
                      <a:defRPr/>
                    </a:pPr>
                    <a:endParaRPr lang="ko-KR" altLang="en-US" sz="1800">
                      <a:solidFill>
                        <a:schemeClr val="tx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</p:grpSp>
            <p:pic>
              <p:nvPicPr>
                <p:cNvPr id="319" name="Picture 27">
                  <a:extLst>
                    <a:ext uri="{FF2B5EF4-FFF2-40B4-BE49-F238E27FC236}">
                      <a16:creationId xmlns:a16="http://schemas.microsoft.com/office/drawing/2014/main" id="{9CBBB3E3-2FCE-BABA-80F8-99F697056726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93114" y="4443855"/>
                  <a:ext cx="144000" cy="10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0" name="Text Box 28">
                  <a:extLst>
                    <a:ext uri="{FF2B5EF4-FFF2-40B4-BE49-F238E27FC236}">
                      <a16:creationId xmlns:a16="http://schemas.microsoft.com/office/drawing/2014/main" id="{78338812-FE01-6F59-4263-3826E5F584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37486" y="4432781"/>
                  <a:ext cx="504000" cy="1231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kumimoji="1" sz="800"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9pPr>
                </a:lstStyle>
                <a:p>
                  <a:r>
                    <a:rPr lang="ko-KR" altLang="en-US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의안접수</a:t>
                  </a:r>
                  <a:endParaRPr lang="ko-KR" altLang="en-US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grpSp>
              <p:nvGrpSpPr>
                <p:cNvPr id="321" name="Group 29">
                  <a:extLst>
                    <a:ext uri="{FF2B5EF4-FFF2-40B4-BE49-F238E27FC236}">
                      <a16:creationId xmlns:a16="http://schemas.microsoft.com/office/drawing/2014/main" id="{A79916E6-A786-DCDC-6F36-228FB60EDC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864527" y="4470843"/>
                  <a:ext cx="72000" cy="72000"/>
                  <a:chOff x="2216" y="1696"/>
                  <a:chExt cx="48" cy="48"/>
                </a:xfrm>
              </p:grpSpPr>
              <p:sp>
                <p:nvSpPr>
                  <p:cNvPr id="338" name="Rectangle 30">
                    <a:extLst>
                      <a:ext uri="{FF2B5EF4-FFF2-40B4-BE49-F238E27FC236}">
                        <a16:creationId xmlns:a16="http://schemas.microsoft.com/office/drawing/2014/main" id="{26ECA2A8-EE7E-A6BE-DBBA-0F693BB47C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16" y="1696"/>
                    <a:ext cx="48" cy="48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lIns="90000" tIns="46800" rIns="90000" bIns="46800" anchor="ctr"/>
                  <a:lstStyle/>
                  <a:p>
                    <a:pPr>
                      <a:defRPr/>
                    </a:pPr>
                    <a:endParaRPr lang="ko-KR" altLang="en-US" sz="1800">
                      <a:solidFill>
                        <a:schemeClr val="tx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339" name="Line 31">
                    <a:extLst>
                      <a:ext uri="{FF2B5EF4-FFF2-40B4-BE49-F238E27FC236}">
                        <a16:creationId xmlns:a16="http://schemas.microsoft.com/office/drawing/2014/main" id="{7A22C27E-D05D-C4A5-D34D-4220F4F614D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16" y="1720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90000" tIns="46800" rIns="90000" bIns="46800" anchor="ctr"/>
                  <a:lstStyle/>
                  <a:p>
                    <a:pPr>
                      <a:defRPr/>
                    </a:pPr>
                    <a:endParaRPr lang="ko-KR" altLang="en-US" sz="1800">
                      <a:solidFill>
                        <a:schemeClr val="tx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</p:grpSp>
            <p:pic>
              <p:nvPicPr>
                <p:cNvPr id="322" name="Picture 32">
                  <a:extLst>
                    <a:ext uri="{FF2B5EF4-FFF2-40B4-BE49-F238E27FC236}">
                      <a16:creationId xmlns:a16="http://schemas.microsoft.com/office/drawing/2014/main" id="{9DDDA0F5-6AD7-92B2-6016-4D860B1CDBDA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93114" y="4580380"/>
                  <a:ext cx="144000" cy="10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3" name="Text Box 33">
                  <a:extLst>
                    <a:ext uri="{FF2B5EF4-FFF2-40B4-BE49-F238E27FC236}">
                      <a16:creationId xmlns:a16="http://schemas.microsoft.com/office/drawing/2014/main" id="{6284C7F4-AB8A-1630-E586-0E77BCA00B0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41535" y="4568394"/>
                  <a:ext cx="631865" cy="1231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kumimoji="1" sz="800"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9pPr>
                </a:lstStyle>
                <a:p>
                  <a:r>
                    <a:rPr lang="ko-KR" altLang="en-US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회의록</a:t>
                  </a:r>
                  <a:endParaRPr lang="ko-KR" altLang="en-US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grpSp>
              <p:nvGrpSpPr>
                <p:cNvPr id="324" name="Group 34">
                  <a:extLst>
                    <a:ext uri="{FF2B5EF4-FFF2-40B4-BE49-F238E27FC236}">
                      <a16:creationId xmlns:a16="http://schemas.microsoft.com/office/drawing/2014/main" id="{6F4E03FB-1771-EC5B-866D-E592F3A48C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864527" y="4608955"/>
                  <a:ext cx="72000" cy="72000"/>
                  <a:chOff x="2216" y="1696"/>
                  <a:chExt cx="48" cy="48"/>
                </a:xfrm>
              </p:grpSpPr>
              <p:sp>
                <p:nvSpPr>
                  <p:cNvPr id="336" name="Rectangle 35">
                    <a:extLst>
                      <a:ext uri="{FF2B5EF4-FFF2-40B4-BE49-F238E27FC236}">
                        <a16:creationId xmlns:a16="http://schemas.microsoft.com/office/drawing/2014/main" id="{82013CCB-4095-897F-89F3-27D049B530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16" y="1696"/>
                    <a:ext cx="48" cy="48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lIns="90000" tIns="46800" rIns="90000" bIns="46800" anchor="ctr"/>
                  <a:lstStyle/>
                  <a:p>
                    <a:pPr>
                      <a:defRPr/>
                    </a:pPr>
                    <a:endParaRPr lang="ko-KR" altLang="en-US" sz="1800">
                      <a:solidFill>
                        <a:schemeClr val="tx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337" name="Line 36">
                    <a:extLst>
                      <a:ext uri="{FF2B5EF4-FFF2-40B4-BE49-F238E27FC236}">
                        <a16:creationId xmlns:a16="http://schemas.microsoft.com/office/drawing/2014/main" id="{4A671A81-A9C8-5EC7-3876-82FEA2B41BA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16" y="1720"/>
                    <a:ext cx="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lIns="90000" tIns="46800" rIns="90000" bIns="46800" anchor="ctr"/>
                  <a:lstStyle/>
                  <a:p>
                    <a:pPr>
                      <a:defRPr/>
                    </a:pPr>
                    <a:endParaRPr lang="ko-KR" altLang="en-US" sz="1800">
                      <a:solidFill>
                        <a:schemeClr val="tx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</p:grpSp>
            <p:cxnSp>
              <p:nvCxnSpPr>
                <p:cNvPr id="325" name="Shape 179">
                  <a:extLst>
                    <a:ext uri="{FF2B5EF4-FFF2-40B4-BE49-F238E27FC236}">
                      <a16:creationId xmlns:a16="http://schemas.microsoft.com/office/drawing/2014/main" id="{83A5824A-2C2D-1F8B-7475-9404C7F6BAA4}"/>
                    </a:ext>
                  </a:extLst>
                </p:cNvPr>
                <p:cNvCxnSpPr>
                  <a:endCxn id="340" idx="1"/>
                </p:cNvCxnSpPr>
                <p:nvPr/>
              </p:nvCxnSpPr>
              <p:spPr>
                <a:xfrm rot="16200000" flipH="1">
                  <a:off x="5741778" y="4252328"/>
                  <a:ext cx="117984" cy="127513"/>
                </a:xfrm>
                <a:prstGeom prst="bentConnector2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hape 180">
                  <a:extLst>
                    <a:ext uri="{FF2B5EF4-FFF2-40B4-BE49-F238E27FC236}">
                      <a16:creationId xmlns:a16="http://schemas.microsoft.com/office/drawing/2014/main" id="{5D8817B3-253F-9E0F-4FEC-7604F0DDFBE2}"/>
                    </a:ext>
                  </a:extLst>
                </p:cNvPr>
                <p:cNvCxnSpPr>
                  <a:endCxn id="338" idx="1"/>
                </p:cNvCxnSpPr>
                <p:nvPr/>
              </p:nvCxnSpPr>
              <p:spPr>
                <a:xfrm rot="16200000" flipH="1">
                  <a:off x="5675895" y="4318211"/>
                  <a:ext cx="249750" cy="127513"/>
                </a:xfrm>
                <a:prstGeom prst="bentConnector2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hape 181">
                  <a:extLst>
                    <a:ext uri="{FF2B5EF4-FFF2-40B4-BE49-F238E27FC236}">
                      <a16:creationId xmlns:a16="http://schemas.microsoft.com/office/drawing/2014/main" id="{9530B4B7-2F4B-659D-0CF8-92BE2023449A}"/>
                    </a:ext>
                  </a:extLst>
                </p:cNvPr>
                <p:cNvCxnSpPr>
                  <a:endCxn id="336" idx="1"/>
                </p:cNvCxnSpPr>
                <p:nvPr/>
              </p:nvCxnSpPr>
              <p:spPr>
                <a:xfrm rot="16200000" flipH="1">
                  <a:off x="5606839" y="4387267"/>
                  <a:ext cx="387862" cy="127513"/>
                </a:xfrm>
                <a:prstGeom prst="bentConnector2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8" name="Picture 14">
                  <a:extLst>
                    <a:ext uri="{FF2B5EF4-FFF2-40B4-BE49-F238E27FC236}">
                      <a16:creationId xmlns:a16="http://schemas.microsoft.com/office/drawing/2014/main" id="{5AC4CE2C-798E-F6EB-AC62-5D7B625E4204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56841" y="4008845"/>
                  <a:ext cx="144000" cy="10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9" name="Text Box 15">
                  <a:extLst>
                    <a:ext uri="{FF2B5EF4-FFF2-40B4-BE49-F238E27FC236}">
                      <a16:creationId xmlns:a16="http://schemas.microsoft.com/office/drawing/2014/main" id="{9BA57C0D-FDE5-C6EE-B45C-A100C6EC2A6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09810" y="3994557"/>
                  <a:ext cx="449003" cy="1231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 anchorCtr="0">
                  <a:spAutoFit/>
                </a:bodyPr>
                <a:lstStyle>
                  <a:lvl1pPr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ko-KR" altLang="en-US" sz="800" dirty="0">
                      <a:solidFill>
                        <a:schemeClr val="tx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전략사업</a:t>
                  </a:r>
                </a:p>
              </p:txBody>
            </p:sp>
            <p:sp>
              <p:nvSpPr>
                <p:cNvPr id="330" name="Rectangle 16">
                  <a:extLst>
                    <a:ext uri="{FF2B5EF4-FFF2-40B4-BE49-F238E27FC236}">
                      <a16:creationId xmlns:a16="http://schemas.microsoft.com/office/drawing/2014/main" id="{33A5448E-50F7-52D8-49E4-B4C7299D0C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40953" y="4034245"/>
                  <a:ext cx="72000" cy="72000"/>
                </a:xfrm>
                <a:prstGeom prst="rect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>
                    <a:defRPr/>
                  </a:pPr>
                  <a:endParaRPr lang="ko-KR" altLang="en-US" sz="180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31" name="Line 17">
                  <a:extLst>
                    <a:ext uri="{FF2B5EF4-FFF2-40B4-BE49-F238E27FC236}">
                      <a16:creationId xmlns:a16="http://schemas.microsoft.com/office/drawing/2014/main" id="{BAA0CBD5-F38E-2521-E84F-F31DBBDC2C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40953" y="4070245"/>
                  <a:ext cx="63500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  <a:effectLst/>
              </p:spPr>
              <p:txBody>
                <a:bodyPr lIns="90000" tIns="46800" rIns="90000" bIns="46800" anchor="ctr"/>
                <a:lstStyle/>
                <a:p>
                  <a:pPr>
                    <a:defRPr/>
                  </a:pPr>
                  <a:endParaRPr lang="ko-KR" altLang="en-US" sz="180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pic>
              <p:nvPicPr>
                <p:cNvPr id="332" name="Picture 14">
                  <a:extLst>
                    <a:ext uri="{FF2B5EF4-FFF2-40B4-BE49-F238E27FC236}">
                      <a16:creationId xmlns:a16="http://schemas.microsoft.com/office/drawing/2014/main" id="{AECA49FA-20BA-F402-76CC-944EBE482B5B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56841" y="4161245"/>
                  <a:ext cx="144000" cy="10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3" name="Text Box 15">
                  <a:extLst>
                    <a:ext uri="{FF2B5EF4-FFF2-40B4-BE49-F238E27FC236}">
                      <a16:creationId xmlns:a16="http://schemas.microsoft.com/office/drawing/2014/main" id="{F521D1C3-D53F-6E78-C32F-EBAA7C09C28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09810" y="4146957"/>
                  <a:ext cx="449003" cy="1231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 anchorCtr="0">
                  <a:spAutoFit/>
                </a:bodyPr>
                <a:lstStyle>
                  <a:lvl1pPr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ko-KR" altLang="en-US" sz="800">
                      <a:solidFill>
                        <a:schemeClr val="tx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의안관리</a:t>
                  </a:r>
                  <a:endParaRPr lang="ko-KR" altLang="en-US" sz="800" dirty="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34" name="Rectangle 16">
                  <a:extLst>
                    <a:ext uri="{FF2B5EF4-FFF2-40B4-BE49-F238E27FC236}">
                      <a16:creationId xmlns:a16="http://schemas.microsoft.com/office/drawing/2014/main" id="{26BF0CEF-5BBA-4F4F-7EFF-30B869629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40953" y="4186645"/>
                  <a:ext cx="72000" cy="72000"/>
                </a:xfrm>
                <a:prstGeom prst="rect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>
                    <a:defRPr/>
                  </a:pPr>
                  <a:endParaRPr lang="ko-KR" altLang="en-US" sz="180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35" name="Line 17">
                  <a:extLst>
                    <a:ext uri="{FF2B5EF4-FFF2-40B4-BE49-F238E27FC236}">
                      <a16:creationId xmlns:a16="http://schemas.microsoft.com/office/drawing/2014/main" id="{79C28761-689B-E8AA-9402-924B584C9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40953" y="4222645"/>
                  <a:ext cx="63500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  <a:effectLst/>
              </p:spPr>
              <p:txBody>
                <a:bodyPr lIns="90000" tIns="46800" rIns="90000" bIns="46800" anchor="ctr"/>
                <a:lstStyle/>
                <a:p>
                  <a:pPr>
                    <a:defRPr/>
                  </a:pPr>
                  <a:endParaRPr lang="ko-KR" altLang="en-US" sz="180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</p:grp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32F40209-8FFE-A862-0A38-D4E8E995F921}"/>
                </a:ext>
              </a:extLst>
            </p:cNvPr>
            <p:cNvGrpSpPr/>
            <p:nvPr/>
          </p:nvGrpSpPr>
          <p:grpSpPr>
            <a:xfrm>
              <a:off x="5250799" y="4103944"/>
              <a:ext cx="1483711" cy="802137"/>
              <a:chOff x="5480959" y="4401108"/>
              <a:chExt cx="1284288" cy="705855"/>
            </a:xfrm>
          </p:grpSpPr>
          <p:sp>
            <p:nvSpPr>
              <p:cNvPr id="343" name="Rectangle 13">
                <a:extLst>
                  <a:ext uri="{FF2B5EF4-FFF2-40B4-BE49-F238E27FC236}">
                    <a16:creationId xmlns:a16="http://schemas.microsoft.com/office/drawing/2014/main" id="{FA2AF7F4-B8BE-B57E-4A06-834803E066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0959" y="4401941"/>
                <a:ext cx="1284288" cy="70502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</p:spPr>
            <p:txBody>
              <a:bodyPr lIns="90000" tIns="46800" rIns="90000" bIns="46800"/>
              <a:lstStyle>
                <a:lvl1pPr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endParaRPr lang="ko-KR" altLang="en-US" sz="10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44" name="Text Box 110">
                <a:extLst>
                  <a:ext uri="{FF2B5EF4-FFF2-40B4-BE49-F238E27FC236}">
                    <a16:creationId xmlns:a16="http://schemas.microsoft.com/office/drawing/2014/main" id="{C9F83F65-80D1-4D4E-2D27-449932713ED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5480959" y="4401108"/>
                <a:ext cx="1284288" cy="15388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36000" tIns="0" rIns="36000" bIns="0">
                <a:spAutoFit/>
              </a:bodyPr>
              <a:lstStyle>
                <a:lvl1pPr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9pPr>
              </a:lstStyle>
              <a:p>
                <a:pPr algn="ctr" eaLnBrk="1" hangingPunct="1"/>
                <a:r>
                  <a:rPr lang="ko-KR" altLang="en-US" sz="1000" b="1" dirty="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공용문서함</a:t>
                </a:r>
              </a:p>
            </p:txBody>
          </p:sp>
          <p:grpSp>
            <p:nvGrpSpPr>
              <p:cNvPr id="345" name="그룹 344">
                <a:extLst>
                  <a:ext uri="{FF2B5EF4-FFF2-40B4-BE49-F238E27FC236}">
                    <a16:creationId xmlns:a16="http://schemas.microsoft.com/office/drawing/2014/main" id="{EB36D900-E492-4432-6192-49DB7A76BAF1}"/>
                  </a:ext>
                </a:extLst>
              </p:cNvPr>
              <p:cNvGrpSpPr/>
              <p:nvPr/>
            </p:nvGrpSpPr>
            <p:grpSpPr>
              <a:xfrm>
                <a:off x="5540953" y="4571131"/>
                <a:ext cx="1071894" cy="427911"/>
                <a:chOff x="5540953" y="3842157"/>
                <a:chExt cx="1071894" cy="427911"/>
              </a:xfrm>
            </p:grpSpPr>
            <p:pic>
              <p:nvPicPr>
                <p:cNvPr id="346" name="Picture 14">
                  <a:extLst>
                    <a:ext uri="{FF2B5EF4-FFF2-40B4-BE49-F238E27FC236}">
                      <a16:creationId xmlns:a16="http://schemas.microsoft.com/office/drawing/2014/main" id="{2942622A-75EC-3DBE-C80F-AA551D4AB84C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56841" y="3856445"/>
                  <a:ext cx="144000" cy="10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47" name="Text Box 15">
                  <a:extLst>
                    <a:ext uri="{FF2B5EF4-FFF2-40B4-BE49-F238E27FC236}">
                      <a16:creationId xmlns:a16="http://schemas.microsoft.com/office/drawing/2014/main" id="{4CF113BF-281B-A422-23B2-7FDFD2B403F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09810" y="3842157"/>
                  <a:ext cx="803037" cy="1231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 anchorCtr="0">
                  <a:spAutoFit/>
                </a:bodyPr>
                <a:lstStyle>
                  <a:lvl1pPr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ko-KR" altLang="en-US" sz="800">
                      <a:solidFill>
                        <a:schemeClr val="tx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정보화규정</a:t>
                  </a:r>
                  <a:endParaRPr lang="ko-KR" altLang="en-US" sz="800" dirty="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48" name="Rectangle 16">
                  <a:extLst>
                    <a:ext uri="{FF2B5EF4-FFF2-40B4-BE49-F238E27FC236}">
                      <a16:creationId xmlns:a16="http://schemas.microsoft.com/office/drawing/2014/main" id="{989AFD95-7640-2E9B-498F-19B15529CB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40953" y="3881845"/>
                  <a:ext cx="72000" cy="72000"/>
                </a:xfrm>
                <a:prstGeom prst="rect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>
                    <a:defRPr/>
                  </a:pPr>
                  <a:endParaRPr lang="ko-KR" altLang="en-US" sz="180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49" name="Line 17">
                  <a:extLst>
                    <a:ext uri="{FF2B5EF4-FFF2-40B4-BE49-F238E27FC236}">
                      <a16:creationId xmlns:a16="http://schemas.microsoft.com/office/drawing/2014/main" id="{443BB042-B3A8-27B9-D687-344F25A362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40953" y="3917845"/>
                  <a:ext cx="63500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  <a:effectLst/>
              </p:spPr>
              <p:txBody>
                <a:bodyPr lIns="90000" tIns="46800" rIns="90000" bIns="46800" anchor="ctr"/>
                <a:lstStyle/>
                <a:p>
                  <a:pPr>
                    <a:defRPr/>
                  </a:pPr>
                  <a:endParaRPr lang="ko-KR" altLang="en-US" sz="180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pic>
              <p:nvPicPr>
                <p:cNvPr id="350" name="Picture 14">
                  <a:extLst>
                    <a:ext uri="{FF2B5EF4-FFF2-40B4-BE49-F238E27FC236}">
                      <a16:creationId xmlns:a16="http://schemas.microsoft.com/office/drawing/2014/main" id="{F5019061-8D95-2BA6-D653-436EB1CC58B9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56841" y="4008845"/>
                  <a:ext cx="144000" cy="10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51" name="Text Box 15">
                  <a:extLst>
                    <a:ext uri="{FF2B5EF4-FFF2-40B4-BE49-F238E27FC236}">
                      <a16:creationId xmlns:a16="http://schemas.microsoft.com/office/drawing/2014/main" id="{4274B598-A019-49A0-82AE-CAC65A7C5C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09810" y="3994557"/>
                  <a:ext cx="764028" cy="1231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 anchorCtr="0">
                  <a:spAutoFit/>
                </a:bodyPr>
                <a:lstStyle>
                  <a:lvl1pPr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ko-KR" altLang="en-US" sz="800" dirty="0">
                      <a:solidFill>
                        <a:schemeClr val="tx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업무 교육</a:t>
                  </a:r>
                </a:p>
              </p:txBody>
            </p:sp>
            <p:sp>
              <p:nvSpPr>
                <p:cNvPr id="352" name="Rectangle 16">
                  <a:extLst>
                    <a:ext uri="{FF2B5EF4-FFF2-40B4-BE49-F238E27FC236}">
                      <a16:creationId xmlns:a16="http://schemas.microsoft.com/office/drawing/2014/main" id="{59F10BF4-4F5A-F4C0-2E30-519AC3AD8F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40953" y="4034245"/>
                  <a:ext cx="72000" cy="72000"/>
                </a:xfrm>
                <a:prstGeom prst="rect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>
                    <a:defRPr/>
                  </a:pPr>
                  <a:endParaRPr lang="ko-KR" altLang="en-US" sz="180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53" name="Line 17">
                  <a:extLst>
                    <a:ext uri="{FF2B5EF4-FFF2-40B4-BE49-F238E27FC236}">
                      <a16:creationId xmlns:a16="http://schemas.microsoft.com/office/drawing/2014/main" id="{23FBD8A9-3E57-7CC4-E27D-776D79D435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40953" y="4070245"/>
                  <a:ext cx="63500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  <a:effectLst/>
              </p:spPr>
              <p:txBody>
                <a:bodyPr lIns="90000" tIns="46800" rIns="90000" bIns="46800" anchor="ctr"/>
                <a:lstStyle/>
                <a:p>
                  <a:pPr>
                    <a:defRPr/>
                  </a:pPr>
                  <a:endParaRPr lang="ko-KR" altLang="en-US" sz="180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pic>
              <p:nvPicPr>
                <p:cNvPr id="354" name="Picture 14">
                  <a:extLst>
                    <a:ext uri="{FF2B5EF4-FFF2-40B4-BE49-F238E27FC236}">
                      <a16:creationId xmlns:a16="http://schemas.microsoft.com/office/drawing/2014/main" id="{F614A2A0-E743-0580-D3DB-501A8345FC23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56841" y="4161245"/>
                  <a:ext cx="144000" cy="10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55" name="Text Box 15">
                  <a:extLst>
                    <a:ext uri="{FF2B5EF4-FFF2-40B4-BE49-F238E27FC236}">
                      <a16:creationId xmlns:a16="http://schemas.microsoft.com/office/drawing/2014/main" id="{34959102-83B6-FD95-3332-ED626ABA4E4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09809" y="4146957"/>
                  <a:ext cx="720000" cy="1231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 anchorCtr="0">
                  <a:spAutoFit/>
                </a:bodyPr>
                <a:lstStyle>
                  <a:lvl1pPr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bg1"/>
                      </a:solidFill>
                      <a:latin typeface="산돌고딕 L" pitchFamily="18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ko-KR" altLang="en-US" sz="800">
                      <a:solidFill>
                        <a:schemeClr val="tx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내부규정</a:t>
                  </a:r>
                  <a:endParaRPr lang="ko-KR" altLang="en-US" sz="800" dirty="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56" name="Rectangle 16">
                  <a:extLst>
                    <a:ext uri="{FF2B5EF4-FFF2-40B4-BE49-F238E27FC236}">
                      <a16:creationId xmlns:a16="http://schemas.microsoft.com/office/drawing/2014/main" id="{892E40F8-4F0B-A2BD-1FAF-7942BE088F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40953" y="4186645"/>
                  <a:ext cx="72000" cy="72000"/>
                </a:xfrm>
                <a:prstGeom prst="rect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>
                    <a:defRPr/>
                  </a:pPr>
                  <a:endParaRPr lang="ko-KR" altLang="en-US" sz="180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57" name="Line 17">
                  <a:extLst>
                    <a:ext uri="{FF2B5EF4-FFF2-40B4-BE49-F238E27FC236}">
                      <a16:creationId xmlns:a16="http://schemas.microsoft.com/office/drawing/2014/main" id="{7B101C3F-EF33-BB63-FAA6-C859D212DE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40953" y="4222645"/>
                  <a:ext cx="63500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  <a:effectLst/>
              </p:spPr>
              <p:txBody>
                <a:bodyPr lIns="90000" tIns="46800" rIns="90000" bIns="46800" anchor="ctr"/>
                <a:lstStyle/>
                <a:p>
                  <a:pPr>
                    <a:defRPr/>
                  </a:pPr>
                  <a:endParaRPr lang="ko-KR" altLang="en-US" sz="180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</p:grpSp>
        <p:sp>
          <p:nvSpPr>
            <p:cNvPr id="385" name="Rectangle 263">
              <a:extLst>
                <a:ext uri="{FF2B5EF4-FFF2-40B4-BE49-F238E27FC236}">
                  <a16:creationId xmlns:a16="http://schemas.microsoft.com/office/drawing/2014/main" id="{9FB0956F-263C-DBED-0A0B-4EF2ADC58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6819" y="2783329"/>
              <a:ext cx="1080000" cy="985055"/>
            </a:xfrm>
            <a:prstGeom prst="rect">
              <a:avLst/>
            </a:prstGeom>
            <a:noFill/>
            <a:ln w="952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/>
            <a:p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86" name="Rectangle 263">
              <a:extLst>
                <a:ext uri="{FF2B5EF4-FFF2-40B4-BE49-F238E27FC236}">
                  <a16:creationId xmlns:a16="http://schemas.microsoft.com/office/drawing/2014/main" id="{6A1E99A4-04B3-A8ED-652E-A6046C885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3507" y="1983034"/>
              <a:ext cx="1080000" cy="536598"/>
            </a:xfrm>
            <a:prstGeom prst="rect">
              <a:avLst/>
            </a:prstGeom>
            <a:noFill/>
            <a:ln w="952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/>
            <a:p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87" name="Line 10">
              <a:extLst>
                <a:ext uri="{FF2B5EF4-FFF2-40B4-BE49-F238E27FC236}">
                  <a16:creationId xmlns:a16="http://schemas.microsoft.com/office/drawing/2014/main" id="{47DC7457-6C8D-5E6B-8D2D-BB957E0B9B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15943" y="3165802"/>
              <a:ext cx="972000" cy="0"/>
            </a:xfrm>
            <a:prstGeom prst="line">
              <a:avLst/>
            </a:prstGeom>
            <a:noFill/>
            <a:ln w="15875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88" name="Line 197">
              <a:extLst>
                <a:ext uri="{FF2B5EF4-FFF2-40B4-BE49-F238E27FC236}">
                  <a16:creationId xmlns:a16="http://schemas.microsoft.com/office/drawing/2014/main" id="{635CA651-5DAC-C5D0-3C92-56714377C5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17378" y="2158934"/>
              <a:ext cx="972000" cy="0"/>
            </a:xfrm>
            <a:prstGeom prst="line">
              <a:avLst/>
            </a:prstGeom>
            <a:noFill/>
            <a:ln w="15875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89" name="Line 218">
              <a:extLst>
                <a:ext uri="{FF2B5EF4-FFF2-40B4-BE49-F238E27FC236}">
                  <a16:creationId xmlns:a16="http://schemas.microsoft.com/office/drawing/2014/main" id="{02A3F239-5E99-4A14-72BD-9D5925FCB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15943" y="3332532"/>
              <a:ext cx="972000" cy="0"/>
            </a:xfrm>
            <a:prstGeom prst="line">
              <a:avLst/>
            </a:prstGeom>
            <a:noFill/>
            <a:ln w="15875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90" name="Text Box 198">
              <a:extLst>
                <a:ext uri="{FF2B5EF4-FFF2-40B4-BE49-F238E27FC236}">
                  <a16:creationId xmlns:a16="http://schemas.microsoft.com/office/drawing/2014/main" id="{5F125E0E-F4A2-EAD6-029C-4093344FC4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2752" y="1929200"/>
              <a:ext cx="553626" cy="139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kumimoji="0"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통합검색</a:t>
              </a:r>
            </a:p>
          </p:txBody>
        </p:sp>
        <p:grpSp>
          <p:nvGrpSpPr>
            <p:cNvPr id="391" name="Group 342">
              <a:extLst>
                <a:ext uri="{FF2B5EF4-FFF2-40B4-BE49-F238E27FC236}">
                  <a16:creationId xmlns:a16="http://schemas.microsoft.com/office/drawing/2014/main" id="{F21B7FCC-D749-9C9F-2FAF-6F486E822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63968" y="2590629"/>
              <a:ext cx="786260" cy="181726"/>
              <a:chOff x="5299" y="1334"/>
              <a:chExt cx="696" cy="159"/>
            </a:xfrm>
          </p:grpSpPr>
          <p:sp>
            <p:nvSpPr>
              <p:cNvPr id="392" name="Rectangle 336">
                <a:extLst>
                  <a:ext uri="{FF2B5EF4-FFF2-40B4-BE49-F238E27FC236}">
                    <a16:creationId xmlns:a16="http://schemas.microsoft.com/office/drawing/2014/main" id="{4A001727-2CD0-E445-1447-237026D60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9" y="1334"/>
                <a:ext cx="696" cy="159"/>
              </a:xfrm>
              <a:prstGeom prst="rect">
                <a:avLst/>
              </a:prstGeom>
              <a:solidFill>
                <a:schemeClr val="accent3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kumimoji="0"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93" name="Text Box 337">
                <a:extLst>
                  <a:ext uri="{FF2B5EF4-FFF2-40B4-BE49-F238E27FC236}">
                    <a16:creationId xmlns:a16="http://schemas.microsoft.com/office/drawing/2014/main" id="{073BEB1D-C3E2-70E8-D68D-4E0FB76C77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7" y="1360"/>
                <a:ext cx="621" cy="1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문서분류관리</a:t>
                </a:r>
              </a:p>
            </p:txBody>
          </p:sp>
        </p:grpSp>
        <p:pic>
          <p:nvPicPr>
            <p:cNvPr id="394" name="그림 33" descr="ii.jpg">
              <a:extLst>
                <a:ext uri="{FF2B5EF4-FFF2-40B4-BE49-F238E27FC236}">
                  <a16:creationId xmlns:a16="http://schemas.microsoft.com/office/drawing/2014/main" id="{239C950A-9081-A6BA-E4C9-E931458ABD3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/>
            <a:srcRect r="86414"/>
            <a:stretch>
              <a:fillRect/>
            </a:stretch>
          </p:blipFill>
          <p:spPr bwMode="auto">
            <a:xfrm>
              <a:off x="8246696" y="2082769"/>
              <a:ext cx="213622" cy="244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5" name="Text Box 34">
              <a:extLst>
                <a:ext uri="{FF2B5EF4-FFF2-40B4-BE49-F238E27FC236}">
                  <a16:creationId xmlns:a16="http://schemas.microsoft.com/office/drawing/2014/main" id="{75EEAD11-B13D-FD45-B1CA-E0D3FB5932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9086" y="2358000"/>
              <a:ext cx="448841" cy="136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latinLnBrk="0" hangingPunct="0"/>
              <a:r>
                <a:rPr kumimoji="0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내부</a:t>
              </a:r>
              <a:r>
                <a:rPr kumimoji="0"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사용자</a:t>
              </a:r>
              <a:endParaRPr kumimoji="0"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96" name="Text Box 34">
              <a:extLst>
                <a:ext uri="{FF2B5EF4-FFF2-40B4-BE49-F238E27FC236}">
                  <a16:creationId xmlns:a16="http://schemas.microsoft.com/office/drawing/2014/main" id="{231BB19B-F071-A14A-9FB5-FEA9A5B419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32398" y="3151282"/>
              <a:ext cx="448841" cy="136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latinLnBrk="0" hangingPunct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내부</a:t>
              </a: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사용자</a:t>
              </a:r>
              <a:endParaRPr kumimoji="0" lang="ko-KR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97" name="Text Box 34">
              <a:extLst>
                <a:ext uri="{FF2B5EF4-FFF2-40B4-BE49-F238E27FC236}">
                  <a16:creationId xmlns:a16="http://schemas.microsoft.com/office/drawing/2014/main" id="{CFBB6A9A-5D29-68A4-43CA-3499C91F6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32398" y="3614266"/>
              <a:ext cx="448841" cy="136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latinLnBrk="0" hangingPunct="0"/>
              <a:r>
                <a:rPr kumimoji="0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외부</a:t>
              </a:r>
              <a:r>
                <a:rPr kumimoji="0"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사용자</a:t>
              </a:r>
              <a:endParaRPr kumimoji="0" lang="ko-KR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398" name="Group 354">
              <a:extLst>
                <a:ext uri="{FF2B5EF4-FFF2-40B4-BE49-F238E27FC236}">
                  <a16:creationId xmlns:a16="http://schemas.microsoft.com/office/drawing/2014/main" id="{8B2A0774-38A9-B8BF-FC5C-81277ACF04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41520" y="3310721"/>
              <a:ext cx="430598" cy="253710"/>
              <a:chOff x="593" y="1515"/>
              <a:chExt cx="540" cy="315"/>
            </a:xfrm>
          </p:grpSpPr>
          <p:pic>
            <p:nvPicPr>
              <p:cNvPr id="399" name="그림 33" descr="ii.jpg">
                <a:extLst>
                  <a:ext uri="{FF2B5EF4-FFF2-40B4-BE49-F238E27FC236}">
                    <a16:creationId xmlns:a16="http://schemas.microsoft.com/office/drawing/2014/main" id="{D06208B6-EE3B-88CB-E633-21371496188D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4"/>
              <a:srcRect r="86414"/>
              <a:stretch>
                <a:fillRect/>
              </a:stretch>
            </p:blipFill>
            <p:spPr bwMode="gray">
              <a:xfrm>
                <a:off x="593" y="1515"/>
                <a:ext cx="283" cy="3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00" name="그림 516" descr="무제-1.jpg">
                <a:extLst>
                  <a:ext uri="{FF2B5EF4-FFF2-40B4-BE49-F238E27FC236}">
                    <a16:creationId xmlns:a16="http://schemas.microsoft.com/office/drawing/2014/main" id="{54C547A1-CCEA-F7BC-9453-ED84C16DB148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876" y="1643"/>
                <a:ext cx="257" cy="1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401" name="그림 16" descr="ii.jpg">
              <a:extLst>
                <a:ext uri="{FF2B5EF4-FFF2-40B4-BE49-F238E27FC236}">
                  <a16:creationId xmlns:a16="http://schemas.microsoft.com/office/drawing/2014/main" id="{52AB502A-6349-5702-60F1-5B63464DDCFA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/>
            <a:srcRect l="29617" r="55695"/>
            <a:stretch>
              <a:fillRect/>
            </a:stretch>
          </p:blipFill>
          <p:spPr bwMode="auto">
            <a:xfrm>
              <a:off x="8242179" y="2851134"/>
              <a:ext cx="229280" cy="24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2" name="Rectangle 330">
              <a:extLst>
                <a:ext uri="{FF2B5EF4-FFF2-40B4-BE49-F238E27FC236}">
                  <a16:creationId xmlns:a16="http://schemas.microsoft.com/office/drawing/2014/main" id="{D78338B1-5787-9B02-F6F9-655893D39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3507" y="1776746"/>
              <a:ext cx="1080000" cy="2096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000" b="1" kern="0" dirty="0">
                  <a:solidFill>
                    <a:sysClr val="windowText" lastClr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조회</a:t>
              </a:r>
              <a:r>
                <a:rPr lang="en-US" altLang="ko-KR" sz="1000" b="1" kern="0" dirty="0">
                  <a:solidFill>
                    <a:sysClr val="windowText" lastClr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z="1000" b="1" kern="0" dirty="0">
                  <a:solidFill>
                    <a:sysClr val="windowText" lastClr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검색</a:t>
              </a:r>
              <a:r>
                <a:rPr lang="en-US" altLang="ko-KR" sz="1000" b="1" kern="0" dirty="0">
                  <a:solidFill>
                    <a:sysClr val="windowText" lastClr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z="1000" b="1" kern="0" dirty="0">
                  <a:solidFill>
                    <a:sysClr val="windowText" lastClr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유통</a:t>
              </a:r>
            </a:p>
          </p:txBody>
        </p:sp>
        <p:sp>
          <p:nvSpPr>
            <p:cNvPr id="403" name="Rectangle 330">
              <a:extLst>
                <a:ext uri="{FF2B5EF4-FFF2-40B4-BE49-F238E27FC236}">
                  <a16:creationId xmlns:a16="http://schemas.microsoft.com/office/drawing/2014/main" id="{9C008F50-4929-8E76-4483-067174968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6819" y="2573653"/>
              <a:ext cx="1080000" cy="2096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000" b="1" kern="0" dirty="0">
                  <a:solidFill>
                    <a:sysClr val="windowText" lastClr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협업 및 공유</a:t>
              </a:r>
            </a:p>
          </p:txBody>
        </p:sp>
        <p:sp>
          <p:nvSpPr>
            <p:cNvPr id="404" name="Rectangle 263">
              <a:extLst>
                <a:ext uri="{FF2B5EF4-FFF2-40B4-BE49-F238E27FC236}">
                  <a16:creationId xmlns:a16="http://schemas.microsoft.com/office/drawing/2014/main" id="{98AAE448-62A7-77C1-F741-74EECE379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6193" y="4049449"/>
              <a:ext cx="1080000" cy="1022763"/>
            </a:xfrm>
            <a:prstGeom prst="rect">
              <a:avLst/>
            </a:prstGeom>
            <a:noFill/>
            <a:ln w="952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/>
            <a:p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05" name="Line 10">
              <a:extLst>
                <a:ext uri="{FF2B5EF4-FFF2-40B4-BE49-F238E27FC236}">
                  <a16:creationId xmlns:a16="http://schemas.microsoft.com/office/drawing/2014/main" id="{F1DE5F97-57CF-E2C5-A456-8DB9121EC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25316" y="4390532"/>
              <a:ext cx="972000" cy="0"/>
            </a:xfrm>
            <a:prstGeom prst="line">
              <a:avLst/>
            </a:prstGeom>
            <a:noFill/>
            <a:ln w="15875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06" name="Line 218">
              <a:extLst>
                <a:ext uri="{FF2B5EF4-FFF2-40B4-BE49-F238E27FC236}">
                  <a16:creationId xmlns:a16="http://schemas.microsoft.com/office/drawing/2014/main" id="{25CF74AA-7605-71CB-34CB-1CF74582A0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25316" y="4569557"/>
              <a:ext cx="972000" cy="0"/>
            </a:xfrm>
            <a:prstGeom prst="line">
              <a:avLst/>
            </a:prstGeom>
            <a:noFill/>
            <a:ln w="15875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07" name="Text Box 11">
              <a:extLst>
                <a:ext uri="{FF2B5EF4-FFF2-40B4-BE49-F238E27FC236}">
                  <a16:creationId xmlns:a16="http://schemas.microsoft.com/office/drawing/2014/main" id="{643BAE2B-54DB-2F0B-44E9-70C7336643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02125" y="4074059"/>
              <a:ext cx="554744" cy="278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kumimoji="0"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부서함 </a:t>
              </a:r>
              <a:br>
                <a:rPr kumimoji="0"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</a:br>
              <a:r>
                <a:rPr kumimoji="0"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분류 관리</a:t>
              </a:r>
            </a:p>
          </p:txBody>
        </p:sp>
        <p:sp>
          <p:nvSpPr>
            <p:cNvPr id="408" name="Text Box 219">
              <a:extLst>
                <a:ext uri="{FF2B5EF4-FFF2-40B4-BE49-F238E27FC236}">
                  <a16:creationId xmlns:a16="http://schemas.microsoft.com/office/drawing/2014/main" id="{EF1D26F7-D105-5DD4-68CB-439EFF31C5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1416" y="4625987"/>
              <a:ext cx="619614" cy="139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kumimoji="0"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전사분류관리</a:t>
              </a:r>
            </a:p>
          </p:txBody>
        </p:sp>
        <p:grpSp>
          <p:nvGrpSpPr>
            <p:cNvPr id="409" name="Group 342">
              <a:extLst>
                <a:ext uri="{FF2B5EF4-FFF2-40B4-BE49-F238E27FC236}">
                  <a16:creationId xmlns:a16="http://schemas.microsoft.com/office/drawing/2014/main" id="{0CDFC98C-04F6-4265-9EFF-ACEAD9CEEB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73342" y="3856748"/>
              <a:ext cx="786260" cy="181726"/>
              <a:chOff x="5299" y="1334"/>
              <a:chExt cx="696" cy="159"/>
            </a:xfrm>
          </p:grpSpPr>
          <p:sp>
            <p:nvSpPr>
              <p:cNvPr id="410" name="Rectangle 336">
                <a:extLst>
                  <a:ext uri="{FF2B5EF4-FFF2-40B4-BE49-F238E27FC236}">
                    <a16:creationId xmlns:a16="http://schemas.microsoft.com/office/drawing/2014/main" id="{0D2B1819-C6AC-F18C-4BD6-0ED367319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9" y="1334"/>
                <a:ext cx="696" cy="159"/>
              </a:xfrm>
              <a:prstGeom prst="rect">
                <a:avLst/>
              </a:prstGeom>
              <a:solidFill>
                <a:schemeClr val="accent3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kumimoji="0"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411" name="Text Box 337">
                <a:extLst>
                  <a:ext uri="{FF2B5EF4-FFF2-40B4-BE49-F238E27FC236}">
                    <a16:creationId xmlns:a16="http://schemas.microsoft.com/office/drawing/2014/main" id="{768FC648-7900-E83A-6E48-E8922163EE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7" y="1360"/>
                <a:ext cx="621" cy="1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문서분류관리</a:t>
                </a:r>
              </a:p>
            </p:txBody>
          </p:sp>
        </p:grpSp>
        <p:sp>
          <p:nvSpPr>
            <p:cNvPr id="412" name="Text Box 34">
              <a:extLst>
                <a:ext uri="{FF2B5EF4-FFF2-40B4-BE49-F238E27FC236}">
                  <a16:creationId xmlns:a16="http://schemas.microsoft.com/office/drawing/2014/main" id="{BC7C5815-64F0-803D-77AB-CD1DB360B6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1772" y="4391276"/>
              <a:ext cx="448841" cy="136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latinLnBrk="0" hangingPunct="0"/>
              <a:r>
                <a:rPr kumimoji="0" lang="ko-KR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부서관리자</a:t>
              </a:r>
            </a:p>
          </p:txBody>
        </p:sp>
        <p:sp>
          <p:nvSpPr>
            <p:cNvPr id="413" name="Text Box 34">
              <a:extLst>
                <a:ext uri="{FF2B5EF4-FFF2-40B4-BE49-F238E27FC236}">
                  <a16:creationId xmlns:a16="http://schemas.microsoft.com/office/drawing/2014/main" id="{DAB30FA2-D6AA-A40C-B607-3E321FAA59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6888" y="4891544"/>
              <a:ext cx="538609" cy="136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latinLnBrk="0" hangingPunct="0"/>
              <a:r>
                <a:rPr kumimoji="0" lang="ko-KR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시스템관리자</a:t>
              </a:r>
            </a:p>
          </p:txBody>
        </p:sp>
        <p:grpSp>
          <p:nvGrpSpPr>
            <p:cNvPr id="414" name="Group 354">
              <a:extLst>
                <a:ext uri="{FF2B5EF4-FFF2-40B4-BE49-F238E27FC236}">
                  <a16:creationId xmlns:a16="http://schemas.microsoft.com/office/drawing/2014/main" id="{EE3AD49E-A452-ED5C-DC99-39380408B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894" y="4587997"/>
              <a:ext cx="430598" cy="253710"/>
              <a:chOff x="593" y="1515"/>
              <a:chExt cx="540" cy="315"/>
            </a:xfrm>
          </p:grpSpPr>
          <p:pic>
            <p:nvPicPr>
              <p:cNvPr id="415" name="그림 33" descr="ii.jpg">
                <a:extLst>
                  <a:ext uri="{FF2B5EF4-FFF2-40B4-BE49-F238E27FC236}">
                    <a16:creationId xmlns:a16="http://schemas.microsoft.com/office/drawing/2014/main" id="{8CDE2149-FC74-153E-021F-EB80E638C918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4"/>
              <a:srcRect r="86414"/>
              <a:stretch>
                <a:fillRect/>
              </a:stretch>
            </p:blipFill>
            <p:spPr bwMode="gray">
              <a:xfrm>
                <a:off x="593" y="1515"/>
                <a:ext cx="283" cy="3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6" name="그림 516" descr="무제-1.jpg">
                <a:extLst>
                  <a:ext uri="{FF2B5EF4-FFF2-40B4-BE49-F238E27FC236}">
                    <a16:creationId xmlns:a16="http://schemas.microsoft.com/office/drawing/2014/main" id="{BCCCAD38-2476-E35C-B51F-CD24AB4C74A7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876" y="1643"/>
                <a:ext cx="257" cy="1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417" name="그림 16" descr="ii.jpg">
              <a:extLst>
                <a:ext uri="{FF2B5EF4-FFF2-40B4-BE49-F238E27FC236}">
                  <a16:creationId xmlns:a16="http://schemas.microsoft.com/office/drawing/2014/main" id="{4308FADF-25C4-7AE4-811F-5D039025278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/>
            <a:srcRect l="29617" r="55695"/>
            <a:stretch>
              <a:fillRect/>
            </a:stretch>
          </p:blipFill>
          <p:spPr bwMode="auto">
            <a:xfrm>
              <a:off x="8251553" y="4117253"/>
              <a:ext cx="229280" cy="24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8" name="Rectangle 330">
              <a:extLst>
                <a:ext uri="{FF2B5EF4-FFF2-40B4-BE49-F238E27FC236}">
                  <a16:creationId xmlns:a16="http://schemas.microsoft.com/office/drawing/2014/main" id="{3CEE6F30-EAC2-A28C-B833-620F6CDD2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6193" y="3839771"/>
              <a:ext cx="1080000" cy="2096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000" b="1" kern="0" dirty="0">
                  <a:solidFill>
                    <a:sysClr val="windowText" lastClr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문서분류관리</a:t>
              </a:r>
            </a:p>
          </p:txBody>
        </p:sp>
        <p:sp>
          <p:nvSpPr>
            <p:cNvPr id="419" name="Line 197">
              <a:extLst>
                <a:ext uri="{FF2B5EF4-FFF2-40B4-BE49-F238E27FC236}">
                  <a16:creationId xmlns:a16="http://schemas.microsoft.com/office/drawing/2014/main" id="{D1C0FC98-9C4B-CE75-3E6C-EAB1809A40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14707" y="2284323"/>
              <a:ext cx="972000" cy="0"/>
            </a:xfrm>
            <a:prstGeom prst="line">
              <a:avLst/>
            </a:prstGeom>
            <a:noFill/>
            <a:ln w="15875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20" name="Text Box 198">
              <a:extLst>
                <a:ext uri="{FF2B5EF4-FFF2-40B4-BE49-F238E27FC236}">
                  <a16:creationId xmlns:a16="http://schemas.microsoft.com/office/drawing/2014/main" id="{225B8708-E518-EAD9-C243-62C0492C26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1833" y="2347941"/>
              <a:ext cx="843640" cy="278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URL </a:t>
              </a: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링크 </a:t>
              </a:r>
              <a:b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</a:b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유통</a:t>
              </a:r>
              <a:endParaRPr kumimoji="0"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21" name="Text Box 198">
              <a:extLst>
                <a:ext uri="{FF2B5EF4-FFF2-40B4-BE49-F238E27FC236}">
                  <a16:creationId xmlns:a16="http://schemas.microsoft.com/office/drawing/2014/main" id="{E51288A4-2FAF-06CF-F587-5B734D2FB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7176" y="2850203"/>
              <a:ext cx="55362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kumimoji="0" lang="ko-KR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프로젝트</a:t>
              </a:r>
              <a:r>
                <a:rPr kumimoji="0" lang="en-US" altLang="ko-KR" sz="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z="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협업</a:t>
              </a:r>
              <a:endParaRPr kumimoji="0"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22" name="Text Box 219">
              <a:extLst>
                <a:ext uri="{FF2B5EF4-FFF2-40B4-BE49-F238E27FC236}">
                  <a16:creationId xmlns:a16="http://schemas.microsoft.com/office/drawing/2014/main" id="{B4E46580-5DC3-C953-5625-718662E8C6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8721" y="3393759"/>
              <a:ext cx="561177" cy="272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파일</a:t>
              </a:r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폴더</a:t>
              </a:r>
              <a:b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</a:b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공유</a:t>
              </a:r>
            </a:p>
          </p:txBody>
        </p:sp>
        <p:sp>
          <p:nvSpPr>
            <p:cNvPr id="423" name="Line 29">
              <a:extLst>
                <a:ext uri="{FF2B5EF4-FFF2-40B4-BE49-F238E27FC236}">
                  <a16:creationId xmlns:a16="http://schemas.microsoft.com/office/drawing/2014/main" id="{194FDF14-ACC2-7553-4A23-C21AB157C7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61834" y="4927202"/>
              <a:ext cx="924874" cy="542650"/>
            </a:xfrm>
            <a:prstGeom prst="line">
              <a:avLst/>
            </a:prstGeom>
            <a:noFill/>
            <a:ln w="15875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ko-KR" altLang="en-US" sz="1000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24" name="Text Box 27">
              <a:extLst>
                <a:ext uri="{FF2B5EF4-FFF2-40B4-BE49-F238E27FC236}">
                  <a16:creationId xmlns:a16="http://schemas.microsoft.com/office/drawing/2014/main" id="{55F94233-67AD-DE84-A13A-40A0A040A9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9081" y="5448300"/>
              <a:ext cx="573460" cy="278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ctr">
                <a:defRPr kumimoji="0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시스템</a:t>
              </a:r>
              <a:br>
                <a:rPr lang="en-US" altLang="ko-KR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</a:b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운영</a:t>
              </a:r>
            </a:p>
          </p:txBody>
        </p:sp>
        <p:grpSp>
          <p:nvGrpSpPr>
            <p:cNvPr id="425" name="그룹 424">
              <a:extLst>
                <a:ext uri="{FF2B5EF4-FFF2-40B4-BE49-F238E27FC236}">
                  <a16:creationId xmlns:a16="http://schemas.microsoft.com/office/drawing/2014/main" id="{CF6FCC93-BDB2-9F4B-D10F-322CBCFEECEB}"/>
                </a:ext>
              </a:extLst>
            </p:cNvPr>
            <p:cNvGrpSpPr/>
            <p:nvPr/>
          </p:nvGrpSpPr>
          <p:grpSpPr>
            <a:xfrm>
              <a:off x="7833320" y="5275912"/>
              <a:ext cx="1080000" cy="634778"/>
              <a:chOff x="9575684" y="5459670"/>
              <a:chExt cx="660632" cy="561662"/>
            </a:xfrm>
          </p:grpSpPr>
          <p:grpSp>
            <p:nvGrpSpPr>
              <p:cNvPr id="426" name="Group 161">
                <a:extLst>
                  <a:ext uri="{FF2B5EF4-FFF2-40B4-BE49-F238E27FC236}">
                    <a16:creationId xmlns:a16="http://schemas.microsoft.com/office/drawing/2014/main" id="{22041F49-3668-F73D-644B-AF3163CD82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75684" y="5459670"/>
                <a:ext cx="660632" cy="561662"/>
                <a:chOff x="347" y="1590"/>
                <a:chExt cx="431" cy="354"/>
              </a:xfrm>
            </p:grpSpPr>
            <p:sp>
              <p:nvSpPr>
                <p:cNvPr id="428" name="AutoShape 103">
                  <a:extLst>
                    <a:ext uri="{FF2B5EF4-FFF2-40B4-BE49-F238E27FC236}">
                      <a16:creationId xmlns:a16="http://schemas.microsoft.com/office/drawing/2014/main" id="{03DADF14-B34B-CD9F-DDDE-5B23024A50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47" y="1590"/>
                  <a:ext cx="431" cy="3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lIns="0" tIns="10800" rIns="0" bIns="0" anchor="ctr"/>
                <a:lstStyle/>
                <a:p>
                  <a:pPr algn="ctr"/>
                  <a:endParaRPr kumimoji="0" lang="ko-KR" altLang="en-US" sz="900" b="1" dirty="0">
                    <a:solidFill>
                      <a:srgbClr val="333333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429" name="AutoShape 103">
                  <a:extLst>
                    <a:ext uri="{FF2B5EF4-FFF2-40B4-BE49-F238E27FC236}">
                      <a16:creationId xmlns:a16="http://schemas.microsoft.com/office/drawing/2014/main" id="{2773B2AA-8A20-484D-7851-F2CB29E13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47" y="1814"/>
                  <a:ext cx="431" cy="13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0" tIns="10800" rIns="0" bIns="0" anchor="ctr"/>
                <a:lstStyle/>
                <a:p>
                  <a:pPr algn="ctr"/>
                  <a:r>
                    <a:rPr kumimoji="0" lang="ko-KR" altLang="en-US" sz="1000" b="1" dirty="0">
                      <a:solidFill>
                        <a:srgbClr val="333333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관리</a:t>
                  </a:r>
                  <a:r>
                    <a:rPr kumimoji="0" lang="en-US" altLang="ko-KR" sz="1000" b="1" dirty="0">
                      <a:solidFill>
                        <a:srgbClr val="333333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/</a:t>
                  </a:r>
                  <a:r>
                    <a:rPr kumimoji="0" lang="ko-KR" altLang="en-US" sz="1000" b="1" dirty="0">
                      <a:solidFill>
                        <a:srgbClr val="333333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운영자</a:t>
                  </a:r>
                </a:p>
              </p:txBody>
            </p:sp>
          </p:grpSp>
          <p:pic>
            <p:nvPicPr>
              <p:cNvPr id="427" name="그림 33" descr="ii.jpg">
                <a:extLst>
                  <a:ext uri="{FF2B5EF4-FFF2-40B4-BE49-F238E27FC236}">
                    <a16:creationId xmlns:a16="http://schemas.microsoft.com/office/drawing/2014/main" id="{5A181C47-74EC-41B0-C902-B3574EDB9244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4"/>
              <a:srcRect r="86414"/>
              <a:stretch>
                <a:fillRect/>
              </a:stretch>
            </p:blipFill>
            <p:spPr bwMode="gray">
              <a:xfrm>
                <a:off x="9838962" y="5511543"/>
                <a:ext cx="135413" cy="269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433991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1312C-2CE0-B8D6-9DFB-2FFB830C1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58FD6-E8E6-30AA-B257-790979FEB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471832"/>
            <a:ext cx="7271438" cy="380480"/>
          </a:xfr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/>
              <a:t>3.9.7 </a:t>
            </a:r>
            <a:r>
              <a:rPr lang="ko-KR" altLang="en-US"/>
              <a:t>통합문서관리 체계 구축 </a:t>
            </a:r>
            <a:r>
              <a:rPr lang="en-US" altLang="ko-KR"/>
              <a:t>&gt; </a:t>
            </a:r>
            <a:r>
              <a:rPr lang="ko-KR" altLang="en-US"/>
              <a:t>전자문서관리 문서분류체계 기준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A16E59-96E7-83FC-F08E-ED52E1BEE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ko-KR" altLang="en-US"/>
              <a:t>분류체계 수립의 기본 </a:t>
            </a:r>
            <a:r>
              <a:rPr lang="en-US" altLang="ko-KR"/>
              <a:t>3</a:t>
            </a:r>
            <a:r>
              <a:rPr lang="ko-KR" altLang="en-US"/>
              <a:t>대 요건을 토대로 분류체계 수립 원칙을 포괄성</a:t>
            </a:r>
            <a:r>
              <a:rPr lang="en-US" altLang="ko-KR"/>
              <a:t>, </a:t>
            </a:r>
            <a:r>
              <a:rPr lang="ko-KR" altLang="en-US"/>
              <a:t>직관적 접근</a:t>
            </a:r>
            <a:r>
              <a:rPr lang="en-US" altLang="ko-KR"/>
              <a:t>, </a:t>
            </a:r>
            <a:r>
              <a:rPr lang="ko-KR" altLang="en-US"/>
              <a:t>관리 용이성</a:t>
            </a:r>
            <a:r>
              <a:rPr lang="en-US" altLang="ko-KR"/>
              <a:t>, </a:t>
            </a:r>
            <a:r>
              <a:rPr lang="ko-KR" altLang="en-US"/>
              <a:t>변화의 유연성 측면에서 정의함</a:t>
            </a: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C19A304A-7411-2DB8-5EA5-00657F1E4DD8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202AFA9-B3E9-08D5-6586-89B3930C7CF9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0AA09FFC-D516-53F2-C5C5-8A1295372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52" y="2137054"/>
            <a:ext cx="9359898" cy="41652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200" kern="0">
              <a:solidFill>
                <a:sysClr val="windowText" lastClr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 Box 605">
            <a:extLst>
              <a:ext uri="{FF2B5EF4-FFF2-40B4-BE49-F238E27FC236}">
                <a16:creationId xmlns:a16="http://schemas.microsoft.com/office/drawing/2014/main" id="{594665B6-DA93-AA3F-29E5-821A6CF08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0808" y="1766466"/>
            <a:ext cx="3204387" cy="307777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문서 분류 체계 수립 기준</a:t>
            </a:r>
          </a:p>
        </p:txBody>
      </p:sp>
      <p:cxnSp>
        <p:nvCxnSpPr>
          <p:cNvPr id="7" name="직선 연결선 12">
            <a:extLst>
              <a:ext uri="{FF2B5EF4-FFF2-40B4-BE49-F238E27FC236}">
                <a16:creationId xmlns:a16="http://schemas.microsoft.com/office/drawing/2014/main" id="{70FED90E-4110-10B3-BC43-41D87279434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34234" y="2061207"/>
            <a:ext cx="323753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" name="직사각형 20">
            <a:extLst>
              <a:ext uri="{FF2B5EF4-FFF2-40B4-BE49-F238E27FC236}">
                <a16:creationId xmlns:a16="http://schemas.microsoft.com/office/drawing/2014/main" id="{00DFB8F8-11F3-4D5F-3D53-989C501D2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2703413"/>
            <a:ext cx="3176587" cy="3317875"/>
          </a:xfrm>
          <a:prstGeom prst="rect">
            <a:avLst/>
          </a:prstGeom>
          <a:noFill/>
          <a:ln w="9525" algn="ctr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8000" tIns="108000" rIns="108000" bIns="108000"/>
          <a:lstStyle>
            <a:lvl1pPr marL="107950" indent="-107950" eaLnBrk="0" hangingPunct="0">
              <a:defRPr kumimoji="1" sz="1200">
                <a:solidFill>
                  <a:schemeClr val="bg1"/>
                </a:solidFill>
                <a:latin typeface="산돌고딕 L" panose="020D0304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bg1"/>
                </a:solidFill>
                <a:latin typeface="산돌고딕 L" panose="020D0304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bg1"/>
                </a:solidFill>
                <a:latin typeface="산돌고딕 L" panose="020D0304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bg1"/>
                </a:solidFill>
                <a:latin typeface="산돌고딕 L" panose="020D0304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bg1"/>
                </a:solidFill>
                <a:latin typeface="산돌고딕 L" panose="020D0304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anose="020D0304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anose="020D0304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anose="020D0304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bg1"/>
                </a:solidFill>
                <a:latin typeface="산돌고딕 L" panose="020D0304000101010101" pitchFamily="50" charset="-127"/>
                <a:ea typeface="굴림" panose="020B0600000101010101" pitchFamily="50" charset="-127"/>
              </a:defRPr>
            </a:lvl9pPr>
          </a:lstStyle>
          <a:p>
            <a:pPr algn="l" latinLnBrk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상속성</a:t>
            </a:r>
            <a:br>
              <a:rPr lang="ko-KR" altLang="en-US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각 상</a:t>
            </a:r>
            <a:r>
              <a:rPr lang="en-US" altLang="ko-KR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하위 분류간 개념적인 상속성을 유지 함</a:t>
            </a:r>
          </a:p>
          <a:p>
            <a:pPr algn="l" latinLnBrk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상호 배타성</a:t>
            </a:r>
            <a:br>
              <a:rPr lang="ko-KR" altLang="en-US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동일 </a:t>
            </a:r>
            <a:r>
              <a:rPr lang="en-US" altLang="ko-KR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Level</a:t>
            </a:r>
            <a:r>
              <a:rPr lang="ko-KR" altLang="en-US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분류들을 상호 중복으로 </a:t>
            </a:r>
            <a:r>
              <a:rPr lang="ko-KR" altLang="en-US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배치     하지 </a:t>
            </a:r>
            <a:r>
              <a:rPr lang="ko-KR" altLang="en-US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않음</a:t>
            </a:r>
            <a:r>
              <a:rPr lang="en-US" altLang="ko-KR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(Mutually Exclusive)</a:t>
            </a:r>
          </a:p>
          <a:p>
            <a:pPr algn="l" latinLnBrk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포괄성 </a:t>
            </a:r>
            <a:br>
              <a:rPr lang="ko-KR" altLang="en-US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상위분류는 하위 분류 전체를 포괄하여 누락이 없음</a:t>
            </a:r>
            <a:r>
              <a:rPr lang="en-US" altLang="ko-KR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(Collectively Exhaustive)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B11837-BCF4-EF98-4313-EEF7206B7D28}"/>
              </a:ext>
            </a:extLst>
          </p:cNvPr>
          <p:cNvSpPr/>
          <p:nvPr/>
        </p:nvSpPr>
        <p:spPr bwMode="auto">
          <a:xfrm>
            <a:off x="415926" y="2233335"/>
            <a:ext cx="3177306" cy="360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>
            <a:lvl1pPr algn="ctr" eaLnBrk="0" hangingPunct="0">
              <a:defRPr kumimoji="1" sz="1500">
                <a:solidFill>
                  <a:srgbClr val="FFFFFF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algn="ctr" eaLnBrk="0" hangingPunct="0">
              <a:defRPr kumimoji="1" sz="1500">
                <a:solidFill>
                  <a:srgbClr val="FFFFFF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algn="ctr" eaLnBrk="0" hangingPunct="0">
              <a:defRPr kumimoji="1" sz="1500">
                <a:solidFill>
                  <a:srgbClr val="FFFFFF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algn="ctr" eaLnBrk="0" hangingPunct="0">
              <a:defRPr kumimoji="1" sz="1500">
                <a:solidFill>
                  <a:srgbClr val="FFFFFF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algn="ctr" eaLnBrk="0" hangingPunct="0">
              <a:defRPr kumimoji="1" sz="1500">
                <a:solidFill>
                  <a:srgbClr val="FFFFFF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rgbClr val="FFFFFF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rgbClr val="FFFFFF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rgbClr val="FFFFFF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rgbClr val="FFFFFF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>
              <a:defRPr/>
            </a:pPr>
            <a:r>
              <a:rPr lang="ko-KR" altLang="en-US" sz="1400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분류체계 수립의 요건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959852-14FE-09EC-C086-069122D2802C}"/>
              </a:ext>
            </a:extLst>
          </p:cNvPr>
          <p:cNvSpPr/>
          <p:nvPr/>
        </p:nvSpPr>
        <p:spPr bwMode="auto">
          <a:xfrm>
            <a:off x="4413385" y="2233335"/>
            <a:ext cx="5111614" cy="360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주요내용</a:t>
            </a:r>
          </a:p>
        </p:txBody>
      </p:sp>
      <p:graphicFrame>
        <p:nvGraphicFramePr>
          <p:cNvPr id="11" name="Group 326">
            <a:extLst>
              <a:ext uri="{FF2B5EF4-FFF2-40B4-BE49-F238E27FC236}">
                <a16:creationId xmlns:a16="http://schemas.microsoft.com/office/drawing/2014/main" id="{61B7FDA6-2C1C-DEB3-4375-8CF88BC50298}"/>
              </a:ext>
            </a:extLst>
          </p:cNvPr>
          <p:cNvGraphicFramePr>
            <a:graphicFrameLocks noGrp="1"/>
          </p:cNvGraphicFramePr>
          <p:nvPr/>
        </p:nvGraphicFramePr>
        <p:xfrm>
          <a:off x="4216069" y="2632992"/>
          <a:ext cx="5272419" cy="3316288"/>
        </p:xfrm>
        <a:graphic>
          <a:graphicData uri="http://schemas.openxmlformats.org/drawingml/2006/table">
            <a:tbl>
              <a:tblPr/>
              <a:tblGrid>
                <a:gridCol w="1016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3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원칙</a:t>
                      </a:r>
                    </a:p>
                  </a:txBody>
                  <a:tcPr marL="54003" marR="54003" marT="18002" marB="18002" anchor="ctr" horzOverflow="overflow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내용</a:t>
                      </a:r>
                    </a:p>
                  </a:txBody>
                  <a:tcPr marL="54003" marR="54003" marT="18002" marB="18002" anchor="ctr" horzOverflow="overflow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8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포괄성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kumimoji="1" lang="ko-KR" alt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범용성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</a:p>
                  </a:txBody>
                  <a:tcPr marL="54003" marR="54003" marT="18002" marB="18002" anchor="ctr" horzOverflow="overflow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47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전 조직에서 발생하는 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모든 </a:t>
                      </a:r>
                      <a:r>
                        <a:rPr kumimoji="1" lang="ko-KR" alt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컨텐츠를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 포함할 수 있는 분류체계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여야 함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180009" marR="180009" marT="18002" marB="18002" anchor="ctr" horzOverflow="overflow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8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직관적 접근</a:t>
                      </a:r>
                    </a:p>
                  </a:txBody>
                  <a:tcPr marL="54003" marR="54003" marT="18002" marB="18002" anchor="ctr" horzOverflow="overflow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1588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사용자들이 </a:t>
                      </a:r>
                      <a:r>
                        <a:rPr kumimoji="1" lang="ko-KR" alt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컨텐츠를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 쉽게 등록하고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검색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할 수 있도록 분류체계가 이해하기 쉽고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직관적이어야 함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180009" marR="180009" marT="18002" marB="18002" anchor="ctr" horzOverflow="overflow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7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관리 용이성</a:t>
                      </a:r>
                    </a:p>
                  </a:txBody>
                  <a:tcPr marL="54003" marR="54003" marT="18002" marB="18002" anchor="ctr" horzOverflow="overflow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1588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분류체계 내에서 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문서의 이동이나 삭제와 같은 정제활동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일괄 접근권한 변경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 등과 같은 지속적인 분류체계 관리가 용이해야 함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180009" marR="180009" marT="18002" marB="18002" anchor="ctr" horzOverflow="overflow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08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변화의 유연성</a:t>
                      </a:r>
                    </a:p>
                  </a:txBody>
                  <a:tcPr marL="54003" marR="54003" marT="18002" marB="18002" anchor="ctr" horzOverflow="overflow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새로운 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분류항목의 생성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조직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/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업무 변화와 같은 분류체계의 진화 가능성을 고려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Wingdings" pitchFamily="2" charset="2"/>
                        </a:rPr>
                        <a:t>하여 변화에 유연해야 함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180009" marR="180009" marT="18002" marB="18002" anchor="ctr" horzOverflow="overflow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ECFDA39C-014E-A63F-2DF6-BD2E7EF75546}"/>
              </a:ext>
            </a:extLst>
          </p:cNvPr>
          <p:cNvSpPr/>
          <p:nvPr/>
        </p:nvSpPr>
        <p:spPr bwMode="auto">
          <a:xfrm rot="5400000">
            <a:off x="2200898" y="4025270"/>
            <a:ext cx="3398848" cy="593188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wrap="none" tIns="0" bIns="0"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048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82306-83C0-4A6A-6E26-51AF61E41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34057-D54A-15FF-E978-59E2C281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471832"/>
            <a:ext cx="7271438" cy="380480"/>
          </a:xfr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/>
              <a:t>3.9.7 </a:t>
            </a:r>
            <a:r>
              <a:rPr lang="ko-KR" altLang="en-US"/>
              <a:t>통합문서관리 체계 구축 </a:t>
            </a:r>
            <a:r>
              <a:rPr lang="en-US" altLang="ko-KR"/>
              <a:t>&gt; </a:t>
            </a:r>
            <a:r>
              <a:rPr lang="ko-KR" altLang="en-US"/>
              <a:t>관리자 주요 기능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468939-BFDE-8256-E892-BE4005287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ko-KR" altLang="en-US"/>
              <a:t>사용자들이 문서관리시스템의 원활한 사용을 위한 다양한 설정 기능을 제공하고 문서 처리 현황 등을 확인할 수 있는 이력 및 통계기능을 제공함</a:t>
            </a: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FC61F01D-A086-F022-3D2A-00881FE26EE8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5B4F32B-B94A-88C7-AA67-9ED9F47398D0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9" name="Google Shape;1710;p41">
            <a:extLst>
              <a:ext uri="{FF2B5EF4-FFF2-40B4-BE49-F238E27FC236}">
                <a16:creationId xmlns:a16="http://schemas.microsoft.com/office/drawing/2014/main" id="{80A0C5FB-1AB3-0B06-DAF8-CF7D14BE2688}"/>
              </a:ext>
            </a:extLst>
          </p:cNvPr>
          <p:cNvSpPr/>
          <p:nvPr/>
        </p:nvSpPr>
        <p:spPr>
          <a:xfrm>
            <a:off x="269874" y="1700808"/>
            <a:ext cx="9359999" cy="292365"/>
          </a:xfrm>
          <a:prstGeom prst="rect">
            <a:avLst/>
          </a:prstGeom>
          <a:solidFill>
            <a:srgbClr val="548235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200" b="1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  <a:sym typeface="KoPub돋움체 Bold"/>
              </a:rPr>
              <a:t>관리자 주요 기능 </a:t>
            </a:r>
            <a:endParaRPr sz="1200" b="1" dirty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 charset="0"/>
              <a:sym typeface="KoPub돋움체 Bold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25189F4-A176-BB41-FC0C-734AA4958074}"/>
              </a:ext>
            </a:extLst>
          </p:cNvPr>
          <p:cNvSpPr/>
          <p:nvPr/>
        </p:nvSpPr>
        <p:spPr>
          <a:xfrm>
            <a:off x="3362839" y="2135324"/>
            <a:ext cx="802516" cy="418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 관리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61BC71B-84FB-8436-B56C-F0D563D26C62}"/>
              </a:ext>
            </a:extLst>
          </p:cNvPr>
          <p:cNvSpPr/>
          <p:nvPr/>
        </p:nvSpPr>
        <p:spPr>
          <a:xfrm>
            <a:off x="2841343" y="2597784"/>
            <a:ext cx="3179934" cy="896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800"/>
              </a:lnSpc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시스템에 접근할 수 있는 부서와 사용자를 관리함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등록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수정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삭제 기능을 사용하며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 유형과 겸직처리도 가능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6472AA2-D34C-7337-7E2E-41989322A7C4}"/>
              </a:ext>
            </a:extLst>
          </p:cNvPr>
          <p:cNvSpPr/>
          <p:nvPr/>
        </p:nvSpPr>
        <p:spPr>
          <a:xfrm>
            <a:off x="3389461" y="3525945"/>
            <a:ext cx="633905" cy="418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그룹 관리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2CABC53-0479-82C9-D893-E4F32458D827}"/>
              </a:ext>
            </a:extLst>
          </p:cNvPr>
          <p:cNvSpPr/>
          <p:nvPr/>
        </p:nvSpPr>
        <p:spPr>
          <a:xfrm>
            <a:off x="2830378" y="3956903"/>
            <a:ext cx="3145334" cy="474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800"/>
              </a:lnSpc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관리자는 문서함 및 문서에 접근할 수 있는 그룹을 생성하고 사용자그룹을 관리함</a:t>
            </a: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F577C56C-4D10-F34F-5158-2EB3B1F9DF3B}"/>
              </a:ext>
            </a:extLst>
          </p:cNvPr>
          <p:cNvGrpSpPr/>
          <p:nvPr/>
        </p:nvGrpSpPr>
        <p:grpSpPr>
          <a:xfrm>
            <a:off x="2870244" y="2162481"/>
            <a:ext cx="487549" cy="402745"/>
            <a:chOff x="632522" y="1578740"/>
            <a:chExt cx="648682" cy="568578"/>
          </a:xfrm>
        </p:grpSpPr>
        <p:sp>
          <p:nvSpPr>
            <p:cNvPr id="129" name="모서리가 둥근 직사각형 24">
              <a:extLst>
                <a:ext uri="{FF2B5EF4-FFF2-40B4-BE49-F238E27FC236}">
                  <a16:creationId xmlns:a16="http://schemas.microsoft.com/office/drawing/2014/main" id="{B8A6C4E6-5C15-7DC2-B1E4-9AD4E8864962}"/>
                </a:ext>
              </a:extLst>
            </p:cNvPr>
            <p:cNvSpPr/>
            <p:nvPr/>
          </p:nvSpPr>
          <p:spPr>
            <a:xfrm>
              <a:off x="632522" y="1578740"/>
              <a:ext cx="648682" cy="56857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ysDash"/>
            </a:ln>
            <a:effectLst>
              <a:reflection blurRad="6350" stA="52000" endA="300" endPos="11000" dist="254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30" name="Freeform 794">
              <a:extLst>
                <a:ext uri="{FF2B5EF4-FFF2-40B4-BE49-F238E27FC236}">
                  <a16:creationId xmlns:a16="http://schemas.microsoft.com/office/drawing/2014/main" id="{7CAD0EF2-CB7E-1C1B-1CB6-EDB7270AD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142" y="1714898"/>
              <a:ext cx="255284" cy="278492"/>
            </a:xfrm>
            <a:custGeom>
              <a:avLst/>
              <a:gdLst>
                <a:gd name="T0" fmla="*/ 33 w 44"/>
                <a:gd name="T1" fmla="*/ 29 h 48"/>
                <a:gd name="T2" fmla="*/ 28 w 44"/>
                <a:gd name="T3" fmla="*/ 27 h 48"/>
                <a:gd name="T4" fmla="*/ 28 w 44"/>
                <a:gd name="T5" fmla="*/ 23 h 48"/>
                <a:gd name="T6" fmla="*/ 30 w 44"/>
                <a:gd name="T7" fmla="*/ 17 h 48"/>
                <a:gd name="T8" fmla="*/ 32 w 44"/>
                <a:gd name="T9" fmla="*/ 15 h 48"/>
                <a:gd name="T10" fmla="*/ 30 w 44"/>
                <a:gd name="T11" fmla="*/ 12 h 48"/>
                <a:gd name="T12" fmla="*/ 31 w 44"/>
                <a:gd name="T13" fmla="*/ 7 h 48"/>
                <a:gd name="T14" fmla="*/ 22 w 44"/>
                <a:gd name="T15" fmla="*/ 0 h 48"/>
                <a:gd name="T16" fmla="*/ 13 w 44"/>
                <a:gd name="T17" fmla="*/ 7 h 48"/>
                <a:gd name="T18" fmla="*/ 14 w 44"/>
                <a:gd name="T19" fmla="*/ 12 h 48"/>
                <a:gd name="T20" fmla="*/ 12 w 44"/>
                <a:gd name="T21" fmla="*/ 15 h 48"/>
                <a:gd name="T22" fmla="*/ 14 w 44"/>
                <a:gd name="T23" fmla="*/ 17 h 48"/>
                <a:gd name="T24" fmla="*/ 17 w 44"/>
                <a:gd name="T25" fmla="*/ 23 h 48"/>
                <a:gd name="T26" fmla="*/ 16 w 44"/>
                <a:gd name="T27" fmla="*/ 27 h 48"/>
                <a:gd name="T28" fmla="*/ 11 w 44"/>
                <a:gd name="T29" fmla="*/ 29 h 48"/>
                <a:gd name="T30" fmla="*/ 1 w 44"/>
                <a:gd name="T31" fmla="*/ 34 h 48"/>
                <a:gd name="T32" fmla="*/ 0 w 44"/>
                <a:gd name="T33" fmla="*/ 48 h 48"/>
                <a:gd name="T34" fmla="*/ 44 w 44"/>
                <a:gd name="T35" fmla="*/ 48 h 48"/>
                <a:gd name="T36" fmla="*/ 43 w 44"/>
                <a:gd name="T37" fmla="*/ 34 h 48"/>
                <a:gd name="T38" fmla="*/ 33 w 44"/>
                <a:gd name="T39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3" y="29"/>
                  </a:moveTo>
                  <a:cubicBezTo>
                    <a:pt x="29" y="27"/>
                    <a:pt x="28" y="27"/>
                    <a:pt x="28" y="27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9" y="21"/>
                    <a:pt x="30" y="17"/>
                  </a:cubicBezTo>
                  <a:cubicBezTo>
                    <a:pt x="31" y="18"/>
                    <a:pt x="32" y="16"/>
                    <a:pt x="32" y="15"/>
                  </a:cubicBezTo>
                  <a:cubicBezTo>
                    <a:pt x="32" y="14"/>
                    <a:pt x="32" y="11"/>
                    <a:pt x="30" y="12"/>
                  </a:cubicBezTo>
                  <a:cubicBezTo>
                    <a:pt x="31" y="10"/>
                    <a:pt x="31" y="8"/>
                    <a:pt x="31" y="7"/>
                  </a:cubicBezTo>
                  <a:cubicBezTo>
                    <a:pt x="30" y="4"/>
                    <a:pt x="27" y="0"/>
                    <a:pt x="22" y="0"/>
                  </a:cubicBezTo>
                  <a:cubicBezTo>
                    <a:pt x="17" y="0"/>
                    <a:pt x="14" y="4"/>
                    <a:pt x="13" y="7"/>
                  </a:cubicBezTo>
                  <a:cubicBezTo>
                    <a:pt x="13" y="8"/>
                    <a:pt x="13" y="10"/>
                    <a:pt x="14" y="12"/>
                  </a:cubicBezTo>
                  <a:cubicBezTo>
                    <a:pt x="12" y="11"/>
                    <a:pt x="12" y="14"/>
                    <a:pt x="12" y="15"/>
                  </a:cubicBezTo>
                  <a:cubicBezTo>
                    <a:pt x="12" y="16"/>
                    <a:pt x="13" y="18"/>
                    <a:pt x="14" y="17"/>
                  </a:cubicBezTo>
                  <a:cubicBezTo>
                    <a:pt x="15" y="21"/>
                    <a:pt x="17" y="23"/>
                    <a:pt x="17" y="2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5" y="27"/>
                    <a:pt x="11" y="29"/>
                  </a:cubicBezTo>
                  <a:cubicBezTo>
                    <a:pt x="7" y="31"/>
                    <a:pt x="2" y="32"/>
                    <a:pt x="1" y="34"/>
                  </a:cubicBezTo>
                  <a:cubicBezTo>
                    <a:pt x="0" y="36"/>
                    <a:pt x="0" y="48"/>
                    <a:pt x="0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36"/>
                    <a:pt x="43" y="34"/>
                  </a:cubicBezTo>
                  <a:cubicBezTo>
                    <a:pt x="42" y="32"/>
                    <a:pt x="37" y="31"/>
                    <a:pt x="33" y="29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000" b="0" i="0" u="none" strike="noStrike" kern="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941C953-93FA-F028-7090-F2DAC67496FC}"/>
              </a:ext>
            </a:extLst>
          </p:cNvPr>
          <p:cNvSpPr/>
          <p:nvPr/>
        </p:nvSpPr>
        <p:spPr>
          <a:xfrm>
            <a:off x="3400425" y="4912723"/>
            <a:ext cx="756056" cy="418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문서함 관리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70CCC81-72AD-B3AF-1BC4-ADDF7C5B95CB}"/>
              </a:ext>
            </a:extLst>
          </p:cNvPr>
          <p:cNvSpPr/>
          <p:nvPr/>
        </p:nvSpPr>
        <p:spPr>
          <a:xfrm>
            <a:off x="2814720" y="5383626"/>
            <a:ext cx="3179934" cy="621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800"/>
              </a:lnSpc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문서함에 접근할 수 있는 사용자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부서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그룹을 설정 관리함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하위문서함에 대한 접근권한은 상위문서함의 권한과 동일하게 자동으로 상속 받음</a:t>
            </a: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71B2A6CE-529B-6611-ED9C-046B83EEA9DC}"/>
              </a:ext>
            </a:extLst>
          </p:cNvPr>
          <p:cNvCxnSpPr>
            <a:cxnSpLocks/>
          </p:cNvCxnSpPr>
          <p:nvPr/>
        </p:nvCxnSpPr>
        <p:spPr>
          <a:xfrm>
            <a:off x="2819491" y="3438367"/>
            <a:ext cx="3147346" cy="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EAB52CB8-6097-34E2-6E17-81D6746CBABE}"/>
              </a:ext>
            </a:extLst>
          </p:cNvPr>
          <p:cNvCxnSpPr>
            <a:cxnSpLocks/>
          </p:cNvCxnSpPr>
          <p:nvPr/>
        </p:nvCxnSpPr>
        <p:spPr>
          <a:xfrm>
            <a:off x="2805152" y="4719169"/>
            <a:ext cx="3143936" cy="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41365EE-FCE5-E86D-2F69-F089AF4BD722}"/>
              </a:ext>
            </a:extLst>
          </p:cNvPr>
          <p:cNvSpPr/>
          <p:nvPr/>
        </p:nvSpPr>
        <p:spPr>
          <a:xfrm>
            <a:off x="6587972" y="3527915"/>
            <a:ext cx="621267" cy="418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이력 관리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1DAB73E-4989-5470-F046-569577764D36}"/>
              </a:ext>
            </a:extLst>
          </p:cNvPr>
          <p:cNvSpPr/>
          <p:nvPr/>
        </p:nvSpPr>
        <p:spPr>
          <a:xfrm>
            <a:off x="5975644" y="3994218"/>
            <a:ext cx="3179934" cy="896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800"/>
              </a:lnSpc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문서의 등록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열람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수정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삭제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다운로드 등 문서의 라이프사이클 관련 모든 이력을 관리하고 확인할 수 있음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4C4C6B1-8619-F9C0-E49D-56A2C7735CD5}"/>
              </a:ext>
            </a:extLst>
          </p:cNvPr>
          <p:cNvSpPr/>
          <p:nvPr/>
        </p:nvSpPr>
        <p:spPr>
          <a:xfrm>
            <a:off x="6596846" y="4868425"/>
            <a:ext cx="647890" cy="418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 관리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F96B606-4711-5A52-0F11-B445AA9AAE0A}"/>
              </a:ext>
            </a:extLst>
          </p:cNvPr>
          <p:cNvSpPr/>
          <p:nvPr/>
        </p:nvSpPr>
        <p:spPr>
          <a:xfrm>
            <a:off x="5949022" y="5366685"/>
            <a:ext cx="3179934" cy="6870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800"/>
              </a:lnSpc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 개의 기관에 여러 개의 업무를 지정할 수 있으며 업무별로 별도의 레파지토리 관리가 가능함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B99F9C1-F86E-6CAF-DAFB-9A48B94582DF}"/>
              </a:ext>
            </a:extLst>
          </p:cNvPr>
          <p:cNvSpPr/>
          <p:nvPr/>
        </p:nvSpPr>
        <p:spPr>
          <a:xfrm>
            <a:off x="6572534" y="2154978"/>
            <a:ext cx="858561" cy="418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분류체계 관리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676F87B-F808-DB98-CB8D-030FAB54E8FB}"/>
              </a:ext>
            </a:extLst>
          </p:cNvPr>
          <p:cNvSpPr/>
          <p:nvPr/>
        </p:nvSpPr>
        <p:spPr>
          <a:xfrm>
            <a:off x="5977956" y="2609450"/>
            <a:ext cx="3179934" cy="503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800"/>
              </a:lnSpc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기관내에서 사용하기 위한 분류체계를 등록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수정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삭제 할 수 있으며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문서 등록시 분류체계를 지정하며 분류체계별 조회가 가능함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6183CB89-3683-4917-8846-0210DE4520B4}"/>
              </a:ext>
            </a:extLst>
          </p:cNvPr>
          <p:cNvGrpSpPr/>
          <p:nvPr/>
        </p:nvGrpSpPr>
        <p:grpSpPr>
          <a:xfrm>
            <a:off x="6034767" y="2170470"/>
            <a:ext cx="517774" cy="390443"/>
            <a:chOff x="6522605" y="1722923"/>
            <a:chExt cx="561589" cy="470410"/>
          </a:xfrm>
        </p:grpSpPr>
        <p:sp>
          <p:nvSpPr>
            <p:cNvPr id="142" name="모서리가 둥근 직사각형 22">
              <a:extLst>
                <a:ext uri="{FF2B5EF4-FFF2-40B4-BE49-F238E27FC236}">
                  <a16:creationId xmlns:a16="http://schemas.microsoft.com/office/drawing/2014/main" id="{D024E37A-0839-A38D-3EDB-EF911766D758}"/>
                </a:ext>
              </a:extLst>
            </p:cNvPr>
            <p:cNvSpPr/>
            <p:nvPr/>
          </p:nvSpPr>
          <p:spPr>
            <a:xfrm>
              <a:off x="6522605" y="1722923"/>
              <a:ext cx="561589" cy="47041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ysDash"/>
            </a:ln>
            <a:effectLst>
              <a:reflection blurRad="6350" stA="52000" endA="300" endPos="11000" dist="254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4EA4D26-4E4D-2816-025A-587249C61A17}"/>
                </a:ext>
              </a:extLst>
            </p:cNvPr>
            <p:cNvGrpSpPr/>
            <p:nvPr/>
          </p:nvGrpSpPr>
          <p:grpSpPr>
            <a:xfrm>
              <a:off x="6645747" y="1787425"/>
              <a:ext cx="405166" cy="387197"/>
              <a:chOff x="708426" y="1547399"/>
              <a:chExt cx="524348" cy="513802"/>
            </a:xfrm>
          </p:grpSpPr>
          <p:sp>
            <p:nvSpPr>
              <p:cNvPr id="144" name="Freeform 699">
                <a:extLst>
                  <a:ext uri="{FF2B5EF4-FFF2-40B4-BE49-F238E27FC236}">
                    <a16:creationId xmlns:a16="http://schemas.microsoft.com/office/drawing/2014/main" id="{7DA5BB84-8173-311D-85CB-06BD72BC93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8426" y="1547399"/>
                <a:ext cx="424992" cy="428313"/>
              </a:xfrm>
              <a:custGeom>
                <a:avLst/>
                <a:gdLst>
                  <a:gd name="T0" fmla="*/ 104 w 128"/>
                  <a:gd name="T1" fmla="*/ 80 h 129"/>
                  <a:gd name="T2" fmla="*/ 104 w 128"/>
                  <a:gd name="T3" fmla="*/ 56 h 129"/>
                  <a:gd name="T4" fmla="*/ 72 w 128"/>
                  <a:gd name="T5" fmla="*/ 56 h 129"/>
                  <a:gd name="T6" fmla="*/ 72 w 128"/>
                  <a:gd name="T7" fmla="*/ 48 h 129"/>
                  <a:gd name="T8" fmla="*/ 96 w 128"/>
                  <a:gd name="T9" fmla="*/ 48 h 129"/>
                  <a:gd name="T10" fmla="*/ 96 w 128"/>
                  <a:gd name="T11" fmla="*/ 0 h 129"/>
                  <a:gd name="T12" fmla="*/ 40 w 128"/>
                  <a:gd name="T13" fmla="*/ 0 h 129"/>
                  <a:gd name="T14" fmla="*/ 40 w 128"/>
                  <a:gd name="T15" fmla="*/ 48 h 129"/>
                  <a:gd name="T16" fmla="*/ 64 w 128"/>
                  <a:gd name="T17" fmla="*/ 48 h 129"/>
                  <a:gd name="T18" fmla="*/ 64 w 128"/>
                  <a:gd name="T19" fmla="*/ 56 h 129"/>
                  <a:gd name="T20" fmla="*/ 24 w 128"/>
                  <a:gd name="T21" fmla="*/ 56 h 129"/>
                  <a:gd name="T22" fmla="*/ 24 w 128"/>
                  <a:gd name="T23" fmla="*/ 80 h 129"/>
                  <a:gd name="T24" fmla="*/ 0 w 128"/>
                  <a:gd name="T25" fmla="*/ 80 h 129"/>
                  <a:gd name="T26" fmla="*/ 0 w 128"/>
                  <a:gd name="T27" fmla="*/ 129 h 129"/>
                  <a:gd name="T28" fmla="*/ 56 w 128"/>
                  <a:gd name="T29" fmla="*/ 129 h 129"/>
                  <a:gd name="T30" fmla="*/ 56 w 128"/>
                  <a:gd name="T31" fmla="*/ 80 h 129"/>
                  <a:gd name="T32" fmla="*/ 32 w 128"/>
                  <a:gd name="T33" fmla="*/ 80 h 129"/>
                  <a:gd name="T34" fmla="*/ 32 w 128"/>
                  <a:gd name="T35" fmla="*/ 64 h 129"/>
                  <a:gd name="T36" fmla="*/ 96 w 128"/>
                  <a:gd name="T37" fmla="*/ 64 h 129"/>
                  <a:gd name="T38" fmla="*/ 96 w 128"/>
                  <a:gd name="T39" fmla="*/ 80 h 129"/>
                  <a:gd name="T40" fmla="*/ 72 w 128"/>
                  <a:gd name="T41" fmla="*/ 80 h 129"/>
                  <a:gd name="T42" fmla="*/ 72 w 128"/>
                  <a:gd name="T43" fmla="*/ 129 h 129"/>
                  <a:gd name="T44" fmla="*/ 128 w 128"/>
                  <a:gd name="T45" fmla="*/ 129 h 129"/>
                  <a:gd name="T46" fmla="*/ 128 w 128"/>
                  <a:gd name="T47" fmla="*/ 80 h 129"/>
                  <a:gd name="T48" fmla="*/ 104 w 128"/>
                  <a:gd name="T49" fmla="*/ 80 h 129"/>
                  <a:gd name="T50" fmla="*/ 48 w 128"/>
                  <a:gd name="T51" fmla="*/ 88 h 129"/>
                  <a:gd name="T52" fmla="*/ 48 w 128"/>
                  <a:gd name="T53" fmla="*/ 97 h 129"/>
                  <a:gd name="T54" fmla="*/ 8 w 128"/>
                  <a:gd name="T55" fmla="*/ 97 h 129"/>
                  <a:gd name="T56" fmla="*/ 8 w 128"/>
                  <a:gd name="T57" fmla="*/ 88 h 129"/>
                  <a:gd name="T58" fmla="*/ 48 w 128"/>
                  <a:gd name="T59" fmla="*/ 88 h 129"/>
                  <a:gd name="T60" fmla="*/ 48 w 128"/>
                  <a:gd name="T61" fmla="*/ 16 h 129"/>
                  <a:gd name="T62" fmla="*/ 48 w 128"/>
                  <a:gd name="T63" fmla="*/ 8 h 129"/>
                  <a:gd name="T64" fmla="*/ 88 w 128"/>
                  <a:gd name="T65" fmla="*/ 8 h 129"/>
                  <a:gd name="T66" fmla="*/ 88 w 128"/>
                  <a:gd name="T67" fmla="*/ 16 h 129"/>
                  <a:gd name="T68" fmla="*/ 48 w 128"/>
                  <a:gd name="T69" fmla="*/ 16 h 129"/>
                  <a:gd name="T70" fmla="*/ 120 w 128"/>
                  <a:gd name="T71" fmla="*/ 97 h 129"/>
                  <a:gd name="T72" fmla="*/ 80 w 128"/>
                  <a:gd name="T73" fmla="*/ 97 h 129"/>
                  <a:gd name="T74" fmla="*/ 80 w 128"/>
                  <a:gd name="T75" fmla="*/ 88 h 129"/>
                  <a:gd name="T76" fmla="*/ 120 w 128"/>
                  <a:gd name="T77" fmla="*/ 88 h 129"/>
                  <a:gd name="T78" fmla="*/ 120 w 128"/>
                  <a:gd name="T79" fmla="*/ 9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8" h="129">
                    <a:moveTo>
                      <a:pt x="104" y="80"/>
                    </a:moveTo>
                    <a:lnTo>
                      <a:pt x="104" y="56"/>
                    </a:lnTo>
                    <a:lnTo>
                      <a:pt x="72" y="56"/>
                    </a:lnTo>
                    <a:lnTo>
                      <a:pt x="72" y="48"/>
                    </a:lnTo>
                    <a:lnTo>
                      <a:pt x="96" y="48"/>
                    </a:lnTo>
                    <a:lnTo>
                      <a:pt x="96" y="0"/>
                    </a:lnTo>
                    <a:lnTo>
                      <a:pt x="40" y="0"/>
                    </a:lnTo>
                    <a:lnTo>
                      <a:pt x="40" y="48"/>
                    </a:lnTo>
                    <a:lnTo>
                      <a:pt x="64" y="48"/>
                    </a:lnTo>
                    <a:lnTo>
                      <a:pt x="64" y="56"/>
                    </a:lnTo>
                    <a:lnTo>
                      <a:pt x="24" y="56"/>
                    </a:lnTo>
                    <a:lnTo>
                      <a:pt x="24" y="80"/>
                    </a:lnTo>
                    <a:lnTo>
                      <a:pt x="0" y="80"/>
                    </a:lnTo>
                    <a:lnTo>
                      <a:pt x="0" y="129"/>
                    </a:lnTo>
                    <a:lnTo>
                      <a:pt x="56" y="129"/>
                    </a:lnTo>
                    <a:lnTo>
                      <a:pt x="56" y="80"/>
                    </a:lnTo>
                    <a:lnTo>
                      <a:pt x="32" y="80"/>
                    </a:lnTo>
                    <a:lnTo>
                      <a:pt x="32" y="64"/>
                    </a:lnTo>
                    <a:lnTo>
                      <a:pt x="96" y="64"/>
                    </a:lnTo>
                    <a:lnTo>
                      <a:pt x="96" y="80"/>
                    </a:lnTo>
                    <a:lnTo>
                      <a:pt x="72" y="80"/>
                    </a:lnTo>
                    <a:lnTo>
                      <a:pt x="72" y="129"/>
                    </a:lnTo>
                    <a:lnTo>
                      <a:pt x="128" y="129"/>
                    </a:lnTo>
                    <a:lnTo>
                      <a:pt x="128" y="80"/>
                    </a:lnTo>
                    <a:lnTo>
                      <a:pt x="104" y="80"/>
                    </a:lnTo>
                    <a:close/>
                    <a:moveTo>
                      <a:pt x="48" y="88"/>
                    </a:moveTo>
                    <a:lnTo>
                      <a:pt x="48" y="97"/>
                    </a:lnTo>
                    <a:lnTo>
                      <a:pt x="8" y="97"/>
                    </a:lnTo>
                    <a:lnTo>
                      <a:pt x="8" y="88"/>
                    </a:lnTo>
                    <a:lnTo>
                      <a:pt x="48" y="88"/>
                    </a:lnTo>
                    <a:close/>
                    <a:moveTo>
                      <a:pt x="48" y="16"/>
                    </a:moveTo>
                    <a:lnTo>
                      <a:pt x="48" y="8"/>
                    </a:lnTo>
                    <a:lnTo>
                      <a:pt x="88" y="8"/>
                    </a:lnTo>
                    <a:lnTo>
                      <a:pt x="88" y="16"/>
                    </a:lnTo>
                    <a:lnTo>
                      <a:pt x="48" y="16"/>
                    </a:lnTo>
                    <a:close/>
                    <a:moveTo>
                      <a:pt x="120" y="97"/>
                    </a:moveTo>
                    <a:lnTo>
                      <a:pt x="80" y="97"/>
                    </a:lnTo>
                    <a:lnTo>
                      <a:pt x="80" y="88"/>
                    </a:lnTo>
                    <a:lnTo>
                      <a:pt x="120" y="88"/>
                    </a:lnTo>
                    <a:lnTo>
                      <a:pt x="120" y="9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 sz="100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D6312005-0FCE-367F-AA6B-23078B306A56}"/>
                  </a:ext>
                </a:extLst>
              </p:cNvPr>
              <p:cNvGrpSpPr/>
              <p:nvPr/>
            </p:nvGrpSpPr>
            <p:grpSpPr>
              <a:xfrm>
                <a:off x="973396" y="1801823"/>
                <a:ext cx="259378" cy="259378"/>
                <a:chOff x="1796453" y="2955570"/>
                <a:chExt cx="259378" cy="259378"/>
              </a:xfrm>
              <a:solidFill>
                <a:schemeClr val="bg1"/>
              </a:solidFill>
            </p:grpSpPr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8D585D27-28A8-4BDB-38C3-A9AE6F9484BF}"/>
                    </a:ext>
                  </a:extLst>
                </p:cNvPr>
                <p:cNvSpPr/>
                <p:nvPr/>
              </p:nvSpPr>
              <p:spPr>
                <a:xfrm>
                  <a:off x="1796453" y="2955570"/>
                  <a:ext cx="259378" cy="25937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sp>
              <p:nvSpPr>
                <p:cNvPr id="252" name="Freeform 114">
                  <a:extLst>
                    <a:ext uri="{FF2B5EF4-FFF2-40B4-BE49-F238E27FC236}">
                      <a16:creationId xmlns:a16="http://schemas.microsoft.com/office/drawing/2014/main" id="{B4834D83-EBB9-9BB0-EEA6-E3E001215BAE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819128" y="2978473"/>
                  <a:ext cx="190500" cy="190500"/>
                </a:xfrm>
                <a:custGeom>
                  <a:avLst/>
                  <a:gdLst>
                    <a:gd name="T0" fmla="*/ 57 w 60"/>
                    <a:gd name="T1" fmla="*/ 24 h 60"/>
                    <a:gd name="T2" fmla="*/ 48 w 60"/>
                    <a:gd name="T3" fmla="*/ 24 h 60"/>
                    <a:gd name="T4" fmla="*/ 46 w 60"/>
                    <a:gd name="T5" fmla="*/ 20 h 60"/>
                    <a:gd name="T6" fmla="*/ 52 w 60"/>
                    <a:gd name="T7" fmla="*/ 14 h 60"/>
                    <a:gd name="T8" fmla="*/ 52 w 60"/>
                    <a:gd name="T9" fmla="*/ 9 h 60"/>
                    <a:gd name="T10" fmla="*/ 50 w 60"/>
                    <a:gd name="T11" fmla="*/ 7 h 60"/>
                    <a:gd name="T12" fmla="*/ 45 w 60"/>
                    <a:gd name="T13" fmla="*/ 7 h 60"/>
                    <a:gd name="T14" fmla="*/ 39 w 60"/>
                    <a:gd name="T15" fmla="*/ 13 h 60"/>
                    <a:gd name="T16" fmla="*/ 34 w 60"/>
                    <a:gd name="T17" fmla="*/ 11 h 60"/>
                    <a:gd name="T18" fmla="*/ 34 w 60"/>
                    <a:gd name="T19" fmla="*/ 3 h 60"/>
                    <a:gd name="T20" fmla="*/ 31 w 60"/>
                    <a:gd name="T21" fmla="*/ 0 h 60"/>
                    <a:gd name="T22" fmla="*/ 28 w 60"/>
                    <a:gd name="T23" fmla="*/ 0 h 60"/>
                    <a:gd name="T24" fmla="*/ 24 w 60"/>
                    <a:gd name="T25" fmla="*/ 3 h 60"/>
                    <a:gd name="T26" fmla="*/ 24 w 60"/>
                    <a:gd name="T27" fmla="*/ 11 h 60"/>
                    <a:gd name="T28" fmla="*/ 19 w 60"/>
                    <a:gd name="T29" fmla="*/ 13 h 60"/>
                    <a:gd name="T30" fmla="*/ 14 w 60"/>
                    <a:gd name="T31" fmla="*/ 8 h 60"/>
                    <a:gd name="T32" fmla="*/ 9 w 60"/>
                    <a:gd name="T33" fmla="*/ 8 h 60"/>
                    <a:gd name="T34" fmla="*/ 7 w 60"/>
                    <a:gd name="T35" fmla="*/ 11 h 60"/>
                    <a:gd name="T36" fmla="*/ 7 w 60"/>
                    <a:gd name="T37" fmla="*/ 15 h 60"/>
                    <a:gd name="T38" fmla="*/ 12 w 60"/>
                    <a:gd name="T39" fmla="*/ 20 h 60"/>
                    <a:gd name="T40" fmla="*/ 10 w 60"/>
                    <a:gd name="T41" fmla="*/ 26 h 60"/>
                    <a:gd name="T42" fmla="*/ 3 w 60"/>
                    <a:gd name="T43" fmla="*/ 26 h 60"/>
                    <a:gd name="T44" fmla="*/ 0 w 60"/>
                    <a:gd name="T45" fmla="*/ 29 h 60"/>
                    <a:gd name="T46" fmla="*/ 0 w 60"/>
                    <a:gd name="T47" fmla="*/ 33 h 60"/>
                    <a:gd name="T48" fmla="*/ 3 w 60"/>
                    <a:gd name="T49" fmla="*/ 36 h 60"/>
                    <a:gd name="T50" fmla="*/ 10 w 60"/>
                    <a:gd name="T51" fmla="*/ 36 h 60"/>
                    <a:gd name="T52" fmla="*/ 13 w 60"/>
                    <a:gd name="T53" fmla="*/ 41 h 60"/>
                    <a:gd name="T54" fmla="*/ 8 w 60"/>
                    <a:gd name="T55" fmla="*/ 46 h 60"/>
                    <a:gd name="T56" fmla="*/ 8 w 60"/>
                    <a:gd name="T57" fmla="*/ 51 h 60"/>
                    <a:gd name="T58" fmla="*/ 11 w 60"/>
                    <a:gd name="T59" fmla="*/ 53 h 60"/>
                    <a:gd name="T60" fmla="*/ 15 w 60"/>
                    <a:gd name="T61" fmla="*/ 53 h 60"/>
                    <a:gd name="T62" fmla="*/ 20 w 60"/>
                    <a:gd name="T63" fmla="*/ 48 h 60"/>
                    <a:gd name="T64" fmla="*/ 26 w 60"/>
                    <a:gd name="T65" fmla="*/ 50 h 60"/>
                    <a:gd name="T66" fmla="*/ 26 w 60"/>
                    <a:gd name="T67" fmla="*/ 57 h 60"/>
                    <a:gd name="T68" fmla="*/ 29 w 60"/>
                    <a:gd name="T69" fmla="*/ 60 h 60"/>
                    <a:gd name="T70" fmla="*/ 33 w 60"/>
                    <a:gd name="T71" fmla="*/ 60 h 60"/>
                    <a:gd name="T72" fmla="*/ 36 w 60"/>
                    <a:gd name="T73" fmla="*/ 57 h 60"/>
                    <a:gd name="T74" fmla="*/ 36 w 60"/>
                    <a:gd name="T75" fmla="*/ 49 h 60"/>
                    <a:gd name="T76" fmla="*/ 41 w 60"/>
                    <a:gd name="T77" fmla="*/ 46 h 60"/>
                    <a:gd name="T78" fmla="*/ 46 w 60"/>
                    <a:gd name="T79" fmla="*/ 52 h 60"/>
                    <a:gd name="T80" fmla="*/ 51 w 60"/>
                    <a:gd name="T81" fmla="*/ 52 h 60"/>
                    <a:gd name="T82" fmla="*/ 53 w 60"/>
                    <a:gd name="T83" fmla="*/ 49 h 60"/>
                    <a:gd name="T84" fmla="*/ 53 w 60"/>
                    <a:gd name="T85" fmla="*/ 45 h 60"/>
                    <a:gd name="T86" fmla="*/ 47 w 60"/>
                    <a:gd name="T87" fmla="*/ 39 h 60"/>
                    <a:gd name="T88" fmla="*/ 49 w 60"/>
                    <a:gd name="T89" fmla="*/ 34 h 60"/>
                    <a:gd name="T90" fmla="*/ 57 w 60"/>
                    <a:gd name="T91" fmla="*/ 34 h 60"/>
                    <a:gd name="T92" fmla="*/ 60 w 60"/>
                    <a:gd name="T93" fmla="*/ 31 h 60"/>
                    <a:gd name="T94" fmla="*/ 60 w 60"/>
                    <a:gd name="T95" fmla="*/ 28 h 60"/>
                    <a:gd name="T96" fmla="*/ 57 w 60"/>
                    <a:gd name="T97" fmla="*/ 24 h 60"/>
                    <a:gd name="T98" fmla="*/ 29 w 60"/>
                    <a:gd name="T99" fmla="*/ 38 h 60"/>
                    <a:gd name="T100" fmla="*/ 21 w 60"/>
                    <a:gd name="T101" fmla="*/ 30 h 60"/>
                    <a:gd name="T102" fmla="*/ 29 w 60"/>
                    <a:gd name="T103" fmla="*/ 22 h 60"/>
                    <a:gd name="T104" fmla="*/ 38 w 60"/>
                    <a:gd name="T105" fmla="*/ 30 h 60"/>
                    <a:gd name="T106" fmla="*/ 29 w 60"/>
                    <a:gd name="T107" fmla="*/ 3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60">
                      <a:moveTo>
                        <a:pt x="57" y="24"/>
                      </a:moveTo>
                      <a:cubicBezTo>
                        <a:pt x="48" y="24"/>
                        <a:pt x="48" y="24"/>
                        <a:pt x="48" y="24"/>
                      </a:cubicBezTo>
                      <a:cubicBezTo>
                        <a:pt x="48" y="23"/>
                        <a:pt x="47" y="21"/>
                        <a:pt x="46" y="20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3" y="13"/>
                        <a:pt x="53" y="11"/>
                        <a:pt x="52" y="9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8" y="6"/>
                        <a:pt x="46" y="6"/>
                        <a:pt x="45" y="7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8" y="12"/>
                        <a:pt x="36" y="11"/>
                        <a:pt x="34" y="11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4" y="2"/>
                        <a:pt x="33" y="0"/>
                        <a:pt x="31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6" y="0"/>
                        <a:pt x="24" y="2"/>
                        <a:pt x="24" y="3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2" y="11"/>
                        <a:pt x="21" y="12"/>
                        <a:pt x="19" y="13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13" y="7"/>
                        <a:pt x="11" y="7"/>
                        <a:pt x="9" y="8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6" y="12"/>
                        <a:pt x="6" y="14"/>
                        <a:pt x="7" y="15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1" y="22"/>
                        <a:pt x="10" y="24"/>
                        <a:pt x="10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2" y="26"/>
                        <a:pt x="0" y="27"/>
                        <a:pt x="0" y="29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4"/>
                        <a:pt x="2" y="36"/>
                        <a:pt x="3" y="36"/>
                      </a:cubicBez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1" y="38"/>
                        <a:pt x="12" y="40"/>
                        <a:pt x="13" y="41"/>
                      </a:cubicBezTo>
                      <a:cubicBezTo>
                        <a:pt x="8" y="46"/>
                        <a:pt x="8" y="46"/>
                        <a:pt x="8" y="46"/>
                      </a:cubicBezTo>
                      <a:cubicBezTo>
                        <a:pt x="7" y="47"/>
                        <a:pt x="7" y="49"/>
                        <a:pt x="8" y="51"/>
                      </a:cubicBezTo>
                      <a:cubicBezTo>
                        <a:pt x="11" y="53"/>
                        <a:pt x="11" y="53"/>
                        <a:pt x="11" y="53"/>
                      </a:cubicBezTo>
                      <a:cubicBezTo>
                        <a:pt x="12" y="54"/>
                        <a:pt x="14" y="54"/>
                        <a:pt x="15" y="53"/>
                      </a:cubicBezTo>
                      <a:cubicBezTo>
                        <a:pt x="20" y="48"/>
                        <a:pt x="20" y="48"/>
                        <a:pt x="20" y="48"/>
                      </a:cubicBezTo>
                      <a:cubicBezTo>
                        <a:pt x="22" y="49"/>
                        <a:pt x="24" y="49"/>
                        <a:pt x="26" y="50"/>
                      </a:cubicBezTo>
                      <a:cubicBezTo>
                        <a:pt x="26" y="57"/>
                        <a:pt x="26" y="57"/>
                        <a:pt x="26" y="57"/>
                      </a:cubicBezTo>
                      <a:cubicBezTo>
                        <a:pt x="26" y="59"/>
                        <a:pt x="27" y="60"/>
                        <a:pt x="29" y="60"/>
                      </a:cubicBezTo>
                      <a:cubicBezTo>
                        <a:pt x="33" y="60"/>
                        <a:pt x="33" y="60"/>
                        <a:pt x="33" y="60"/>
                      </a:cubicBezTo>
                      <a:cubicBezTo>
                        <a:pt x="34" y="60"/>
                        <a:pt x="36" y="59"/>
                        <a:pt x="36" y="57"/>
                      </a:cubicBezTo>
                      <a:cubicBezTo>
                        <a:pt x="36" y="49"/>
                        <a:pt x="36" y="49"/>
                        <a:pt x="36" y="49"/>
                      </a:cubicBezTo>
                      <a:cubicBezTo>
                        <a:pt x="38" y="48"/>
                        <a:pt x="39" y="47"/>
                        <a:pt x="41" y="46"/>
                      </a:cubicBezTo>
                      <a:cubicBezTo>
                        <a:pt x="46" y="52"/>
                        <a:pt x="46" y="52"/>
                        <a:pt x="46" y="52"/>
                      </a:cubicBezTo>
                      <a:cubicBezTo>
                        <a:pt x="47" y="53"/>
                        <a:pt x="49" y="53"/>
                        <a:pt x="51" y="52"/>
                      </a:cubicBezTo>
                      <a:cubicBezTo>
                        <a:pt x="53" y="49"/>
                        <a:pt x="53" y="49"/>
                        <a:pt x="53" y="49"/>
                      </a:cubicBezTo>
                      <a:cubicBezTo>
                        <a:pt x="54" y="48"/>
                        <a:pt x="54" y="46"/>
                        <a:pt x="53" y="45"/>
                      </a:cubicBezTo>
                      <a:cubicBezTo>
                        <a:pt x="47" y="39"/>
                        <a:pt x="47" y="39"/>
                        <a:pt x="47" y="39"/>
                      </a:cubicBezTo>
                      <a:cubicBezTo>
                        <a:pt x="48" y="37"/>
                        <a:pt x="48" y="36"/>
                        <a:pt x="49" y="34"/>
                      </a:cubicBezTo>
                      <a:cubicBezTo>
                        <a:pt x="57" y="34"/>
                        <a:pt x="57" y="34"/>
                        <a:pt x="57" y="34"/>
                      </a:cubicBezTo>
                      <a:cubicBezTo>
                        <a:pt x="59" y="34"/>
                        <a:pt x="60" y="33"/>
                        <a:pt x="60" y="31"/>
                      </a:cubicBezTo>
                      <a:cubicBezTo>
                        <a:pt x="60" y="28"/>
                        <a:pt x="60" y="28"/>
                        <a:pt x="60" y="28"/>
                      </a:cubicBezTo>
                      <a:cubicBezTo>
                        <a:pt x="60" y="26"/>
                        <a:pt x="59" y="24"/>
                        <a:pt x="57" y="24"/>
                      </a:cubicBezTo>
                      <a:close/>
                      <a:moveTo>
                        <a:pt x="29" y="38"/>
                      </a:moveTo>
                      <a:cubicBezTo>
                        <a:pt x="25" y="38"/>
                        <a:pt x="21" y="35"/>
                        <a:pt x="21" y="30"/>
                      </a:cubicBezTo>
                      <a:cubicBezTo>
                        <a:pt x="21" y="25"/>
                        <a:pt x="25" y="22"/>
                        <a:pt x="29" y="22"/>
                      </a:cubicBezTo>
                      <a:cubicBezTo>
                        <a:pt x="34" y="22"/>
                        <a:pt x="38" y="25"/>
                        <a:pt x="38" y="30"/>
                      </a:cubicBezTo>
                      <a:cubicBezTo>
                        <a:pt x="38" y="35"/>
                        <a:pt x="34" y="38"/>
                        <a:pt x="29" y="3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</p:grpSp>
        </p:grp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9EA2B9F9-9185-6610-F942-F539F2DC716E}"/>
              </a:ext>
            </a:extLst>
          </p:cNvPr>
          <p:cNvGrpSpPr/>
          <p:nvPr/>
        </p:nvGrpSpPr>
        <p:grpSpPr>
          <a:xfrm>
            <a:off x="6074682" y="4871654"/>
            <a:ext cx="487549" cy="408713"/>
            <a:chOff x="7961561" y="5256469"/>
            <a:chExt cx="528806" cy="492421"/>
          </a:xfrm>
        </p:grpSpPr>
        <p:sp>
          <p:nvSpPr>
            <p:cNvPr id="254" name="모서리가 둥근 직사각형 25">
              <a:extLst>
                <a:ext uri="{FF2B5EF4-FFF2-40B4-BE49-F238E27FC236}">
                  <a16:creationId xmlns:a16="http://schemas.microsoft.com/office/drawing/2014/main" id="{E6DDFF59-CF9E-E7F3-022C-50BB71AF3C86}"/>
                </a:ext>
              </a:extLst>
            </p:cNvPr>
            <p:cNvSpPr/>
            <p:nvPr/>
          </p:nvSpPr>
          <p:spPr>
            <a:xfrm>
              <a:off x="7961561" y="5256469"/>
              <a:ext cx="528806" cy="48523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ysDash"/>
            </a:ln>
            <a:effectLst>
              <a:reflection blurRad="6350" stA="52000" endA="300" endPos="11000" dist="254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F3CDDA52-464E-6792-A037-4E158B3D8437}"/>
                </a:ext>
              </a:extLst>
            </p:cNvPr>
            <p:cNvGrpSpPr/>
            <p:nvPr/>
          </p:nvGrpSpPr>
          <p:grpSpPr>
            <a:xfrm>
              <a:off x="8036993" y="5280890"/>
              <a:ext cx="396000" cy="468000"/>
              <a:chOff x="1627082" y="3738823"/>
              <a:chExt cx="443686" cy="514879"/>
            </a:xfrm>
            <a:solidFill>
              <a:schemeClr val="bg1"/>
            </a:solidFill>
          </p:grpSpPr>
          <p:grpSp>
            <p:nvGrpSpPr>
              <p:cNvPr id="256" name="Group 10088">
                <a:extLst>
                  <a:ext uri="{FF2B5EF4-FFF2-40B4-BE49-F238E27FC236}">
                    <a16:creationId xmlns:a16="http://schemas.microsoft.com/office/drawing/2014/main" id="{19ACF574-B464-8C8B-0BCB-6E39F902882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27082" y="3738823"/>
                <a:ext cx="372879" cy="458928"/>
                <a:chOff x="1030290" y="5517233"/>
                <a:chExt cx="165100" cy="203200"/>
              </a:xfrm>
              <a:grpFill/>
            </p:grpSpPr>
            <p:sp>
              <p:nvSpPr>
                <p:cNvPr id="263" name="Freeform 28">
                  <a:extLst>
                    <a:ext uri="{FF2B5EF4-FFF2-40B4-BE49-F238E27FC236}">
                      <a16:creationId xmlns:a16="http://schemas.microsoft.com/office/drawing/2014/main" id="{F2498ACE-23EC-A2C4-3BC2-4AC38B57378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0290" y="5517233"/>
                  <a:ext cx="165100" cy="203200"/>
                </a:xfrm>
                <a:custGeom>
                  <a:avLst/>
                  <a:gdLst>
                    <a:gd name="T0" fmla="*/ 0 w 104"/>
                    <a:gd name="T1" fmla="*/ 0 h 128"/>
                    <a:gd name="T2" fmla="*/ 0 w 104"/>
                    <a:gd name="T3" fmla="*/ 120 h 128"/>
                    <a:gd name="T4" fmla="*/ 8 w 104"/>
                    <a:gd name="T5" fmla="*/ 120 h 128"/>
                    <a:gd name="T6" fmla="*/ 8 w 104"/>
                    <a:gd name="T7" fmla="*/ 128 h 128"/>
                    <a:gd name="T8" fmla="*/ 96 w 104"/>
                    <a:gd name="T9" fmla="*/ 128 h 128"/>
                    <a:gd name="T10" fmla="*/ 96 w 104"/>
                    <a:gd name="T11" fmla="*/ 120 h 128"/>
                    <a:gd name="T12" fmla="*/ 104 w 104"/>
                    <a:gd name="T13" fmla="*/ 120 h 128"/>
                    <a:gd name="T14" fmla="*/ 104 w 104"/>
                    <a:gd name="T15" fmla="*/ 0 h 128"/>
                    <a:gd name="T16" fmla="*/ 0 w 104"/>
                    <a:gd name="T17" fmla="*/ 0 h 128"/>
                    <a:gd name="T18" fmla="*/ 96 w 104"/>
                    <a:gd name="T19" fmla="*/ 112 h 128"/>
                    <a:gd name="T20" fmla="*/ 8 w 104"/>
                    <a:gd name="T21" fmla="*/ 112 h 128"/>
                    <a:gd name="T22" fmla="*/ 8 w 104"/>
                    <a:gd name="T23" fmla="*/ 8 h 128"/>
                    <a:gd name="T24" fmla="*/ 96 w 104"/>
                    <a:gd name="T25" fmla="*/ 8 h 128"/>
                    <a:gd name="T26" fmla="*/ 96 w 104"/>
                    <a:gd name="T27" fmla="*/ 11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4" h="128">
                      <a:moveTo>
                        <a:pt x="0" y="0"/>
                      </a:moveTo>
                      <a:lnTo>
                        <a:pt x="0" y="120"/>
                      </a:lnTo>
                      <a:lnTo>
                        <a:pt x="8" y="120"/>
                      </a:lnTo>
                      <a:lnTo>
                        <a:pt x="8" y="128"/>
                      </a:lnTo>
                      <a:lnTo>
                        <a:pt x="96" y="128"/>
                      </a:lnTo>
                      <a:lnTo>
                        <a:pt x="96" y="120"/>
                      </a:lnTo>
                      <a:lnTo>
                        <a:pt x="104" y="120"/>
                      </a:lnTo>
                      <a:lnTo>
                        <a:pt x="104" y="0"/>
                      </a:lnTo>
                      <a:lnTo>
                        <a:pt x="0" y="0"/>
                      </a:lnTo>
                      <a:close/>
                      <a:moveTo>
                        <a:pt x="96" y="112"/>
                      </a:moveTo>
                      <a:lnTo>
                        <a:pt x="8" y="112"/>
                      </a:lnTo>
                      <a:lnTo>
                        <a:pt x="8" y="8"/>
                      </a:lnTo>
                      <a:lnTo>
                        <a:pt x="96" y="8"/>
                      </a:lnTo>
                      <a:lnTo>
                        <a:pt x="96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sp>
              <p:nvSpPr>
                <p:cNvPr id="264" name="Freeform 29">
                  <a:extLst>
                    <a:ext uri="{FF2B5EF4-FFF2-40B4-BE49-F238E27FC236}">
                      <a16:creationId xmlns:a16="http://schemas.microsoft.com/office/drawing/2014/main" id="{A13E2144-078C-C312-B8C8-BBD98127933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55690" y="5542633"/>
                  <a:ext cx="114300" cy="139700"/>
                </a:xfrm>
                <a:custGeom>
                  <a:avLst/>
                  <a:gdLst>
                    <a:gd name="T0" fmla="*/ 72 w 72"/>
                    <a:gd name="T1" fmla="*/ 0 h 88"/>
                    <a:gd name="T2" fmla="*/ 0 w 72"/>
                    <a:gd name="T3" fmla="*/ 0 h 88"/>
                    <a:gd name="T4" fmla="*/ 0 w 72"/>
                    <a:gd name="T5" fmla="*/ 88 h 88"/>
                    <a:gd name="T6" fmla="*/ 72 w 72"/>
                    <a:gd name="T7" fmla="*/ 88 h 88"/>
                    <a:gd name="T8" fmla="*/ 72 w 72"/>
                    <a:gd name="T9" fmla="*/ 0 h 88"/>
                    <a:gd name="T10" fmla="*/ 64 w 72"/>
                    <a:gd name="T11" fmla="*/ 80 h 88"/>
                    <a:gd name="T12" fmla="*/ 8 w 72"/>
                    <a:gd name="T13" fmla="*/ 80 h 88"/>
                    <a:gd name="T14" fmla="*/ 8 w 72"/>
                    <a:gd name="T15" fmla="*/ 48 h 88"/>
                    <a:gd name="T16" fmla="*/ 64 w 72"/>
                    <a:gd name="T17" fmla="*/ 48 h 88"/>
                    <a:gd name="T18" fmla="*/ 64 w 72"/>
                    <a:gd name="T19" fmla="*/ 80 h 88"/>
                    <a:gd name="T20" fmla="*/ 64 w 72"/>
                    <a:gd name="T21" fmla="*/ 40 h 88"/>
                    <a:gd name="T22" fmla="*/ 8 w 72"/>
                    <a:gd name="T23" fmla="*/ 40 h 88"/>
                    <a:gd name="T24" fmla="*/ 8 w 72"/>
                    <a:gd name="T25" fmla="*/ 8 h 88"/>
                    <a:gd name="T26" fmla="*/ 64 w 72"/>
                    <a:gd name="T27" fmla="*/ 8 h 88"/>
                    <a:gd name="T28" fmla="*/ 64 w 72"/>
                    <a:gd name="T29" fmla="*/ 4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2" h="88">
                      <a:moveTo>
                        <a:pt x="72" y="0"/>
                      </a:moveTo>
                      <a:lnTo>
                        <a:pt x="0" y="0"/>
                      </a:lnTo>
                      <a:lnTo>
                        <a:pt x="0" y="88"/>
                      </a:lnTo>
                      <a:lnTo>
                        <a:pt x="72" y="88"/>
                      </a:lnTo>
                      <a:lnTo>
                        <a:pt x="72" y="0"/>
                      </a:lnTo>
                      <a:close/>
                      <a:moveTo>
                        <a:pt x="64" y="80"/>
                      </a:moveTo>
                      <a:lnTo>
                        <a:pt x="8" y="80"/>
                      </a:lnTo>
                      <a:lnTo>
                        <a:pt x="8" y="48"/>
                      </a:lnTo>
                      <a:lnTo>
                        <a:pt x="64" y="48"/>
                      </a:lnTo>
                      <a:lnTo>
                        <a:pt x="64" y="80"/>
                      </a:lnTo>
                      <a:close/>
                      <a:moveTo>
                        <a:pt x="64" y="40"/>
                      </a:moveTo>
                      <a:lnTo>
                        <a:pt x="8" y="40"/>
                      </a:lnTo>
                      <a:lnTo>
                        <a:pt x="8" y="8"/>
                      </a:lnTo>
                      <a:lnTo>
                        <a:pt x="64" y="8"/>
                      </a:lnTo>
                      <a:lnTo>
                        <a:pt x="64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sp>
              <p:nvSpPr>
                <p:cNvPr id="265" name="Freeform 30">
                  <a:extLst>
                    <a:ext uri="{FF2B5EF4-FFF2-40B4-BE49-F238E27FC236}">
                      <a16:creationId xmlns:a16="http://schemas.microsoft.com/office/drawing/2014/main" id="{5BBA4D36-7A43-2722-C8D1-D31BAA880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90" y="5568033"/>
                  <a:ext cx="38100" cy="12700"/>
                </a:xfrm>
                <a:custGeom>
                  <a:avLst/>
                  <a:gdLst>
                    <a:gd name="T0" fmla="*/ 6 w 12"/>
                    <a:gd name="T1" fmla="*/ 4 h 4"/>
                    <a:gd name="T2" fmla="*/ 12 w 12"/>
                    <a:gd name="T3" fmla="*/ 0 h 4"/>
                    <a:gd name="T4" fmla="*/ 0 w 12"/>
                    <a:gd name="T5" fmla="*/ 0 h 4"/>
                    <a:gd name="T6" fmla="*/ 6 w 12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4">
                      <a:moveTo>
                        <a:pt x="6" y="4"/>
                      </a:moveTo>
                      <a:cubicBezTo>
                        <a:pt x="9" y="4"/>
                        <a:pt x="12" y="2"/>
                        <a:pt x="1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3" y="4"/>
                        <a:pt x="6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sp>
              <p:nvSpPr>
                <p:cNvPr id="266" name="Freeform 31">
                  <a:extLst>
                    <a:ext uri="{FF2B5EF4-FFF2-40B4-BE49-F238E27FC236}">
                      <a16:creationId xmlns:a16="http://schemas.microsoft.com/office/drawing/2014/main" id="{D68B4AD1-7FA3-3D65-1E0D-8F1EBF5312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90" y="5631533"/>
                  <a:ext cx="38100" cy="12700"/>
                </a:xfrm>
                <a:custGeom>
                  <a:avLst/>
                  <a:gdLst>
                    <a:gd name="T0" fmla="*/ 6 w 12"/>
                    <a:gd name="T1" fmla="*/ 4 h 4"/>
                    <a:gd name="T2" fmla="*/ 12 w 12"/>
                    <a:gd name="T3" fmla="*/ 0 h 4"/>
                    <a:gd name="T4" fmla="*/ 0 w 12"/>
                    <a:gd name="T5" fmla="*/ 0 h 4"/>
                    <a:gd name="T6" fmla="*/ 6 w 12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4">
                      <a:moveTo>
                        <a:pt x="6" y="4"/>
                      </a:moveTo>
                      <a:cubicBezTo>
                        <a:pt x="9" y="4"/>
                        <a:pt x="12" y="2"/>
                        <a:pt x="1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3" y="4"/>
                        <a:pt x="6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</p:grpSp>
          <p:sp>
            <p:nvSpPr>
              <p:cNvPr id="257" name="타원 256">
                <a:extLst>
                  <a:ext uri="{FF2B5EF4-FFF2-40B4-BE49-F238E27FC236}">
                    <a16:creationId xmlns:a16="http://schemas.microsoft.com/office/drawing/2014/main" id="{98F97018-D6E6-72C2-9E1F-823C52ADB429}"/>
                  </a:ext>
                </a:extLst>
              </p:cNvPr>
              <p:cNvSpPr/>
              <p:nvPr/>
            </p:nvSpPr>
            <p:spPr>
              <a:xfrm>
                <a:off x="1811390" y="3994324"/>
                <a:ext cx="259378" cy="25937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grpSp>
            <p:nvGrpSpPr>
              <p:cNvPr id="258" name="Group 9969">
                <a:extLst>
                  <a:ext uri="{FF2B5EF4-FFF2-40B4-BE49-F238E27FC236}">
                    <a16:creationId xmlns:a16="http://schemas.microsoft.com/office/drawing/2014/main" id="{A7C649F9-6626-A0EA-323B-A52CAF9A7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74287" y="4047680"/>
                <a:ext cx="133584" cy="152667"/>
                <a:chOff x="3065463" y="1077913"/>
                <a:chExt cx="177800" cy="203200"/>
              </a:xfrm>
              <a:grpFill/>
            </p:grpSpPr>
            <p:sp>
              <p:nvSpPr>
                <p:cNvPr id="259" name="Oval 422">
                  <a:extLst>
                    <a:ext uri="{FF2B5EF4-FFF2-40B4-BE49-F238E27FC236}">
                      <a16:creationId xmlns:a16="http://schemas.microsoft.com/office/drawing/2014/main" id="{3BA609A4-251F-D023-169A-12F55A5626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5463" y="1077913"/>
                  <a:ext cx="177800" cy="508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sp>
              <p:nvSpPr>
                <p:cNvPr id="260" name="Freeform 423">
                  <a:extLst>
                    <a:ext uri="{FF2B5EF4-FFF2-40B4-BE49-F238E27FC236}">
                      <a16:creationId xmlns:a16="http://schemas.microsoft.com/office/drawing/2014/main" id="{EE136789-B6DB-587D-F311-811C2C9F31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1223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10 h 18"/>
                    <a:gd name="T4" fmla="*/ 28 w 56"/>
                    <a:gd name="T5" fmla="*/ 18 h 18"/>
                    <a:gd name="T6" fmla="*/ 56 w 56"/>
                    <a:gd name="T7" fmla="*/ 10 h 18"/>
                    <a:gd name="T8" fmla="*/ 56 w 56"/>
                    <a:gd name="T9" fmla="*/ 0 h 18"/>
                    <a:gd name="T10" fmla="*/ 28 w 56"/>
                    <a:gd name="T11" fmla="*/ 6 h 18"/>
                    <a:gd name="T12" fmla="*/ 0 w 56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sp>
              <p:nvSpPr>
                <p:cNvPr id="261" name="Freeform 424">
                  <a:extLst>
                    <a:ext uri="{FF2B5EF4-FFF2-40B4-BE49-F238E27FC236}">
                      <a16:creationId xmlns:a16="http://schemas.microsoft.com/office/drawing/2014/main" id="{29C4E3D3-2B3C-BB00-C894-FD00D25BEB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1731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10 h 18"/>
                    <a:gd name="T4" fmla="*/ 28 w 56"/>
                    <a:gd name="T5" fmla="*/ 18 h 18"/>
                    <a:gd name="T6" fmla="*/ 56 w 56"/>
                    <a:gd name="T7" fmla="*/ 10 h 18"/>
                    <a:gd name="T8" fmla="*/ 56 w 56"/>
                    <a:gd name="T9" fmla="*/ 0 h 18"/>
                    <a:gd name="T10" fmla="*/ 28 w 56"/>
                    <a:gd name="T11" fmla="*/ 6 h 18"/>
                    <a:gd name="T12" fmla="*/ 0 w 56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sp>
              <p:nvSpPr>
                <p:cNvPr id="262" name="Freeform 425">
                  <a:extLst>
                    <a:ext uri="{FF2B5EF4-FFF2-40B4-BE49-F238E27FC236}">
                      <a16:creationId xmlns:a16="http://schemas.microsoft.com/office/drawing/2014/main" id="{AA09EEF1-D8E9-B0A2-64CB-3D63D89C2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2239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10 h 18"/>
                    <a:gd name="T4" fmla="*/ 28 w 56"/>
                    <a:gd name="T5" fmla="*/ 18 h 18"/>
                    <a:gd name="T6" fmla="*/ 56 w 56"/>
                    <a:gd name="T7" fmla="*/ 10 h 18"/>
                    <a:gd name="T8" fmla="*/ 56 w 56"/>
                    <a:gd name="T9" fmla="*/ 0 h 18"/>
                    <a:gd name="T10" fmla="*/ 28 w 56"/>
                    <a:gd name="T11" fmla="*/ 6 h 18"/>
                    <a:gd name="T12" fmla="*/ 0 w 56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</p:grpSp>
        </p:grpSp>
      </p:grp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C9FDC3EB-A6EB-B542-9EC1-EFB72688E71D}"/>
              </a:ext>
            </a:extLst>
          </p:cNvPr>
          <p:cNvCxnSpPr>
            <a:cxnSpLocks/>
          </p:cNvCxnSpPr>
          <p:nvPr/>
        </p:nvCxnSpPr>
        <p:spPr>
          <a:xfrm>
            <a:off x="5960779" y="3439408"/>
            <a:ext cx="3669095" cy="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018BF32C-9E82-5CD8-74F1-2544499C5B15}"/>
              </a:ext>
            </a:extLst>
          </p:cNvPr>
          <p:cNvCxnSpPr>
            <a:cxnSpLocks/>
          </p:cNvCxnSpPr>
          <p:nvPr/>
        </p:nvCxnSpPr>
        <p:spPr>
          <a:xfrm>
            <a:off x="5955314" y="4719179"/>
            <a:ext cx="3674560" cy="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9" name="그림 268">
            <a:extLst>
              <a:ext uri="{FF2B5EF4-FFF2-40B4-BE49-F238E27FC236}">
                <a16:creationId xmlns:a16="http://schemas.microsoft.com/office/drawing/2014/main" id="{A30034F8-ABC5-AB33-8BC6-711340173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7797" y="3518862"/>
            <a:ext cx="577160" cy="465602"/>
          </a:xfrm>
          <a:prstGeom prst="rect">
            <a:avLst/>
          </a:prstGeom>
        </p:spPr>
      </p:pic>
      <p:pic>
        <p:nvPicPr>
          <p:cNvPr id="270" name="그림 269">
            <a:extLst>
              <a:ext uri="{FF2B5EF4-FFF2-40B4-BE49-F238E27FC236}">
                <a16:creationId xmlns:a16="http://schemas.microsoft.com/office/drawing/2014/main" id="{11B1E347-370E-BC7A-1C06-99D782C73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2754" y="3512879"/>
            <a:ext cx="539683" cy="499341"/>
          </a:xfrm>
          <a:prstGeom prst="rect">
            <a:avLst/>
          </a:prstGeom>
        </p:spPr>
      </p:pic>
      <p:pic>
        <p:nvPicPr>
          <p:cNvPr id="271" name="그림 270">
            <a:extLst>
              <a:ext uri="{FF2B5EF4-FFF2-40B4-BE49-F238E27FC236}">
                <a16:creationId xmlns:a16="http://schemas.microsoft.com/office/drawing/2014/main" id="{3CAC61DD-452C-F2E1-FED7-3C4C778867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6316" y="4892581"/>
            <a:ext cx="569665" cy="485846"/>
          </a:xfrm>
          <a:prstGeom prst="rect">
            <a:avLst/>
          </a:prstGeom>
        </p:spPr>
      </p:pic>
      <p:sp>
        <p:nvSpPr>
          <p:cNvPr id="272" name="모서리가 둥근 직사각형 64">
            <a:extLst>
              <a:ext uri="{FF2B5EF4-FFF2-40B4-BE49-F238E27FC236}">
                <a16:creationId xmlns:a16="http://schemas.microsoft.com/office/drawing/2014/main" id="{6995797B-D9F3-9160-F3CC-C54FB03EAFE9}"/>
              </a:ext>
            </a:extLst>
          </p:cNvPr>
          <p:cNvSpPr/>
          <p:nvPr/>
        </p:nvSpPr>
        <p:spPr>
          <a:xfrm>
            <a:off x="275729" y="2056499"/>
            <a:ext cx="2356088" cy="4329669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anchor="ctr" anchorCtr="0"/>
          <a:lstStyle/>
          <a:p>
            <a:pPr eaLnBrk="0" latinLnBrk="1" hangingPunct="0">
              <a:spcBef>
                <a:spcPts val="324"/>
              </a:spcBef>
            </a:pPr>
            <a:endParaRPr lang="ko-KR" altLang="en-US" sz="1100" kern="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sym typeface="Wingdings" pitchFamily="2" charset="2"/>
            </a:endParaRPr>
          </a:p>
        </p:txBody>
      </p:sp>
      <p:sp>
        <p:nvSpPr>
          <p:cNvPr id="273" name="Rectangle 107">
            <a:extLst>
              <a:ext uri="{FF2B5EF4-FFF2-40B4-BE49-F238E27FC236}">
                <a16:creationId xmlns:a16="http://schemas.microsoft.com/office/drawing/2014/main" id="{C965B133-6457-EDD5-B1D5-22070A5E6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244" y="2172189"/>
            <a:ext cx="2121996" cy="4540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72000" tIns="36000" rIns="36000" bIns="36000" numCol="1" anchor="ctr" anchorCtr="0" compatLnSpc="1">
            <a:prstTxWarp prst="textNoShape">
              <a:avLst/>
            </a:prstTxWarp>
          </a:bodyPr>
          <a:lstStyle/>
          <a:p>
            <a:pPr defTabSz="460791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01.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조직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 defTabSz="460791">
              <a:buFont typeface="Wingdings" panose="05000000000000000000" pitchFamily="2" charset="2"/>
              <a:buChar char="§"/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부서 이용자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직위 관리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 defTabSz="460791">
              <a:buFont typeface="Wingdings" panose="05000000000000000000" pitchFamily="2" charset="2"/>
              <a:buChar char="§"/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기업 관리자 그룹 관리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74" name="Rectangle 107">
            <a:extLst>
              <a:ext uri="{FF2B5EF4-FFF2-40B4-BE49-F238E27FC236}">
                <a16:creationId xmlns:a16="http://schemas.microsoft.com/office/drawing/2014/main" id="{6A335684-C534-9817-ED3F-B6916E71B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649" y="3629607"/>
            <a:ext cx="2121996" cy="4462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72000" tIns="36000" rIns="36000" bIns="36000" numCol="1" anchor="ctr" anchorCtr="0" compatLnSpc="1">
            <a:prstTxWarp prst="textNoShape">
              <a:avLst/>
            </a:prstTxWarp>
          </a:bodyPr>
          <a:lstStyle/>
          <a:p>
            <a:pPr defTabSz="460791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문서함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171450" indent="-171450" defTabSz="460791">
              <a:buFont typeface="Wingdings" panose="05000000000000000000" pitchFamily="2" charset="2"/>
              <a:buChar char="§"/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F2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문서함 별 권한 관리</a:t>
            </a:r>
          </a:p>
          <a:p>
            <a:pPr marL="171450" indent="-171450" defTabSz="460791">
              <a:buFont typeface="Wingdings" panose="05000000000000000000" pitchFamily="2" charset="2"/>
              <a:buChar char="§"/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F2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문서함 별 승인정보 관리</a:t>
            </a:r>
          </a:p>
        </p:txBody>
      </p:sp>
      <p:sp>
        <p:nvSpPr>
          <p:cNvPr id="275" name="Rectangle 107">
            <a:extLst>
              <a:ext uri="{FF2B5EF4-FFF2-40B4-BE49-F238E27FC236}">
                <a16:creationId xmlns:a16="http://schemas.microsoft.com/office/drawing/2014/main" id="{99011799-CBC6-E01C-C0D1-D7D5BBC7B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79" y="5039571"/>
            <a:ext cx="2121996" cy="4717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72000" tIns="36000" rIns="36000" bIns="36000" numCol="1" anchor="ctr" anchorCtr="0" compatLnSpc="1">
            <a:prstTxWarp prst="textNoShape">
              <a:avLst/>
            </a:prstTxWarp>
          </a:bodyPr>
          <a:lstStyle/>
          <a:p>
            <a:pPr defTabSz="460791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defTabSz="460791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05.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로그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171450" indent="-171450" defTabSz="460791">
              <a:buFont typeface="Wingdings" panose="05000000000000000000" pitchFamily="2" charset="2"/>
              <a:buChar char="§"/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F2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기업콘텐츠 처리 유형별 로그 관리</a:t>
            </a:r>
          </a:p>
          <a:p>
            <a:pPr marL="171450" indent="-171450" defTabSz="460791">
              <a:buFont typeface="Wingdings" panose="05000000000000000000" pitchFamily="2" charset="2"/>
              <a:buChar char="§"/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F2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 이력 관리</a:t>
            </a:r>
          </a:p>
          <a:p>
            <a:pPr defTabSz="460791"/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76" name="Rectangle 107">
            <a:extLst>
              <a:ext uri="{FF2B5EF4-FFF2-40B4-BE49-F238E27FC236}">
                <a16:creationId xmlns:a16="http://schemas.microsoft.com/office/drawing/2014/main" id="{7A80FFFE-4B79-3612-18DA-F4480BAFB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117" y="4334464"/>
            <a:ext cx="2121996" cy="4464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72000" tIns="36000" rIns="36000" bIns="36000" numCol="1" anchor="ctr" anchorCtr="0" compatLnSpc="1">
            <a:prstTxWarp prst="textNoShape">
              <a:avLst/>
            </a:prstTxWarp>
          </a:bodyPr>
          <a:lstStyle/>
          <a:p>
            <a:pPr defTabSz="460791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04.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분류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171450" indent="-171450" defTabSz="460791">
              <a:buFont typeface="Wingdings" panose="05000000000000000000" pitchFamily="2" charset="2"/>
              <a:buChar char="§"/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F2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분류 체계 관리</a:t>
            </a:r>
          </a:p>
          <a:p>
            <a:pPr marL="171450" indent="-171450" defTabSz="460791">
              <a:buFont typeface="Wingdings" panose="05000000000000000000" pitchFamily="2" charset="2"/>
              <a:buChar char="§"/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F2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분류 체계 엑셀 저장</a:t>
            </a:r>
          </a:p>
        </p:txBody>
      </p:sp>
      <p:sp>
        <p:nvSpPr>
          <p:cNvPr id="277" name="Rectangle 107">
            <a:extLst>
              <a:ext uri="{FF2B5EF4-FFF2-40B4-BE49-F238E27FC236}">
                <a16:creationId xmlns:a16="http://schemas.microsoft.com/office/drawing/2014/main" id="{A0CB0033-F81E-61EA-E767-CD8D60490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12" y="2884906"/>
            <a:ext cx="2121996" cy="4860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72000" tIns="36000" rIns="36000" bIns="36000" numCol="1" anchor="ctr" anchorCtr="0" compatLnSpc="1">
            <a:prstTxWarp prst="textNoShape">
              <a:avLst/>
            </a:prstTxWarp>
          </a:bodyPr>
          <a:lstStyle/>
          <a:p>
            <a:pPr defTabSz="460791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02.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관리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171450" indent="-171450" defTabSz="460791">
              <a:buFont typeface="Wingdings" panose="05000000000000000000" pitchFamily="2" charset="2"/>
              <a:buChar char="§"/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F2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기업콘텐츠 유형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F2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F2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코드 관리</a:t>
            </a:r>
          </a:p>
          <a:p>
            <a:pPr marL="171450" indent="-171450" defTabSz="460791">
              <a:buFont typeface="Wingdings" panose="05000000000000000000" pitchFamily="2" charset="2"/>
              <a:buChar char="§"/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F2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권한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F2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F2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버전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F2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F2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폐기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F2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F2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이력 관리</a:t>
            </a:r>
          </a:p>
        </p:txBody>
      </p:sp>
      <p:sp>
        <p:nvSpPr>
          <p:cNvPr id="278" name="Rectangle 107">
            <a:extLst>
              <a:ext uri="{FF2B5EF4-FFF2-40B4-BE49-F238E27FC236}">
                <a16:creationId xmlns:a16="http://schemas.microsoft.com/office/drawing/2014/main" id="{54514CF2-B260-7C96-6796-DFB165858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12" y="5769999"/>
            <a:ext cx="2121996" cy="4633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72000" tIns="36000" rIns="36000" bIns="36000" numCol="1" anchor="ctr" anchorCtr="0" compatLnSpc="1">
            <a:prstTxWarp prst="textNoShape">
              <a:avLst/>
            </a:prstTxWarp>
          </a:bodyPr>
          <a:lstStyle/>
          <a:p>
            <a:pPr defTabSz="460791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defTabSz="460791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06.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통계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171450" indent="-171450" defTabSz="460791">
              <a:buFont typeface="Wingdings" panose="05000000000000000000" pitchFamily="2" charset="2"/>
              <a:buChar char="§"/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F2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기업콘텐츠 통계 현황 관리</a:t>
            </a:r>
          </a:p>
          <a:p>
            <a:pPr marL="171450" indent="-171450" defTabSz="460791">
              <a:buFont typeface="Wingdings" panose="05000000000000000000" pitchFamily="2" charset="2"/>
              <a:buChar char="§"/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31F2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라이프 사이클 별 모니터링</a:t>
            </a:r>
          </a:p>
          <a:p>
            <a:pPr defTabSz="460791"/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79" name="모서리가 둥근 직사각형 64">
            <a:extLst>
              <a:ext uri="{FF2B5EF4-FFF2-40B4-BE49-F238E27FC236}">
                <a16:creationId xmlns:a16="http://schemas.microsoft.com/office/drawing/2014/main" id="{13AFB9AD-A2DB-561F-0CDA-B705D7EF1C9A}"/>
              </a:ext>
            </a:extLst>
          </p:cNvPr>
          <p:cNvSpPr/>
          <p:nvPr/>
        </p:nvSpPr>
        <p:spPr>
          <a:xfrm>
            <a:off x="2806188" y="2053413"/>
            <a:ext cx="6814857" cy="4332755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anchor="ctr" anchorCtr="0"/>
          <a:lstStyle/>
          <a:p>
            <a:pPr marL="101090" marR="0" lvl="0" indent="-101090" algn="l" defTabSz="914400" rtl="0" eaLnBrk="0" fontAlgn="base" latinLnBrk="1" hangingPunct="0">
              <a:lnSpc>
                <a:spcPct val="100000"/>
              </a:lnSpc>
              <a:spcBef>
                <a:spcPts val="32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sym typeface="Wingdings" pitchFamily="2" charset="2"/>
            </a:endParaRPr>
          </a:p>
        </p:txBody>
      </p: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B6367235-58EF-20C5-F048-DA052A22B3E9}"/>
              </a:ext>
            </a:extLst>
          </p:cNvPr>
          <p:cNvCxnSpPr>
            <a:cxnSpLocks/>
          </p:cNvCxnSpPr>
          <p:nvPr/>
        </p:nvCxnSpPr>
        <p:spPr>
          <a:xfrm>
            <a:off x="5969107" y="2070494"/>
            <a:ext cx="0" cy="4301349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402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027B9-2718-63D9-F9D4-047A4942A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560F6-4BF7-EF80-EB78-518684AC5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471832"/>
            <a:ext cx="7271438" cy="380480"/>
          </a:xfr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/>
              <a:t>3.9.7 </a:t>
            </a:r>
            <a:r>
              <a:rPr lang="ko-KR" altLang="en-US"/>
              <a:t>통합문서관리 체계 구축 </a:t>
            </a:r>
            <a:r>
              <a:rPr lang="en-US" altLang="ko-KR"/>
              <a:t>&gt; </a:t>
            </a:r>
            <a:r>
              <a:rPr lang="ko-KR" altLang="en-US"/>
              <a:t>사용자 주요 기능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B7052F-FFDF-C0E8-506F-7105B41E5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en-US" altLang="ko-KR"/>
              <a:t>LifeCycle </a:t>
            </a:r>
            <a:r>
              <a:rPr lang="ko-KR" altLang="en-US"/>
              <a:t>관련 모든 기능을 제공하고 있으며 접근 권한에 따라 메뉴의 권한이 다르게 부여됨</a:t>
            </a:r>
            <a:r>
              <a:rPr lang="en-US" altLang="ko-KR"/>
              <a:t>. </a:t>
            </a:r>
            <a:r>
              <a:rPr lang="ko-KR" altLang="en-US"/>
              <a:t>로그인 후 표시되는 포틀릿 화면을 통하여 사용자와 관련된 문서의 현황을 바로 확인할 수 있음</a:t>
            </a: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070B9271-A21D-AFA9-6083-9CE87AD46328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3790811-5048-AEE1-F689-DFD8F2DA18ED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25C403A8-9043-0F92-1DB7-1636720FA386}"/>
              </a:ext>
            </a:extLst>
          </p:cNvPr>
          <p:cNvGrpSpPr/>
          <p:nvPr/>
        </p:nvGrpSpPr>
        <p:grpSpPr>
          <a:xfrm>
            <a:off x="273615" y="1700807"/>
            <a:ext cx="9358865" cy="4685361"/>
            <a:chOff x="273614" y="1195569"/>
            <a:chExt cx="10152063" cy="5663066"/>
          </a:xfrm>
        </p:grpSpPr>
        <p:sp>
          <p:nvSpPr>
            <p:cNvPr id="5" name="Google Shape;1691;p41">
              <a:extLst>
                <a:ext uri="{FF2B5EF4-FFF2-40B4-BE49-F238E27FC236}">
                  <a16:creationId xmlns:a16="http://schemas.microsoft.com/office/drawing/2014/main" id="{D755D86E-233E-111F-A4F9-047134B48486}"/>
                </a:ext>
              </a:extLst>
            </p:cNvPr>
            <p:cNvSpPr/>
            <p:nvPr/>
          </p:nvSpPr>
          <p:spPr>
            <a:xfrm>
              <a:off x="273614" y="1195569"/>
              <a:ext cx="10152063" cy="352244"/>
            </a:xfrm>
            <a:prstGeom prst="rect">
              <a:avLst/>
            </a:prstGeom>
            <a:solidFill>
              <a:srgbClr val="548235"/>
            </a:solidFill>
            <a:ln w="9525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/>
              <a:r>
                <a:rPr lang="ko-KR" altLang="en-US" sz="1200" b="1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charset="0"/>
                  <a:sym typeface="KoPub돋움체 Bold"/>
                </a:rPr>
                <a:t>사용자 주요 기능 </a:t>
              </a:r>
              <a:endParaRPr sz="1200" b="1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  <a:sym typeface="KoPub돋움체 Bold"/>
              </a:endParaRPr>
            </a:p>
          </p:txBody>
        </p:sp>
        <p:sp>
          <p:nvSpPr>
            <p:cNvPr id="6" name="모서리가 둥근 직사각형 64">
              <a:extLst>
                <a:ext uri="{FF2B5EF4-FFF2-40B4-BE49-F238E27FC236}">
                  <a16:creationId xmlns:a16="http://schemas.microsoft.com/office/drawing/2014/main" id="{0CEBA104-767C-57B8-7458-E181E7D8191E}"/>
                </a:ext>
              </a:extLst>
            </p:cNvPr>
            <p:cNvSpPr/>
            <p:nvPr/>
          </p:nvSpPr>
          <p:spPr>
            <a:xfrm>
              <a:off x="276225" y="1624109"/>
              <a:ext cx="2555465" cy="5227996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72000" tIns="36000" rIns="36000" bIns="36000" anchor="ctr" anchorCtr="0"/>
            <a:lstStyle/>
            <a:p>
              <a:pPr eaLnBrk="0" latinLnBrk="1" hangingPunct="0">
                <a:spcBef>
                  <a:spcPts val="324"/>
                </a:spcBef>
              </a:pPr>
              <a:endParaRPr lang="ko-KR" altLang="en-US" sz="1100" kern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itchFamily="2" charset="2"/>
              </a:endParaRPr>
            </a:p>
          </p:txBody>
        </p:sp>
        <p:sp>
          <p:nvSpPr>
            <p:cNvPr id="7" name="모서리가 둥근 직사각형 64">
              <a:extLst>
                <a:ext uri="{FF2B5EF4-FFF2-40B4-BE49-F238E27FC236}">
                  <a16:creationId xmlns:a16="http://schemas.microsoft.com/office/drawing/2014/main" id="{E0D5E0EF-43BF-A537-102A-02D06CAFC644}"/>
                </a:ext>
              </a:extLst>
            </p:cNvPr>
            <p:cNvSpPr/>
            <p:nvPr/>
          </p:nvSpPr>
          <p:spPr>
            <a:xfrm>
              <a:off x="3020816" y="1620392"/>
              <a:ext cx="7391545" cy="5199436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36000" tIns="36000" rIns="36000" bIns="36000" anchor="ctr" anchorCtr="0"/>
            <a:lstStyle/>
            <a:p>
              <a:pPr marL="101090" marR="0" lvl="0" indent="-101090" algn="l" defTabSz="914400" rtl="0" eaLnBrk="0" fontAlgn="base" latinLnBrk="1" hangingPunct="0">
                <a:lnSpc>
                  <a:spcPct val="100000"/>
                </a:lnSpc>
                <a:spcBef>
                  <a:spcPts val="324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itchFamily="2" charset="2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8D554-77D4-A9C3-A213-AB6977614708}"/>
                </a:ext>
              </a:extLst>
            </p:cNvPr>
            <p:cNvSpPr/>
            <p:nvPr/>
          </p:nvSpPr>
          <p:spPr>
            <a:xfrm>
              <a:off x="3664658" y="1710413"/>
              <a:ext cx="1032383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포틀릿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740BB25-2058-8CD0-8993-1DA79903CFE5}"/>
                </a:ext>
              </a:extLst>
            </p:cNvPr>
            <p:cNvSpPr/>
            <p:nvPr/>
          </p:nvSpPr>
          <p:spPr>
            <a:xfrm>
              <a:off x="3066524" y="2250617"/>
              <a:ext cx="2469310" cy="7428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ts val="15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사용자 로그인시 표시되는 메인 화면으로 사용자가 지정한 항목들이 기본 화면으로 표시됨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문서현황을 기본으로 표시하여 </a:t>
              </a:r>
              <a:r>
                <a:rPr lang="ko-KR" altLang="en-US" sz="9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주며 여러가지의 포틀릿 화면 지정 기능 제공 </a:t>
              </a:r>
              <a:endPara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>
                <a:lnSpc>
                  <a:spcPts val="15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245FF51-0247-50E3-0868-E3D36B024AD5}"/>
                </a:ext>
              </a:extLst>
            </p:cNvPr>
            <p:cNvSpPr/>
            <p:nvPr/>
          </p:nvSpPr>
          <p:spPr>
            <a:xfrm>
              <a:off x="3636301" y="3475357"/>
              <a:ext cx="1674484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다양한 문서함 제공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2F8357-9826-A364-76B3-621F5CEC2591}"/>
                </a:ext>
              </a:extLst>
            </p:cNvPr>
            <p:cNvSpPr/>
            <p:nvPr/>
          </p:nvSpPr>
          <p:spPr>
            <a:xfrm>
              <a:off x="3013975" y="4000514"/>
              <a:ext cx="2522483" cy="9746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권한별로 전사문서함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부서문서함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협업문서함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개인문서함을 기본으로 제공하고 있으며 사용자 편의를 위해 공유문서함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승인문서함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즐겨찾기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반출문서함 등을 제공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4CB6D3A-EF64-C0B8-32FF-CD6DB86351A3}"/>
                </a:ext>
              </a:extLst>
            </p:cNvPr>
            <p:cNvGrpSpPr/>
            <p:nvPr/>
          </p:nvGrpSpPr>
          <p:grpSpPr>
            <a:xfrm>
              <a:off x="3178070" y="3528568"/>
              <a:ext cx="439200" cy="432717"/>
              <a:chOff x="775926" y="4005064"/>
              <a:chExt cx="648682" cy="568578"/>
            </a:xfrm>
          </p:grpSpPr>
          <p:sp>
            <p:nvSpPr>
              <p:cNvPr id="13" name="모서리가 둥근 직사각형 81">
                <a:extLst>
                  <a:ext uri="{FF2B5EF4-FFF2-40B4-BE49-F238E27FC236}">
                    <a16:creationId xmlns:a16="http://schemas.microsoft.com/office/drawing/2014/main" id="{3FFB310F-0F57-9507-89F0-A1EAA585CE67}"/>
                  </a:ext>
                </a:extLst>
              </p:cNvPr>
              <p:cNvSpPr/>
              <p:nvPr/>
            </p:nvSpPr>
            <p:spPr>
              <a:xfrm>
                <a:off x="775926" y="4005064"/>
                <a:ext cx="648682" cy="56857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  <a:prstDash val="sysDash"/>
              </a:ln>
              <a:effectLst>
                <a:reflection blurRad="6350" stA="52000" endA="300" endPos="11000" dist="254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4" name="Freeform 699">
                <a:extLst>
                  <a:ext uri="{FF2B5EF4-FFF2-40B4-BE49-F238E27FC236}">
                    <a16:creationId xmlns:a16="http://schemas.microsoft.com/office/drawing/2014/main" id="{3E4580F3-09C3-D31C-8088-259588D5C7E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03802" y="4089772"/>
                <a:ext cx="392930" cy="396000"/>
              </a:xfrm>
              <a:custGeom>
                <a:avLst/>
                <a:gdLst>
                  <a:gd name="T0" fmla="*/ 104 w 128"/>
                  <a:gd name="T1" fmla="*/ 80 h 129"/>
                  <a:gd name="T2" fmla="*/ 104 w 128"/>
                  <a:gd name="T3" fmla="*/ 56 h 129"/>
                  <a:gd name="T4" fmla="*/ 72 w 128"/>
                  <a:gd name="T5" fmla="*/ 56 h 129"/>
                  <a:gd name="T6" fmla="*/ 72 w 128"/>
                  <a:gd name="T7" fmla="*/ 48 h 129"/>
                  <a:gd name="T8" fmla="*/ 96 w 128"/>
                  <a:gd name="T9" fmla="*/ 48 h 129"/>
                  <a:gd name="T10" fmla="*/ 96 w 128"/>
                  <a:gd name="T11" fmla="*/ 0 h 129"/>
                  <a:gd name="T12" fmla="*/ 40 w 128"/>
                  <a:gd name="T13" fmla="*/ 0 h 129"/>
                  <a:gd name="T14" fmla="*/ 40 w 128"/>
                  <a:gd name="T15" fmla="*/ 48 h 129"/>
                  <a:gd name="T16" fmla="*/ 64 w 128"/>
                  <a:gd name="T17" fmla="*/ 48 h 129"/>
                  <a:gd name="T18" fmla="*/ 64 w 128"/>
                  <a:gd name="T19" fmla="*/ 56 h 129"/>
                  <a:gd name="T20" fmla="*/ 24 w 128"/>
                  <a:gd name="T21" fmla="*/ 56 h 129"/>
                  <a:gd name="T22" fmla="*/ 24 w 128"/>
                  <a:gd name="T23" fmla="*/ 80 h 129"/>
                  <a:gd name="T24" fmla="*/ 0 w 128"/>
                  <a:gd name="T25" fmla="*/ 80 h 129"/>
                  <a:gd name="T26" fmla="*/ 0 w 128"/>
                  <a:gd name="T27" fmla="*/ 129 h 129"/>
                  <a:gd name="T28" fmla="*/ 56 w 128"/>
                  <a:gd name="T29" fmla="*/ 129 h 129"/>
                  <a:gd name="T30" fmla="*/ 56 w 128"/>
                  <a:gd name="T31" fmla="*/ 80 h 129"/>
                  <a:gd name="T32" fmla="*/ 32 w 128"/>
                  <a:gd name="T33" fmla="*/ 80 h 129"/>
                  <a:gd name="T34" fmla="*/ 32 w 128"/>
                  <a:gd name="T35" fmla="*/ 64 h 129"/>
                  <a:gd name="T36" fmla="*/ 96 w 128"/>
                  <a:gd name="T37" fmla="*/ 64 h 129"/>
                  <a:gd name="T38" fmla="*/ 96 w 128"/>
                  <a:gd name="T39" fmla="*/ 80 h 129"/>
                  <a:gd name="T40" fmla="*/ 72 w 128"/>
                  <a:gd name="T41" fmla="*/ 80 h 129"/>
                  <a:gd name="T42" fmla="*/ 72 w 128"/>
                  <a:gd name="T43" fmla="*/ 129 h 129"/>
                  <a:gd name="T44" fmla="*/ 128 w 128"/>
                  <a:gd name="T45" fmla="*/ 129 h 129"/>
                  <a:gd name="T46" fmla="*/ 128 w 128"/>
                  <a:gd name="T47" fmla="*/ 80 h 129"/>
                  <a:gd name="T48" fmla="*/ 104 w 128"/>
                  <a:gd name="T49" fmla="*/ 80 h 129"/>
                  <a:gd name="T50" fmla="*/ 48 w 128"/>
                  <a:gd name="T51" fmla="*/ 88 h 129"/>
                  <a:gd name="T52" fmla="*/ 48 w 128"/>
                  <a:gd name="T53" fmla="*/ 97 h 129"/>
                  <a:gd name="T54" fmla="*/ 8 w 128"/>
                  <a:gd name="T55" fmla="*/ 97 h 129"/>
                  <a:gd name="T56" fmla="*/ 8 w 128"/>
                  <a:gd name="T57" fmla="*/ 88 h 129"/>
                  <a:gd name="T58" fmla="*/ 48 w 128"/>
                  <a:gd name="T59" fmla="*/ 88 h 129"/>
                  <a:gd name="T60" fmla="*/ 48 w 128"/>
                  <a:gd name="T61" fmla="*/ 16 h 129"/>
                  <a:gd name="T62" fmla="*/ 48 w 128"/>
                  <a:gd name="T63" fmla="*/ 8 h 129"/>
                  <a:gd name="T64" fmla="*/ 88 w 128"/>
                  <a:gd name="T65" fmla="*/ 8 h 129"/>
                  <a:gd name="T66" fmla="*/ 88 w 128"/>
                  <a:gd name="T67" fmla="*/ 16 h 129"/>
                  <a:gd name="T68" fmla="*/ 48 w 128"/>
                  <a:gd name="T69" fmla="*/ 16 h 129"/>
                  <a:gd name="T70" fmla="*/ 120 w 128"/>
                  <a:gd name="T71" fmla="*/ 97 h 129"/>
                  <a:gd name="T72" fmla="*/ 80 w 128"/>
                  <a:gd name="T73" fmla="*/ 97 h 129"/>
                  <a:gd name="T74" fmla="*/ 80 w 128"/>
                  <a:gd name="T75" fmla="*/ 88 h 129"/>
                  <a:gd name="T76" fmla="*/ 120 w 128"/>
                  <a:gd name="T77" fmla="*/ 88 h 129"/>
                  <a:gd name="T78" fmla="*/ 120 w 128"/>
                  <a:gd name="T79" fmla="*/ 9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8" h="129">
                    <a:moveTo>
                      <a:pt x="104" y="80"/>
                    </a:moveTo>
                    <a:lnTo>
                      <a:pt x="104" y="56"/>
                    </a:lnTo>
                    <a:lnTo>
                      <a:pt x="72" y="56"/>
                    </a:lnTo>
                    <a:lnTo>
                      <a:pt x="72" y="48"/>
                    </a:lnTo>
                    <a:lnTo>
                      <a:pt x="96" y="48"/>
                    </a:lnTo>
                    <a:lnTo>
                      <a:pt x="96" y="0"/>
                    </a:lnTo>
                    <a:lnTo>
                      <a:pt x="40" y="0"/>
                    </a:lnTo>
                    <a:lnTo>
                      <a:pt x="40" y="48"/>
                    </a:lnTo>
                    <a:lnTo>
                      <a:pt x="64" y="48"/>
                    </a:lnTo>
                    <a:lnTo>
                      <a:pt x="64" y="56"/>
                    </a:lnTo>
                    <a:lnTo>
                      <a:pt x="24" y="56"/>
                    </a:lnTo>
                    <a:lnTo>
                      <a:pt x="24" y="80"/>
                    </a:lnTo>
                    <a:lnTo>
                      <a:pt x="0" y="80"/>
                    </a:lnTo>
                    <a:lnTo>
                      <a:pt x="0" y="129"/>
                    </a:lnTo>
                    <a:lnTo>
                      <a:pt x="56" y="129"/>
                    </a:lnTo>
                    <a:lnTo>
                      <a:pt x="56" y="80"/>
                    </a:lnTo>
                    <a:lnTo>
                      <a:pt x="32" y="80"/>
                    </a:lnTo>
                    <a:lnTo>
                      <a:pt x="32" y="64"/>
                    </a:lnTo>
                    <a:lnTo>
                      <a:pt x="96" y="64"/>
                    </a:lnTo>
                    <a:lnTo>
                      <a:pt x="96" y="80"/>
                    </a:lnTo>
                    <a:lnTo>
                      <a:pt x="72" y="80"/>
                    </a:lnTo>
                    <a:lnTo>
                      <a:pt x="72" y="129"/>
                    </a:lnTo>
                    <a:lnTo>
                      <a:pt x="128" y="129"/>
                    </a:lnTo>
                    <a:lnTo>
                      <a:pt x="128" y="80"/>
                    </a:lnTo>
                    <a:lnTo>
                      <a:pt x="104" y="80"/>
                    </a:lnTo>
                    <a:close/>
                    <a:moveTo>
                      <a:pt x="48" y="88"/>
                    </a:moveTo>
                    <a:lnTo>
                      <a:pt x="48" y="97"/>
                    </a:lnTo>
                    <a:lnTo>
                      <a:pt x="8" y="97"/>
                    </a:lnTo>
                    <a:lnTo>
                      <a:pt x="8" y="88"/>
                    </a:lnTo>
                    <a:lnTo>
                      <a:pt x="48" y="88"/>
                    </a:lnTo>
                    <a:close/>
                    <a:moveTo>
                      <a:pt x="48" y="16"/>
                    </a:moveTo>
                    <a:lnTo>
                      <a:pt x="48" y="8"/>
                    </a:lnTo>
                    <a:lnTo>
                      <a:pt x="88" y="8"/>
                    </a:lnTo>
                    <a:lnTo>
                      <a:pt x="88" y="16"/>
                    </a:lnTo>
                    <a:lnTo>
                      <a:pt x="48" y="16"/>
                    </a:lnTo>
                    <a:close/>
                    <a:moveTo>
                      <a:pt x="120" y="97"/>
                    </a:moveTo>
                    <a:lnTo>
                      <a:pt x="80" y="97"/>
                    </a:lnTo>
                    <a:lnTo>
                      <a:pt x="80" y="88"/>
                    </a:lnTo>
                    <a:lnTo>
                      <a:pt x="120" y="88"/>
                    </a:lnTo>
                    <a:lnTo>
                      <a:pt x="120" y="9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884D6D3-2AF6-671E-BEDF-B73B96A40457}"/>
                </a:ext>
              </a:extLst>
            </p:cNvPr>
            <p:cNvGrpSpPr/>
            <p:nvPr/>
          </p:nvGrpSpPr>
          <p:grpSpPr>
            <a:xfrm>
              <a:off x="3167563" y="1776848"/>
              <a:ext cx="439200" cy="432717"/>
              <a:chOff x="775926" y="1628800"/>
              <a:chExt cx="648682" cy="568578"/>
            </a:xfrm>
          </p:grpSpPr>
          <p:sp>
            <p:nvSpPr>
              <p:cNvPr id="16" name="모서리가 둥근 직사각형 35">
                <a:extLst>
                  <a:ext uri="{FF2B5EF4-FFF2-40B4-BE49-F238E27FC236}">
                    <a16:creationId xmlns:a16="http://schemas.microsoft.com/office/drawing/2014/main" id="{3FABD9A0-542B-6006-DF30-406BEF5FD65B}"/>
                  </a:ext>
                </a:extLst>
              </p:cNvPr>
              <p:cNvSpPr/>
              <p:nvPr/>
            </p:nvSpPr>
            <p:spPr>
              <a:xfrm>
                <a:off x="775926" y="1628800"/>
                <a:ext cx="648682" cy="56857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  <a:prstDash val="sysDash"/>
              </a:ln>
              <a:effectLst>
                <a:reflection blurRad="6350" stA="52000" endA="300" endPos="11000" dist="254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1A89DEE-21D8-06AA-2C82-2195B9FE80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0267" y="1725402"/>
                <a:ext cx="360000" cy="360000"/>
                <a:chOff x="2648744" y="5425654"/>
                <a:chExt cx="203200" cy="203200"/>
              </a:xfrm>
              <a:solidFill>
                <a:schemeClr val="bg1"/>
              </a:solidFill>
            </p:grpSpPr>
            <p:sp>
              <p:nvSpPr>
                <p:cNvPr id="18" name="Freeform 414">
                  <a:extLst>
                    <a:ext uri="{FF2B5EF4-FFF2-40B4-BE49-F238E27FC236}">
                      <a16:creationId xmlns:a16="http://schemas.microsoft.com/office/drawing/2014/main" id="{50771A49-5C66-FB8C-C16B-9512F4EAAC8C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648744" y="5425654"/>
                  <a:ext cx="203200" cy="203200"/>
                </a:xfrm>
                <a:custGeom>
                  <a:avLst/>
                  <a:gdLst>
                    <a:gd name="T0" fmla="*/ 58 w 64"/>
                    <a:gd name="T1" fmla="*/ 0 h 64"/>
                    <a:gd name="T2" fmla="*/ 6 w 64"/>
                    <a:gd name="T3" fmla="*/ 0 h 64"/>
                    <a:gd name="T4" fmla="*/ 0 w 64"/>
                    <a:gd name="T5" fmla="*/ 6 h 64"/>
                    <a:gd name="T6" fmla="*/ 0 w 64"/>
                    <a:gd name="T7" fmla="*/ 46 h 64"/>
                    <a:gd name="T8" fmla="*/ 6 w 64"/>
                    <a:gd name="T9" fmla="*/ 52 h 64"/>
                    <a:gd name="T10" fmla="*/ 24 w 64"/>
                    <a:gd name="T11" fmla="*/ 52 h 64"/>
                    <a:gd name="T12" fmla="*/ 24 w 64"/>
                    <a:gd name="T13" fmla="*/ 59 h 64"/>
                    <a:gd name="T14" fmla="*/ 23 w 64"/>
                    <a:gd name="T15" fmla="*/ 60 h 64"/>
                    <a:gd name="T16" fmla="*/ 13 w 64"/>
                    <a:gd name="T17" fmla="*/ 60 h 64"/>
                    <a:gd name="T18" fmla="*/ 12 w 64"/>
                    <a:gd name="T19" fmla="*/ 61 h 64"/>
                    <a:gd name="T20" fmla="*/ 12 w 64"/>
                    <a:gd name="T21" fmla="*/ 63 h 64"/>
                    <a:gd name="T22" fmla="*/ 13 w 64"/>
                    <a:gd name="T23" fmla="*/ 64 h 64"/>
                    <a:gd name="T24" fmla="*/ 51 w 64"/>
                    <a:gd name="T25" fmla="*/ 64 h 64"/>
                    <a:gd name="T26" fmla="*/ 52 w 64"/>
                    <a:gd name="T27" fmla="*/ 63 h 64"/>
                    <a:gd name="T28" fmla="*/ 52 w 64"/>
                    <a:gd name="T29" fmla="*/ 61 h 64"/>
                    <a:gd name="T30" fmla="*/ 51 w 64"/>
                    <a:gd name="T31" fmla="*/ 60 h 64"/>
                    <a:gd name="T32" fmla="*/ 41 w 64"/>
                    <a:gd name="T33" fmla="*/ 60 h 64"/>
                    <a:gd name="T34" fmla="*/ 40 w 64"/>
                    <a:gd name="T35" fmla="*/ 59 h 64"/>
                    <a:gd name="T36" fmla="*/ 40 w 64"/>
                    <a:gd name="T37" fmla="*/ 52 h 64"/>
                    <a:gd name="T38" fmla="*/ 58 w 64"/>
                    <a:gd name="T39" fmla="*/ 52 h 64"/>
                    <a:gd name="T40" fmla="*/ 64 w 64"/>
                    <a:gd name="T41" fmla="*/ 46 h 64"/>
                    <a:gd name="T42" fmla="*/ 64 w 64"/>
                    <a:gd name="T43" fmla="*/ 6 h 64"/>
                    <a:gd name="T44" fmla="*/ 58 w 64"/>
                    <a:gd name="T45" fmla="*/ 0 h 64"/>
                    <a:gd name="T46" fmla="*/ 30 w 64"/>
                    <a:gd name="T47" fmla="*/ 46 h 64"/>
                    <a:gd name="T48" fmla="*/ 32 w 64"/>
                    <a:gd name="T49" fmla="*/ 44 h 64"/>
                    <a:gd name="T50" fmla="*/ 34 w 64"/>
                    <a:gd name="T51" fmla="*/ 46 h 64"/>
                    <a:gd name="T52" fmla="*/ 32 w 64"/>
                    <a:gd name="T53" fmla="*/ 48 h 64"/>
                    <a:gd name="T54" fmla="*/ 30 w 64"/>
                    <a:gd name="T55" fmla="*/ 46 h 64"/>
                    <a:gd name="T56" fmla="*/ 60 w 64"/>
                    <a:gd name="T57" fmla="*/ 40 h 64"/>
                    <a:gd name="T58" fmla="*/ 4 w 64"/>
                    <a:gd name="T59" fmla="*/ 40 h 64"/>
                    <a:gd name="T60" fmla="*/ 4 w 64"/>
                    <a:gd name="T61" fmla="*/ 6 h 64"/>
                    <a:gd name="T62" fmla="*/ 6 w 64"/>
                    <a:gd name="T63" fmla="*/ 4 h 64"/>
                    <a:gd name="T64" fmla="*/ 58 w 64"/>
                    <a:gd name="T65" fmla="*/ 4 h 64"/>
                    <a:gd name="T66" fmla="*/ 60 w 64"/>
                    <a:gd name="T67" fmla="*/ 6 h 64"/>
                    <a:gd name="T68" fmla="*/ 60 w 64"/>
                    <a:gd name="T69" fmla="*/ 4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4" h="64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49"/>
                        <a:pt x="3" y="52"/>
                        <a:pt x="6" y="52"/>
                      </a:cubicBezTo>
                      <a:cubicBezTo>
                        <a:pt x="24" y="52"/>
                        <a:pt x="24" y="52"/>
                        <a:pt x="24" y="52"/>
                      </a:cubicBezTo>
                      <a:cubicBezTo>
                        <a:pt x="24" y="59"/>
                        <a:pt x="24" y="59"/>
                        <a:pt x="24" y="59"/>
                      </a:cubicBezTo>
                      <a:cubicBezTo>
                        <a:pt x="24" y="60"/>
                        <a:pt x="24" y="60"/>
                        <a:pt x="23" y="60"/>
                      </a:cubicBezTo>
                      <a:cubicBezTo>
                        <a:pt x="13" y="60"/>
                        <a:pt x="13" y="60"/>
                        <a:pt x="13" y="60"/>
                      </a:cubicBezTo>
                      <a:cubicBezTo>
                        <a:pt x="12" y="60"/>
                        <a:pt x="12" y="60"/>
                        <a:pt x="12" y="61"/>
                      </a:cubicBezTo>
                      <a:cubicBezTo>
                        <a:pt x="12" y="63"/>
                        <a:pt x="12" y="63"/>
                        <a:pt x="12" y="63"/>
                      </a:cubicBezTo>
                      <a:cubicBezTo>
                        <a:pt x="12" y="64"/>
                        <a:pt x="12" y="64"/>
                        <a:pt x="13" y="64"/>
                      </a:cubicBezTo>
                      <a:cubicBezTo>
                        <a:pt x="51" y="64"/>
                        <a:pt x="51" y="64"/>
                        <a:pt x="51" y="64"/>
                      </a:cubicBezTo>
                      <a:cubicBezTo>
                        <a:pt x="52" y="64"/>
                        <a:pt x="52" y="64"/>
                        <a:pt x="52" y="63"/>
                      </a:cubicBezTo>
                      <a:cubicBezTo>
                        <a:pt x="52" y="61"/>
                        <a:pt x="52" y="61"/>
                        <a:pt x="52" y="61"/>
                      </a:cubicBezTo>
                      <a:cubicBezTo>
                        <a:pt x="52" y="60"/>
                        <a:pt x="52" y="60"/>
                        <a:pt x="51" y="60"/>
                      </a:cubicBezTo>
                      <a:cubicBezTo>
                        <a:pt x="41" y="60"/>
                        <a:pt x="41" y="60"/>
                        <a:pt x="41" y="60"/>
                      </a:cubicBezTo>
                      <a:cubicBezTo>
                        <a:pt x="40" y="60"/>
                        <a:pt x="40" y="60"/>
                        <a:pt x="40" y="59"/>
                      </a:cubicBezTo>
                      <a:cubicBezTo>
                        <a:pt x="40" y="52"/>
                        <a:pt x="40" y="52"/>
                        <a:pt x="40" y="52"/>
                      </a:cubicBezTo>
                      <a:cubicBezTo>
                        <a:pt x="58" y="52"/>
                        <a:pt x="58" y="52"/>
                        <a:pt x="58" y="52"/>
                      </a:cubicBezTo>
                      <a:cubicBezTo>
                        <a:pt x="61" y="52"/>
                        <a:pt x="64" y="49"/>
                        <a:pt x="64" y="46"/>
                      </a:cubicBezTo>
                      <a:cubicBezTo>
                        <a:pt x="64" y="6"/>
                        <a:pt x="64" y="6"/>
                        <a:pt x="64" y="6"/>
                      </a:cubicBezTo>
                      <a:cubicBezTo>
                        <a:pt x="64" y="3"/>
                        <a:pt x="61" y="0"/>
                        <a:pt x="58" y="0"/>
                      </a:cubicBezTo>
                      <a:close/>
                      <a:moveTo>
                        <a:pt x="30" y="46"/>
                      </a:moveTo>
                      <a:cubicBezTo>
                        <a:pt x="30" y="45"/>
                        <a:pt x="31" y="44"/>
                        <a:pt x="32" y="44"/>
                      </a:cubicBezTo>
                      <a:cubicBezTo>
                        <a:pt x="33" y="44"/>
                        <a:pt x="34" y="45"/>
                        <a:pt x="34" y="46"/>
                      </a:cubicBezTo>
                      <a:cubicBezTo>
                        <a:pt x="34" y="47"/>
                        <a:pt x="33" y="48"/>
                        <a:pt x="32" y="48"/>
                      </a:cubicBezTo>
                      <a:cubicBezTo>
                        <a:pt x="31" y="48"/>
                        <a:pt x="30" y="47"/>
                        <a:pt x="30" y="46"/>
                      </a:cubicBezTo>
                      <a:close/>
                      <a:moveTo>
                        <a:pt x="60" y="40"/>
                      </a:moveTo>
                      <a:cubicBezTo>
                        <a:pt x="4" y="40"/>
                        <a:pt x="4" y="40"/>
                        <a:pt x="4" y="40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5"/>
                        <a:pt x="5" y="4"/>
                        <a:pt x="6" y="4"/>
                      </a:cubicBezTo>
                      <a:cubicBezTo>
                        <a:pt x="58" y="4"/>
                        <a:pt x="58" y="4"/>
                        <a:pt x="58" y="4"/>
                      </a:cubicBezTo>
                      <a:cubicBezTo>
                        <a:pt x="59" y="4"/>
                        <a:pt x="60" y="5"/>
                        <a:pt x="60" y="6"/>
                      </a:cubicBezTo>
                      <a:lnTo>
                        <a:pt x="6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1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sp>
              <p:nvSpPr>
                <p:cNvPr id="19" name="Rectangle 392">
                  <a:extLst>
                    <a:ext uri="{FF2B5EF4-FFF2-40B4-BE49-F238E27FC236}">
                      <a16:creationId xmlns:a16="http://schemas.microsoft.com/office/drawing/2014/main" id="{FFE5EAA3-692C-277D-DFB1-CA6E0A8EBA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0369" y="5459510"/>
                  <a:ext cx="25400" cy="25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1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sp>
              <p:nvSpPr>
                <p:cNvPr id="20" name="Rectangle 393">
                  <a:extLst>
                    <a:ext uri="{FF2B5EF4-FFF2-40B4-BE49-F238E27FC236}">
                      <a16:creationId xmlns:a16="http://schemas.microsoft.com/office/drawing/2014/main" id="{B2AF3FE9-BF77-449E-E198-3124DBD3F6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0369" y="5504245"/>
                  <a:ext cx="25400" cy="25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1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sp>
              <p:nvSpPr>
                <p:cNvPr id="21" name="Rectangle 394">
                  <a:extLst>
                    <a:ext uri="{FF2B5EF4-FFF2-40B4-BE49-F238E27FC236}">
                      <a16:creationId xmlns:a16="http://schemas.microsoft.com/office/drawing/2014/main" id="{A8202BEA-FA22-6376-2993-32E237E26D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0563" y="5459510"/>
                  <a:ext cx="25400" cy="25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1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sp>
              <p:nvSpPr>
                <p:cNvPr id="22" name="Rectangle 395">
                  <a:extLst>
                    <a:ext uri="{FF2B5EF4-FFF2-40B4-BE49-F238E27FC236}">
                      <a16:creationId xmlns:a16="http://schemas.microsoft.com/office/drawing/2014/main" id="{AB1EAD2B-E91D-2ECD-BFFB-6AC78696D5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331" y="5459510"/>
                  <a:ext cx="25400" cy="25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1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sp>
              <p:nvSpPr>
                <p:cNvPr id="23" name="Rectangle 393">
                  <a:extLst>
                    <a:ext uri="{FF2B5EF4-FFF2-40B4-BE49-F238E27FC236}">
                      <a16:creationId xmlns:a16="http://schemas.microsoft.com/office/drawing/2014/main" id="{D4D784AF-EAA3-8FF9-C6EC-C0FE09F6A9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0563" y="5504245"/>
                  <a:ext cx="25400" cy="25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1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</p:grp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94974B9-301B-2DB3-1498-DDD8390FEA30}"/>
                </a:ext>
              </a:extLst>
            </p:cNvPr>
            <p:cNvSpPr/>
            <p:nvPr/>
          </p:nvSpPr>
          <p:spPr>
            <a:xfrm>
              <a:off x="3668430" y="5186015"/>
              <a:ext cx="736422" cy="5709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문서 등록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516637-864F-F582-2A36-92609EE08670}"/>
                </a:ext>
              </a:extLst>
            </p:cNvPr>
            <p:cNvSpPr/>
            <p:nvPr/>
          </p:nvSpPr>
          <p:spPr>
            <a:xfrm>
              <a:off x="3002769" y="5813086"/>
              <a:ext cx="2415428" cy="857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새로운 문서를 등록하는 기능으로 문서제목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문서유형 및 기타 속성 정보와 파일을 첨부한 후 저장함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문서에 따라 권한을 설정하면 문서의 접근 권한을 제한할 수 있음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3C5D05-79BA-1227-6BD5-3CEB9EC383C0}"/>
                </a:ext>
              </a:extLst>
            </p:cNvPr>
            <p:cNvSpPr/>
            <p:nvPr/>
          </p:nvSpPr>
          <p:spPr>
            <a:xfrm>
              <a:off x="6087166" y="1646605"/>
              <a:ext cx="923234" cy="5709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Drag&amp;Drop </a:t>
              </a:r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5EBB492-5EB5-947D-7A19-63CE891A0A23}"/>
                </a:ext>
              </a:extLst>
            </p:cNvPr>
            <p:cNvSpPr/>
            <p:nvPr/>
          </p:nvSpPr>
          <p:spPr>
            <a:xfrm>
              <a:off x="5507058" y="2234965"/>
              <a:ext cx="2152271" cy="9818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ts val="1500"/>
                </a:lnSpc>
              </a:pP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Windows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탐색기로 부터 등록을 원하는 파일을 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Drag 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하여 문서 목록창에 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Drop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하면 바로 등록이 되는 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Drag&amp;Drop 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등록 기능을 제공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F66CA17-9E99-87E3-CD3B-68C6A3A5DF1F}"/>
                </a:ext>
              </a:extLst>
            </p:cNvPr>
            <p:cNvSpPr/>
            <p:nvPr/>
          </p:nvSpPr>
          <p:spPr>
            <a:xfrm>
              <a:off x="6059978" y="3404164"/>
              <a:ext cx="1127402" cy="5709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접근통제 및 공유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E1C537B-E147-B855-26F9-5E27457729C6}"/>
                </a:ext>
              </a:extLst>
            </p:cNvPr>
            <p:cNvSpPr/>
            <p:nvPr/>
          </p:nvSpPr>
          <p:spPr>
            <a:xfrm>
              <a:off x="5509371" y="3982692"/>
              <a:ext cx="2238448" cy="12229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선택한 파일에 권한을 설정하여 특정사용자 또는 특정 그룹에 읽기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/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쓰기 권한을 부여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또한 특정사용자에게 개인 파일 및 폴더를 공유하고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권한 관리를 통해 타 사용자의 불법 접근을 제어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7E15097-F596-C5E3-13F3-61FAB9E697A8}"/>
                </a:ext>
              </a:extLst>
            </p:cNvPr>
            <p:cNvCxnSpPr>
              <a:cxnSpLocks/>
            </p:cNvCxnSpPr>
            <p:nvPr/>
          </p:nvCxnSpPr>
          <p:spPr>
            <a:xfrm>
              <a:off x="5508113" y="1631446"/>
              <a:ext cx="0" cy="5182309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D050283-6123-F916-B161-235C0058D278}"/>
                </a:ext>
              </a:extLst>
            </p:cNvPr>
            <p:cNvGrpSpPr/>
            <p:nvPr/>
          </p:nvGrpSpPr>
          <p:grpSpPr>
            <a:xfrm>
              <a:off x="5593936" y="1743075"/>
              <a:ext cx="397289" cy="419305"/>
              <a:chOff x="775926" y="3277962"/>
              <a:chExt cx="648682" cy="568578"/>
            </a:xfrm>
          </p:grpSpPr>
          <p:sp>
            <p:nvSpPr>
              <p:cNvPr id="33" name="모서리가 둥근 직사각형 81">
                <a:extLst>
                  <a:ext uri="{FF2B5EF4-FFF2-40B4-BE49-F238E27FC236}">
                    <a16:creationId xmlns:a16="http://schemas.microsoft.com/office/drawing/2014/main" id="{9409AAFB-2A24-1E12-3FB4-AA891C585277}"/>
                  </a:ext>
                </a:extLst>
              </p:cNvPr>
              <p:cNvSpPr/>
              <p:nvPr/>
            </p:nvSpPr>
            <p:spPr>
              <a:xfrm>
                <a:off x="775926" y="3277962"/>
                <a:ext cx="648682" cy="56857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  <a:prstDash val="sysDash"/>
              </a:ln>
              <a:effectLst>
                <a:reflection blurRad="6350" stA="52000" endA="300" endPos="11000" dist="254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34" name="Freeform 867">
                <a:extLst>
                  <a:ext uri="{FF2B5EF4-FFF2-40B4-BE49-F238E27FC236}">
                    <a16:creationId xmlns:a16="http://schemas.microsoft.com/office/drawing/2014/main" id="{2D18D12E-AFCA-93A3-5B36-61807E22CD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2180" y="3344475"/>
                <a:ext cx="389401" cy="461511"/>
              </a:xfrm>
              <a:custGeom>
                <a:avLst/>
                <a:gdLst>
                  <a:gd name="T0" fmla="*/ 54 w 81"/>
                  <a:gd name="T1" fmla="*/ 0 h 96"/>
                  <a:gd name="T2" fmla="*/ 16 w 81"/>
                  <a:gd name="T3" fmla="*/ 0 h 96"/>
                  <a:gd name="T4" fmla="*/ 16 w 81"/>
                  <a:gd name="T5" fmla="*/ 16 h 96"/>
                  <a:gd name="T6" fmla="*/ 0 w 81"/>
                  <a:gd name="T7" fmla="*/ 16 h 96"/>
                  <a:gd name="T8" fmla="*/ 0 w 81"/>
                  <a:gd name="T9" fmla="*/ 32 h 96"/>
                  <a:gd name="T10" fmla="*/ 0 w 81"/>
                  <a:gd name="T11" fmla="*/ 40 h 96"/>
                  <a:gd name="T12" fmla="*/ 0 w 81"/>
                  <a:gd name="T13" fmla="*/ 96 h 96"/>
                  <a:gd name="T14" fmla="*/ 40 w 81"/>
                  <a:gd name="T15" fmla="*/ 96 h 96"/>
                  <a:gd name="T16" fmla="*/ 48 w 81"/>
                  <a:gd name="T17" fmla="*/ 96 h 96"/>
                  <a:gd name="T18" fmla="*/ 64 w 81"/>
                  <a:gd name="T19" fmla="*/ 96 h 96"/>
                  <a:gd name="T20" fmla="*/ 64 w 81"/>
                  <a:gd name="T21" fmla="*/ 80 h 96"/>
                  <a:gd name="T22" fmla="*/ 81 w 81"/>
                  <a:gd name="T23" fmla="*/ 80 h 96"/>
                  <a:gd name="T24" fmla="*/ 81 w 81"/>
                  <a:gd name="T25" fmla="*/ 26 h 96"/>
                  <a:gd name="T26" fmla="*/ 54 w 81"/>
                  <a:gd name="T27" fmla="*/ 0 h 96"/>
                  <a:gd name="T28" fmla="*/ 56 w 81"/>
                  <a:gd name="T29" fmla="*/ 14 h 96"/>
                  <a:gd name="T30" fmla="*/ 66 w 81"/>
                  <a:gd name="T31" fmla="*/ 24 h 96"/>
                  <a:gd name="T32" fmla="*/ 56 w 81"/>
                  <a:gd name="T33" fmla="*/ 24 h 96"/>
                  <a:gd name="T34" fmla="*/ 56 w 81"/>
                  <a:gd name="T35" fmla="*/ 14 h 96"/>
                  <a:gd name="T36" fmla="*/ 56 w 81"/>
                  <a:gd name="T37" fmla="*/ 88 h 96"/>
                  <a:gd name="T38" fmla="*/ 8 w 81"/>
                  <a:gd name="T39" fmla="*/ 88 h 96"/>
                  <a:gd name="T40" fmla="*/ 8 w 81"/>
                  <a:gd name="T41" fmla="*/ 24 h 96"/>
                  <a:gd name="T42" fmla="*/ 16 w 81"/>
                  <a:gd name="T43" fmla="*/ 24 h 96"/>
                  <a:gd name="T44" fmla="*/ 16 w 81"/>
                  <a:gd name="T45" fmla="*/ 80 h 96"/>
                  <a:gd name="T46" fmla="*/ 56 w 81"/>
                  <a:gd name="T47" fmla="*/ 80 h 96"/>
                  <a:gd name="T48" fmla="*/ 56 w 81"/>
                  <a:gd name="T49" fmla="*/ 88 h 96"/>
                  <a:gd name="T50" fmla="*/ 72 w 81"/>
                  <a:gd name="T51" fmla="*/ 72 h 96"/>
                  <a:gd name="T52" fmla="*/ 24 w 81"/>
                  <a:gd name="T53" fmla="*/ 72 h 96"/>
                  <a:gd name="T54" fmla="*/ 24 w 81"/>
                  <a:gd name="T55" fmla="*/ 8 h 96"/>
                  <a:gd name="T56" fmla="*/ 48 w 81"/>
                  <a:gd name="T57" fmla="*/ 8 h 96"/>
                  <a:gd name="T58" fmla="*/ 48 w 81"/>
                  <a:gd name="T59" fmla="*/ 32 h 96"/>
                  <a:gd name="T60" fmla="*/ 72 w 81"/>
                  <a:gd name="T61" fmla="*/ 32 h 96"/>
                  <a:gd name="T62" fmla="*/ 72 w 81"/>
                  <a:gd name="T63" fmla="*/ 7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1" h="96">
                    <a:moveTo>
                      <a:pt x="54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32"/>
                    </a:lnTo>
                    <a:lnTo>
                      <a:pt x="0" y="40"/>
                    </a:lnTo>
                    <a:lnTo>
                      <a:pt x="0" y="96"/>
                    </a:lnTo>
                    <a:lnTo>
                      <a:pt x="40" y="96"/>
                    </a:lnTo>
                    <a:lnTo>
                      <a:pt x="48" y="96"/>
                    </a:lnTo>
                    <a:lnTo>
                      <a:pt x="64" y="96"/>
                    </a:lnTo>
                    <a:lnTo>
                      <a:pt x="64" y="80"/>
                    </a:lnTo>
                    <a:lnTo>
                      <a:pt x="81" y="80"/>
                    </a:lnTo>
                    <a:lnTo>
                      <a:pt x="81" y="26"/>
                    </a:lnTo>
                    <a:lnTo>
                      <a:pt x="54" y="0"/>
                    </a:lnTo>
                    <a:close/>
                    <a:moveTo>
                      <a:pt x="56" y="14"/>
                    </a:moveTo>
                    <a:lnTo>
                      <a:pt x="66" y="24"/>
                    </a:lnTo>
                    <a:lnTo>
                      <a:pt x="56" y="24"/>
                    </a:lnTo>
                    <a:lnTo>
                      <a:pt x="56" y="14"/>
                    </a:lnTo>
                    <a:close/>
                    <a:moveTo>
                      <a:pt x="56" y="88"/>
                    </a:moveTo>
                    <a:lnTo>
                      <a:pt x="8" y="88"/>
                    </a:lnTo>
                    <a:lnTo>
                      <a:pt x="8" y="24"/>
                    </a:lnTo>
                    <a:lnTo>
                      <a:pt x="16" y="24"/>
                    </a:lnTo>
                    <a:lnTo>
                      <a:pt x="16" y="80"/>
                    </a:lnTo>
                    <a:lnTo>
                      <a:pt x="56" y="80"/>
                    </a:lnTo>
                    <a:lnTo>
                      <a:pt x="56" y="88"/>
                    </a:lnTo>
                    <a:close/>
                    <a:moveTo>
                      <a:pt x="72" y="72"/>
                    </a:moveTo>
                    <a:lnTo>
                      <a:pt x="24" y="72"/>
                    </a:lnTo>
                    <a:lnTo>
                      <a:pt x="24" y="8"/>
                    </a:lnTo>
                    <a:lnTo>
                      <a:pt x="48" y="8"/>
                    </a:lnTo>
                    <a:lnTo>
                      <a:pt x="48" y="32"/>
                    </a:lnTo>
                    <a:lnTo>
                      <a:pt x="72" y="32"/>
                    </a:lnTo>
                    <a:lnTo>
                      <a:pt x="72" y="7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grpSp>
            <p:nvGrpSpPr>
              <p:cNvPr id="35" name="Group 7499">
                <a:extLst>
                  <a:ext uri="{FF2B5EF4-FFF2-40B4-BE49-F238E27FC236}">
                    <a16:creationId xmlns:a16="http://schemas.microsoft.com/office/drawing/2014/main" id="{0EAA94DF-5E24-045E-09ED-185AE988DBC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7475" y="3511879"/>
                <a:ext cx="180001" cy="180000"/>
                <a:chOff x="4198938" y="1306513"/>
                <a:chExt cx="196850" cy="196850"/>
              </a:xfrm>
              <a:solidFill>
                <a:schemeClr val="bg1"/>
              </a:solidFill>
            </p:grpSpPr>
            <p:sp>
              <p:nvSpPr>
                <p:cNvPr id="36" name="Freeform 346">
                  <a:extLst>
                    <a:ext uri="{FF2B5EF4-FFF2-40B4-BE49-F238E27FC236}">
                      <a16:creationId xmlns:a16="http://schemas.microsoft.com/office/drawing/2014/main" id="{8FFBF583-0273-30F8-77D7-540C2E474F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5613" y="1306513"/>
                  <a:ext cx="130175" cy="146050"/>
                </a:xfrm>
                <a:custGeom>
                  <a:avLst/>
                  <a:gdLst>
                    <a:gd name="T0" fmla="*/ 36 w 41"/>
                    <a:gd name="T1" fmla="*/ 7 h 46"/>
                    <a:gd name="T2" fmla="*/ 34 w 41"/>
                    <a:gd name="T3" fmla="*/ 5 h 46"/>
                    <a:gd name="T4" fmla="*/ 17 w 41"/>
                    <a:gd name="T5" fmla="*/ 5 h 46"/>
                    <a:gd name="T6" fmla="*/ 8 w 41"/>
                    <a:gd name="T7" fmla="*/ 13 h 46"/>
                    <a:gd name="T8" fmla="*/ 19 w 41"/>
                    <a:gd name="T9" fmla="*/ 14 h 46"/>
                    <a:gd name="T10" fmla="*/ 22 w 41"/>
                    <a:gd name="T11" fmla="*/ 10 h 46"/>
                    <a:gd name="T12" fmla="*/ 28 w 41"/>
                    <a:gd name="T13" fmla="*/ 10 h 46"/>
                    <a:gd name="T14" fmla="*/ 31 w 41"/>
                    <a:gd name="T15" fmla="*/ 13 h 46"/>
                    <a:gd name="T16" fmla="*/ 31 w 41"/>
                    <a:gd name="T17" fmla="*/ 19 h 46"/>
                    <a:gd name="T18" fmla="*/ 14 w 41"/>
                    <a:gd name="T19" fmla="*/ 36 h 46"/>
                    <a:gd name="T20" fmla="*/ 8 w 41"/>
                    <a:gd name="T21" fmla="*/ 36 h 46"/>
                    <a:gd name="T22" fmla="*/ 6 w 41"/>
                    <a:gd name="T23" fmla="*/ 33 h 46"/>
                    <a:gd name="T24" fmla="*/ 0 w 41"/>
                    <a:gd name="T25" fmla="*/ 39 h 46"/>
                    <a:gd name="T26" fmla="*/ 3 w 41"/>
                    <a:gd name="T27" fmla="*/ 41 h 46"/>
                    <a:gd name="T28" fmla="*/ 20 w 41"/>
                    <a:gd name="T29" fmla="*/ 41 h 46"/>
                    <a:gd name="T30" fmla="*/ 36 w 41"/>
                    <a:gd name="T31" fmla="*/ 24 h 46"/>
                    <a:gd name="T32" fmla="*/ 36 w 41"/>
                    <a:gd name="T33" fmla="*/ 7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1" h="46">
                      <a:moveTo>
                        <a:pt x="36" y="7"/>
                      </a:move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29" y="0"/>
                        <a:pt x="21" y="0"/>
                        <a:pt x="17" y="5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12" y="12"/>
                        <a:pt x="16" y="12"/>
                        <a:pt x="19" y="14"/>
                      </a:cubicBezTo>
                      <a:cubicBezTo>
                        <a:pt x="22" y="10"/>
                        <a:pt x="22" y="10"/>
                        <a:pt x="22" y="10"/>
                      </a:cubicBezTo>
                      <a:cubicBezTo>
                        <a:pt x="24" y="9"/>
                        <a:pt x="26" y="9"/>
                        <a:pt x="28" y="10"/>
                      </a:cubicBezTo>
                      <a:cubicBezTo>
                        <a:pt x="31" y="13"/>
                        <a:pt x="31" y="13"/>
                        <a:pt x="31" y="13"/>
                      </a:cubicBezTo>
                      <a:cubicBezTo>
                        <a:pt x="32" y="15"/>
                        <a:pt x="32" y="17"/>
                        <a:pt x="31" y="19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2" y="37"/>
                        <a:pt x="10" y="37"/>
                        <a:pt x="8" y="36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3" y="41"/>
                        <a:pt x="3" y="41"/>
                        <a:pt x="3" y="41"/>
                      </a:cubicBezTo>
                      <a:cubicBezTo>
                        <a:pt x="7" y="46"/>
                        <a:pt x="15" y="46"/>
                        <a:pt x="20" y="41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41" y="20"/>
                        <a:pt x="41" y="12"/>
                        <a:pt x="36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1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sp>
              <p:nvSpPr>
                <p:cNvPr id="37" name="Freeform 347">
                  <a:extLst>
                    <a:ext uri="{FF2B5EF4-FFF2-40B4-BE49-F238E27FC236}">
                      <a16:creationId xmlns:a16="http://schemas.microsoft.com/office/drawing/2014/main" id="{A7E6F08F-919D-3FEE-ECE2-39E7A727A2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8938" y="1357313"/>
                  <a:ext cx="130175" cy="146050"/>
                </a:xfrm>
                <a:custGeom>
                  <a:avLst/>
                  <a:gdLst>
                    <a:gd name="T0" fmla="*/ 22 w 41"/>
                    <a:gd name="T1" fmla="*/ 32 h 46"/>
                    <a:gd name="T2" fmla="*/ 19 w 41"/>
                    <a:gd name="T3" fmla="*/ 36 h 46"/>
                    <a:gd name="T4" fmla="*/ 13 w 41"/>
                    <a:gd name="T5" fmla="*/ 36 h 46"/>
                    <a:gd name="T6" fmla="*/ 10 w 41"/>
                    <a:gd name="T7" fmla="*/ 33 h 46"/>
                    <a:gd name="T8" fmla="*/ 10 w 41"/>
                    <a:gd name="T9" fmla="*/ 27 h 46"/>
                    <a:gd name="T10" fmla="*/ 27 w 41"/>
                    <a:gd name="T11" fmla="*/ 10 h 46"/>
                    <a:gd name="T12" fmla="*/ 33 w 41"/>
                    <a:gd name="T13" fmla="*/ 10 h 46"/>
                    <a:gd name="T14" fmla="*/ 35 w 41"/>
                    <a:gd name="T15" fmla="*/ 13 h 46"/>
                    <a:gd name="T16" fmla="*/ 41 w 41"/>
                    <a:gd name="T17" fmla="*/ 7 h 46"/>
                    <a:gd name="T18" fmla="*/ 38 w 41"/>
                    <a:gd name="T19" fmla="*/ 5 h 46"/>
                    <a:gd name="T20" fmla="*/ 22 w 41"/>
                    <a:gd name="T21" fmla="*/ 5 h 46"/>
                    <a:gd name="T22" fmla="*/ 5 w 41"/>
                    <a:gd name="T23" fmla="*/ 21 h 46"/>
                    <a:gd name="T24" fmla="*/ 5 w 41"/>
                    <a:gd name="T25" fmla="*/ 38 h 46"/>
                    <a:gd name="T26" fmla="*/ 7 w 41"/>
                    <a:gd name="T27" fmla="*/ 41 h 46"/>
                    <a:gd name="T28" fmla="*/ 24 w 41"/>
                    <a:gd name="T29" fmla="*/ 41 h 46"/>
                    <a:gd name="T30" fmla="*/ 33 w 41"/>
                    <a:gd name="T31" fmla="*/ 33 h 46"/>
                    <a:gd name="T32" fmla="*/ 22 w 41"/>
                    <a:gd name="T33" fmla="*/ 3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1" h="46">
                      <a:moveTo>
                        <a:pt x="22" y="32"/>
                      </a:moveTo>
                      <a:cubicBezTo>
                        <a:pt x="19" y="36"/>
                        <a:pt x="19" y="36"/>
                        <a:pt x="19" y="36"/>
                      </a:cubicBezTo>
                      <a:cubicBezTo>
                        <a:pt x="17" y="37"/>
                        <a:pt x="15" y="37"/>
                        <a:pt x="13" y="36"/>
                      </a:cubicBezTo>
                      <a:cubicBezTo>
                        <a:pt x="10" y="33"/>
                        <a:pt x="10" y="33"/>
                        <a:pt x="10" y="33"/>
                      </a:cubicBezTo>
                      <a:cubicBezTo>
                        <a:pt x="9" y="31"/>
                        <a:pt x="9" y="29"/>
                        <a:pt x="10" y="27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9" y="9"/>
                        <a:pt x="31" y="9"/>
                        <a:pt x="33" y="10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4" y="0"/>
                        <a:pt x="26" y="0"/>
                        <a:pt x="22" y="5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6"/>
                        <a:pt x="0" y="34"/>
                        <a:pt x="5" y="38"/>
                      </a:cubicBezTo>
                      <a:cubicBezTo>
                        <a:pt x="7" y="41"/>
                        <a:pt x="7" y="41"/>
                        <a:pt x="7" y="41"/>
                      </a:cubicBezTo>
                      <a:cubicBezTo>
                        <a:pt x="12" y="46"/>
                        <a:pt x="20" y="46"/>
                        <a:pt x="24" y="41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29" y="34"/>
                        <a:pt x="25" y="34"/>
                        <a:pt x="22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1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</p:grp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7E0F51C-F74C-ACB2-3A89-4F1EFBA1C90A}"/>
                </a:ext>
              </a:extLst>
            </p:cNvPr>
            <p:cNvGrpSpPr/>
            <p:nvPr/>
          </p:nvGrpSpPr>
          <p:grpSpPr>
            <a:xfrm>
              <a:off x="5593936" y="3448050"/>
              <a:ext cx="435389" cy="489279"/>
              <a:chOff x="659141" y="1701024"/>
              <a:chExt cx="648682" cy="568578"/>
            </a:xfrm>
          </p:grpSpPr>
          <p:sp>
            <p:nvSpPr>
              <p:cNvPr id="39" name="모서리가 둥근 직사각형 36">
                <a:extLst>
                  <a:ext uri="{FF2B5EF4-FFF2-40B4-BE49-F238E27FC236}">
                    <a16:creationId xmlns:a16="http://schemas.microsoft.com/office/drawing/2014/main" id="{382876F2-2482-E994-EDBA-4F098ECDFA7A}"/>
                  </a:ext>
                </a:extLst>
              </p:cNvPr>
              <p:cNvSpPr/>
              <p:nvPr/>
            </p:nvSpPr>
            <p:spPr>
              <a:xfrm>
                <a:off x="659141" y="1701024"/>
                <a:ext cx="648682" cy="56857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  <a:prstDash val="sysDash"/>
              </a:ln>
              <a:effectLst>
                <a:reflection blurRad="6350" stA="52000" endA="300" endPos="11000" dist="254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D55F881-80ED-97F7-3B6A-714720B9AFCB}"/>
                  </a:ext>
                </a:extLst>
              </p:cNvPr>
              <p:cNvGrpSpPr/>
              <p:nvPr/>
            </p:nvGrpSpPr>
            <p:grpSpPr>
              <a:xfrm>
                <a:off x="708842" y="1863875"/>
                <a:ext cx="540000" cy="252000"/>
                <a:chOff x="1512676" y="3763350"/>
                <a:chExt cx="822316" cy="395982"/>
              </a:xfrm>
              <a:solidFill>
                <a:schemeClr val="bg1"/>
              </a:solidFill>
            </p:grpSpPr>
            <p:grpSp>
              <p:nvGrpSpPr>
                <p:cNvPr id="41" name="Group 11345">
                  <a:extLst>
                    <a:ext uri="{FF2B5EF4-FFF2-40B4-BE49-F238E27FC236}">
                      <a16:creationId xmlns:a16="http://schemas.microsoft.com/office/drawing/2014/main" id="{F6C15668-266E-76B5-AE32-6D8020312C4B}"/>
                    </a:ext>
                  </a:extLst>
                </p:cNvPr>
                <p:cNvGrpSpPr/>
                <p:nvPr/>
              </p:nvGrpSpPr>
              <p:grpSpPr>
                <a:xfrm>
                  <a:off x="1512676" y="3763350"/>
                  <a:ext cx="395982" cy="395982"/>
                  <a:chOff x="4205288" y="5031110"/>
                  <a:chExt cx="203200" cy="203200"/>
                </a:xfrm>
                <a:grpFill/>
              </p:grpSpPr>
              <p:sp>
                <p:nvSpPr>
                  <p:cNvPr id="43" name="Freeform 5">
                    <a:extLst>
                      <a:ext uri="{FF2B5EF4-FFF2-40B4-BE49-F238E27FC236}">
                        <a16:creationId xmlns:a16="http://schemas.microsoft.com/office/drawing/2014/main" id="{14393A01-1DB9-FAD9-3A23-76386817D0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56088" y="5094610"/>
                    <a:ext cx="114300" cy="88900"/>
                  </a:xfrm>
                  <a:custGeom>
                    <a:avLst/>
                    <a:gdLst>
                      <a:gd name="T0" fmla="*/ 28 w 72"/>
                      <a:gd name="T1" fmla="*/ 34 h 56"/>
                      <a:gd name="T2" fmla="*/ 12 w 72"/>
                      <a:gd name="T3" fmla="*/ 16 h 56"/>
                      <a:gd name="T4" fmla="*/ 0 w 72"/>
                      <a:gd name="T5" fmla="*/ 28 h 56"/>
                      <a:gd name="T6" fmla="*/ 22 w 72"/>
                      <a:gd name="T7" fmla="*/ 50 h 56"/>
                      <a:gd name="T8" fmla="*/ 28 w 72"/>
                      <a:gd name="T9" fmla="*/ 56 h 56"/>
                      <a:gd name="T10" fmla="*/ 72 w 72"/>
                      <a:gd name="T11" fmla="*/ 12 h 56"/>
                      <a:gd name="T12" fmla="*/ 60 w 72"/>
                      <a:gd name="T13" fmla="*/ 0 h 56"/>
                      <a:gd name="T14" fmla="*/ 28 w 72"/>
                      <a:gd name="T15" fmla="*/ 34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72" h="56">
                        <a:moveTo>
                          <a:pt x="28" y="34"/>
                        </a:moveTo>
                        <a:lnTo>
                          <a:pt x="12" y="16"/>
                        </a:lnTo>
                        <a:lnTo>
                          <a:pt x="0" y="28"/>
                        </a:lnTo>
                        <a:lnTo>
                          <a:pt x="22" y="50"/>
                        </a:lnTo>
                        <a:lnTo>
                          <a:pt x="28" y="56"/>
                        </a:lnTo>
                        <a:lnTo>
                          <a:pt x="72" y="12"/>
                        </a:lnTo>
                        <a:lnTo>
                          <a:pt x="60" y="0"/>
                        </a:lnTo>
                        <a:lnTo>
                          <a:pt x="28" y="3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th-TH" sz="110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KoPub돋움체 Light" panose="02020603020101020101" pitchFamily="18" charset="-127"/>
                      <a:ea typeface="KoPub돋움체 Light" panose="02020603020101020101" pitchFamily="18" charset="-127"/>
                    </a:endParaRPr>
                  </a:p>
                </p:txBody>
              </p:sp>
              <p:sp>
                <p:nvSpPr>
                  <p:cNvPr id="44" name="Freeform 6">
                    <a:extLst>
                      <a:ext uri="{FF2B5EF4-FFF2-40B4-BE49-F238E27FC236}">
                        <a16:creationId xmlns:a16="http://schemas.microsoft.com/office/drawing/2014/main" id="{41C2941B-C09B-9DC8-598C-3EDCA037AFD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205288" y="5031110"/>
                    <a:ext cx="203200" cy="203200"/>
                  </a:xfrm>
                  <a:custGeom>
                    <a:avLst/>
                    <a:gdLst>
                      <a:gd name="T0" fmla="*/ 52 w 64"/>
                      <a:gd name="T1" fmla="*/ 0 h 64"/>
                      <a:gd name="T2" fmla="*/ 12 w 64"/>
                      <a:gd name="T3" fmla="*/ 0 h 64"/>
                      <a:gd name="T4" fmla="*/ 0 w 64"/>
                      <a:gd name="T5" fmla="*/ 12 h 64"/>
                      <a:gd name="T6" fmla="*/ 0 w 64"/>
                      <a:gd name="T7" fmla="*/ 52 h 64"/>
                      <a:gd name="T8" fmla="*/ 12 w 64"/>
                      <a:gd name="T9" fmla="*/ 64 h 64"/>
                      <a:gd name="T10" fmla="*/ 52 w 64"/>
                      <a:gd name="T11" fmla="*/ 64 h 64"/>
                      <a:gd name="T12" fmla="*/ 64 w 64"/>
                      <a:gd name="T13" fmla="*/ 52 h 64"/>
                      <a:gd name="T14" fmla="*/ 64 w 64"/>
                      <a:gd name="T15" fmla="*/ 12 h 64"/>
                      <a:gd name="T16" fmla="*/ 52 w 64"/>
                      <a:gd name="T17" fmla="*/ 0 h 64"/>
                      <a:gd name="T18" fmla="*/ 56 w 64"/>
                      <a:gd name="T19" fmla="*/ 52 h 64"/>
                      <a:gd name="T20" fmla="*/ 52 w 64"/>
                      <a:gd name="T21" fmla="*/ 56 h 64"/>
                      <a:gd name="T22" fmla="*/ 12 w 64"/>
                      <a:gd name="T23" fmla="*/ 56 h 64"/>
                      <a:gd name="T24" fmla="*/ 8 w 64"/>
                      <a:gd name="T25" fmla="*/ 52 h 64"/>
                      <a:gd name="T26" fmla="*/ 8 w 64"/>
                      <a:gd name="T27" fmla="*/ 12 h 64"/>
                      <a:gd name="T28" fmla="*/ 12 w 64"/>
                      <a:gd name="T29" fmla="*/ 8 h 64"/>
                      <a:gd name="T30" fmla="*/ 52 w 64"/>
                      <a:gd name="T31" fmla="*/ 8 h 64"/>
                      <a:gd name="T32" fmla="*/ 56 w 64"/>
                      <a:gd name="T33" fmla="*/ 12 h 64"/>
                      <a:gd name="T34" fmla="*/ 56 w 64"/>
                      <a:gd name="T35" fmla="*/ 5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64" h="64">
                        <a:moveTo>
                          <a:pt x="52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5" y="0"/>
                          <a:pt x="0" y="6"/>
                          <a:pt x="0" y="1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59"/>
                          <a:pt x="5" y="64"/>
                          <a:pt x="12" y="64"/>
                        </a:cubicBezTo>
                        <a:cubicBezTo>
                          <a:pt x="52" y="64"/>
                          <a:pt x="52" y="64"/>
                          <a:pt x="52" y="64"/>
                        </a:cubicBezTo>
                        <a:cubicBezTo>
                          <a:pt x="59" y="64"/>
                          <a:pt x="64" y="59"/>
                          <a:pt x="64" y="52"/>
                        </a:cubicBezTo>
                        <a:cubicBezTo>
                          <a:pt x="64" y="12"/>
                          <a:pt x="64" y="12"/>
                          <a:pt x="64" y="12"/>
                        </a:cubicBezTo>
                        <a:cubicBezTo>
                          <a:pt x="64" y="6"/>
                          <a:pt x="59" y="0"/>
                          <a:pt x="52" y="0"/>
                        </a:cubicBezTo>
                        <a:close/>
                        <a:moveTo>
                          <a:pt x="56" y="52"/>
                        </a:moveTo>
                        <a:cubicBezTo>
                          <a:pt x="56" y="55"/>
                          <a:pt x="54" y="56"/>
                          <a:pt x="52" y="56"/>
                        </a:cubicBezTo>
                        <a:cubicBezTo>
                          <a:pt x="12" y="56"/>
                          <a:pt x="12" y="56"/>
                          <a:pt x="12" y="56"/>
                        </a:cubicBezTo>
                        <a:cubicBezTo>
                          <a:pt x="10" y="56"/>
                          <a:pt x="8" y="55"/>
                          <a:pt x="8" y="5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0"/>
                          <a:pt x="10" y="8"/>
                          <a:pt x="12" y="8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4" y="8"/>
                          <a:pt x="56" y="10"/>
                          <a:pt x="56" y="12"/>
                        </a:cubicBezTo>
                        <a:lnTo>
                          <a:pt x="56" y="5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th-TH" sz="110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KoPub돋움체 Light" panose="02020603020101020101" pitchFamily="18" charset="-127"/>
                      <a:ea typeface="KoPub돋움체 Light" panose="02020603020101020101" pitchFamily="18" charset="-127"/>
                    </a:endParaRPr>
                  </a:p>
                </p:txBody>
              </p:sp>
            </p:grpSp>
            <p:sp>
              <p:nvSpPr>
                <p:cNvPr id="42" name="Freeform 6">
                  <a:extLst>
                    <a:ext uri="{FF2B5EF4-FFF2-40B4-BE49-F238E27FC236}">
                      <a16:creationId xmlns:a16="http://schemas.microsoft.com/office/drawing/2014/main" id="{D48FD8BB-F016-104B-3631-128BF3271F8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39010" y="3763350"/>
                  <a:ext cx="395982" cy="395982"/>
                </a:xfrm>
                <a:custGeom>
                  <a:avLst/>
                  <a:gdLst>
                    <a:gd name="T0" fmla="*/ 52 w 64"/>
                    <a:gd name="T1" fmla="*/ 0 h 64"/>
                    <a:gd name="T2" fmla="*/ 12 w 64"/>
                    <a:gd name="T3" fmla="*/ 0 h 64"/>
                    <a:gd name="T4" fmla="*/ 0 w 64"/>
                    <a:gd name="T5" fmla="*/ 12 h 64"/>
                    <a:gd name="T6" fmla="*/ 0 w 64"/>
                    <a:gd name="T7" fmla="*/ 52 h 64"/>
                    <a:gd name="T8" fmla="*/ 12 w 64"/>
                    <a:gd name="T9" fmla="*/ 64 h 64"/>
                    <a:gd name="T10" fmla="*/ 52 w 64"/>
                    <a:gd name="T11" fmla="*/ 64 h 64"/>
                    <a:gd name="T12" fmla="*/ 64 w 64"/>
                    <a:gd name="T13" fmla="*/ 52 h 64"/>
                    <a:gd name="T14" fmla="*/ 64 w 64"/>
                    <a:gd name="T15" fmla="*/ 12 h 64"/>
                    <a:gd name="T16" fmla="*/ 52 w 64"/>
                    <a:gd name="T17" fmla="*/ 0 h 64"/>
                    <a:gd name="T18" fmla="*/ 56 w 64"/>
                    <a:gd name="T19" fmla="*/ 52 h 64"/>
                    <a:gd name="T20" fmla="*/ 52 w 64"/>
                    <a:gd name="T21" fmla="*/ 56 h 64"/>
                    <a:gd name="T22" fmla="*/ 12 w 64"/>
                    <a:gd name="T23" fmla="*/ 56 h 64"/>
                    <a:gd name="T24" fmla="*/ 8 w 64"/>
                    <a:gd name="T25" fmla="*/ 52 h 64"/>
                    <a:gd name="T26" fmla="*/ 8 w 64"/>
                    <a:gd name="T27" fmla="*/ 12 h 64"/>
                    <a:gd name="T28" fmla="*/ 12 w 64"/>
                    <a:gd name="T29" fmla="*/ 8 h 64"/>
                    <a:gd name="T30" fmla="*/ 52 w 64"/>
                    <a:gd name="T31" fmla="*/ 8 h 64"/>
                    <a:gd name="T32" fmla="*/ 56 w 64"/>
                    <a:gd name="T33" fmla="*/ 12 h 64"/>
                    <a:gd name="T34" fmla="*/ 56 w 64"/>
                    <a:gd name="T35" fmla="*/ 5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" h="64">
                      <a:moveTo>
                        <a:pt x="52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6"/>
                        <a:pt x="0" y="1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9"/>
                        <a:pt x="5" y="64"/>
                        <a:pt x="12" y="64"/>
                      </a:cubicBezTo>
                      <a:cubicBezTo>
                        <a:pt x="52" y="64"/>
                        <a:pt x="52" y="64"/>
                        <a:pt x="52" y="64"/>
                      </a:cubicBezTo>
                      <a:cubicBezTo>
                        <a:pt x="59" y="64"/>
                        <a:pt x="64" y="59"/>
                        <a:pt x="64" y="52"/>
                      </a:cubicBezTo>
                      <a:cubicBezTo>
                        <a:pt x="64" y="12"/>
                        <a:pt x="64" y="12"/>
                        <a:pt x="64" y="12"/>
                      </a:cubicBezTo>
                      <a:cubicBezTo>
                        <a:pt x="64" y="6"/>
                        <a:pt x="59" y="0"/>
                        <a:pt x="52" y="0"/>
                      </a:cubicBezTo>
                      <a:close/>
                      <a:moveTo>
                        <a:pt x="56" y="52"/>
                      </a:moveTo>
                      <a:cubicBezTo>
                        <a:pt x="56" y="55"/>
                        <a:pt x="54" y="56"/>
                        <a:pt x="52" y="56"/>
                      </a:cubicBezTo>
                      <a:cubicBezTo>
                        <a:pt x="12" y="56"/>
                        <a:pt x="12" y="56"/>
                        <a:pt x="12" y="56"/>
                      </a:cubicBezTo>
                      <a:cubicBezTo>
                        <a:pt x="10" y="56"/>
                        <a:pt x="8" y="55"/>
                        <a:pt x="8" y="5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0"/>
                        <a:pt x="10" y="8"/>
                        <a:pt x="1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4" y="8"/>
                        <a:pt x="56" y="10"/>
                        <a:pt x="56" y="12"/>
                      </a:cubicBezTo>
                      <a:lnTo>
                        <a:pt x="56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1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</p:grpSp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A8F280C-9A1A-9A3F-B024-0C5CF6EC3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65114" y="5244325"/>
              <a:ext cx="495369" cy="543001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DB684A-B17F-A461-8ED7-0FE3A8D1E8ED}"/>
                </a:ext>
              </a:extLst>
            </p:cNvPr>
            <p:cNvSpPr/>
            <p:nvPr/>
          </p:nvSpPr>
          <p:spPr>
            <a:xfrm>
              <a:off x="6055830" y="5266903"/>
              <a:ext cx="1142934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문서 썸네일 보기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452C713-56F1-1A52-BED8-F06846937F52}"/>
                </a:ext>
              </a:extLst>
            </p:cNvPr>
            <p:cNvSpPr/>
            <p:nvPr/>
          </p:nvSpPr>
          <p:spPr>
            <a:xfrm>
              <a:off x="5506865" y="5779061"/>
              <a:ext cx="2328097" cy="10795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문서 조회 시 해당 문서의 기본적인 속성 정보를 볼 수 있으며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첨부파일을 열어보기 전에 해당 파일의 첫 번째 페이지를 썸네일 형태로 보여줌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DC80582-B4FC-F5EE-94AD-3C7B9E0C1434}"/>
                </a:ext>
              </a:extLst>
            </p:cNvPr>
            <p:cNvSpPr/>
            <p:nvPr/>
          </p:nvSpPr>
          <p:spPr>
            <a:xfrm>
              <a:off x="8317768" y="2013867"/>
              <a:ext cx="887295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승인 문서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7F0F200-0626-C96D-6844-816EE04D3EC1}"/>
                </a:ext>
              </a:extLst>
            </p:cNvPr>
            <p:cNvSpPr/>
            <p:nvPr/>
          </p:nvSpPr>
          <p:spPr>
            <a:xfrm>
              <a:off x="7735593" y="2584114"/>
              <a:ext cx="2617775" cy="10795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등록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/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수정 시 승인이 필요한 문서를 관리하는 승인 문서함을 지정 가능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 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등록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/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수정 시 승인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/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반려 조치를 수행하며 승인요청 문서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승인완료 문서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승인반려 문서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내가 승인할 문서 등을 별도로 </a:t>
              </a:r>
              <a:endPara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>
                <a:lnSpc>
                  <a:spcPts val="1500"/>
                </a:lnSpc>
              </a:pP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조회할 수 있음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B8DCF61-B0CC-0E9C-62F8-0B42B5DECC8D}"/>
                </a:ext>
              </a:extLst>
            </p:cNvPr>
            <p:cNvSpPr/>
            <p:nvPr/>
          </p:nvSpPr>
          <p:spPr>
            <a:xfrm>
              <a:off x="8259178" y="4430372"/>
              <a:ext cx="127811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버전 관리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A092CDD-3292-52CB-13BE-B6B3D8A89534}"/>
                </a:ext>
              </a:extLst>
            </p:cNvPr>
            <p:cNvSpPr/>
            <p:nvPr/>
          </p:nvSpPr>
          <p:spPr>
            <a:xfrm>
              <a:off x="7796463" y="4961287"/>
              <a:ext cx="2576569" cy="11796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사용자가 수정권한이 있는 문서를 수정하기 위해 체크아웃을 하게 되면 잠금 상태로 변경되며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문서를 수정 후 체크인하면 버전이 증가되면서 등록됨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버전별 비교를 통하여 변경된 내용을 쉽게 확인 가능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34A25BD-EC3D-C44E-BA36-85C85453FD92}"/>
                </a:ext>
              </a:extLst>
            </p:cNvPr>
            <p:cNvGrpSpPr/>
            <p:nvPr/>
          </p:nvGrpSpPr>
          <p:grpSpPr>
            <a:xfrm>
              <a:off x="7818604" y="2047382"/>
              <a:ext cx="450000" cy="489600"/>
              <a:chOff x="655235" y="4754295"/>
              <a:chExt cx="648682" cy="568578"/>
            </a:xfrm>
          </p:grpSpPr>
          <p:sp>
            <p:nvSpPr>
              <p:cNvPr id="53" name="모서리가 둥근 직사각형 49">
                <a:extLst>
                  <a:ext uri="{FF2B5EF4-FFF2-40B4-BE49-F238E27FC236}">
                    <a16:creationId xmlns:a16="http://schemas.microsoft.com/office/drawing/2014/main" id="{CA89B7B9-BA66-E5E1-DAEC-1930D0F6611F}"/>
                  </a:ext>
                </a:extLst>
              </p:cNvPr>
              <p:cNvSpPr/>
              <p:nvPr/>
            </p:nvSpPr>
            <p:spPr>
              <a:xfrm>
                <a:off x="655235" y="4754295"/>
                <a:ext cx="648682" cy="56857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prstDash val="sysDash"/>
              </a:ln>
              <a:effectLst>
                <a:reflection blurRad="6350" stA="52000" endA="300" endPos="11000" dist="254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grpSp>
            <p:nvGrpSpPr>
              <p:cNvPr id="54" name="Group 7490">
                <a:extLst>
                  <a:ext uri="{FF2B5EF4-FFF2-40B4-BE49-F238E27FC236}">
                    <a16:creationId xmlns:a16="http://schemas.microsoft.com/office/drawing/2014/main" id="{32050C5F-4AAD-CA9A-173A-88910A940B46}"/>
                  </a:ext>
                </a:extLst>
              </p:cNvPr>
              <p:cNvGrpSpPr/>
              <p:nvPr/>
            </p:nvGrpSpPr>
            <p:grpSpPr>
              <a:xfrm>
                <a:off x="796255" y="4828744"/>
                <a:ext cx="396000" cy="396000"/>
                <a:chOff x="6235700" y="887413"/>
                <a:chExt cx="203200" cy="204787"/>
              </a:xfrm>
              <a:solidFill>
                <a:schemeClr val="bg1"/>
              </a:solidFill>
            </p:grpSpPr>
            <p:sp>
              <p:nvSpPr>
                <p:cNvPr id="55" name="Freeform 218">
                  <a:extLst>
                    <a:ext uri="{FF2B5EF4-FFF2-40B4-BE49-F238E27FC236}">
                      <a16:creationId xmlns:a16="http://schemas.microsoft.com/office/drawing/2014/main" id="{DD1FA796-1BC8-084A-BDD7-ECEE30389C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5700" y="927100"/>
                  <a:ext cx="165100" cy="165100"/>
                </a:xfrm>
                <a:custGeom>
                  <a:avLst/>
                  <a:gdLst>
                    <a:gd name="T0" fmla="*/ 44 w 52"/>
                    <a:gd name="T1" fmla="*/ 44 h 52"/>
                    <a:gd name="T2" fmla="*/ 8 w 52"/>
                    <a:gd name="T3" fmla="*/ 44 h 52"/>
                    <a:gd name="T4" fmla="*/ 8 w 52"/>
                    <a:gd name="T5" fmla="*/ 8 h 52"/>
                    <a:gd name="T6" fmla="*/ 26 w 52"/>
                    <a:gd name="T7" fmla="*/ 8 h 52"/>
                    <a:gd name="T8" fmla="*/ 34 w 52"/>
                    <a:gd name="T9" fmla="*/ 0 h 52"/>
                    <a:gd name="T10" fmla="*/ 7 w 52"/>
                    <a:gd name="T11" fmla="*/ 0 h 52"/>
                    <a:gd name="T12" fmla="*/ 0 w 52"/>
                    <a:gd name="T13" fmla="*/ 7 h 52"/>
                    <a:gd name="T14" fmla="*/ 0 w 52"/>
                    <a:gd name="T15" fmla="*/ 45 h 52"/>
                    <a:gd name="T16" fmla="*/ 7 w 52"/>
                    <a:gd name="T17" fmla="*/ 52 h 52"/>
                    <a:gd name="T18" fmla="*/ 45 w 52"/>
                    <a:gd name="T19" fmla="*/ 52 h 52"/>
                    <a:gd name="T20" fmla="*/ 52 w 52"/>
                    <a:gd name="T21" fmla="*/ 45 h 52"/>
                    <a:gd name="T22" fmla="*/ 52 w 52"/>
                    <a:gd name="T23" fmla="*/ 16 h 52"/>
                    <a:gd name="T24" fmla="*/ 44 w 52"/>
                    <a:gd name="T25" fmla="*/ 24 h 52"/>
                    <a:gd name="T26" fmla="*/ 44 w 52"/>
                    <a:gd name="T27" fmla="*/ 44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2" h="52">
                      <a:moveTo>
                        <a:pt x="44" y="44"/>
                      </a:move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0" y="49"/>
                        <a:pt x="3" y="52"/>
                        <a:pt x="7" y="52"/>
                      </a:cubicBezTo>
                      <a:cubicBezTo>
                        <a:pt x="45" y="52"/>
                        <a:pt x="45" y="52"/>
                        <a:pt x="45" y="52"/>
                      </a:cubicBezTo>
                      <a:cubicBezTo>
                        <a:pt x="49" y="52"/>
                        <a:pt x="52" y="49"/>
                        <a:pt x="52" y="45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lnTo>
                        <a:pt x="44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1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sp>
              <p:nvSpPr>
                <p:cNvPr id="56" name="Freeform 219">
                  <a:extLst>
                    <a:ext uri="{FF2B5EF4-FFF2-40B4-BE49-F238E27FC236}">
                      <a16:creationId xmlns:a16="http://schemas.microsoft.com/office/drawing/2014/main" id="{C13EFE58-68CD-681A-22A6-1167543222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83325" y="993775"/>
                  <a:ext cx="50800" cy="50800"/>
                </a:xfrm>
                <a:custGeom>
                  <a:avLst/>
                  <a:gdLst>
                    <a:gd name="T0" fmla="*/ 8 w 32"/>
                    <a:gd name="T1" fmla="*/ 0 h 32"/>
                    <a:gd name="T2" fmla="*/ 0 w 32"/>
                    <a:gd name="T3" fmla="*/ 32 h 32"/>
                    <a:gd name="T4" fmla="*/ 32 w 32"/>
                    <a:gd name="T5" fmla="*/ 24 h 32"/>
                    <a:gd name="T6" fmla="*/ 8 w 32"/>
                    <a:gd name="T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2">
                      <a:moveTo>
                        <a:pt x="8" y="0"/>
                      </a:moveTo>
                      <a:lnTo>
                        <a:pt x="0" y="32"/>
                      </a:lnTo>
                      <a:lnTo>
                        <a:pt x="32" y="24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1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sp>
              <p:nvSpPr>
                <p:cNvPr id="57" name="Freeform 220">
                  <a:extLst>
                    <a:ext uri="{FF2B5EF4-FFF2-40B4-BE49-F238E27FC236}">
                      <a16:creationId xmlns:a16="http://schemas.microsoft.com/office/drawing/2014/main" id="{67D110C2-C5F0-E1B5-9D37-1F27E002B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2375" y="912813"/>
                  <a:ext cx="107950" cy="109538"/>
                </a:xfrm>
                <a:custGeom>
                  <a:avLst/>
                  <a:gdLst>
                    <a:gd name="T0" fmla="*/ 46 w 68"/>
                    <a:gd name="T1" fmla="*/ 0 h 69"/>
                    <a:gd name="T2" fmla="*/ 38 w 68"/>
                    <a:gd name="T3" fmla="*/ 9 h 69"/>
                    <a:gd name="T4" fmla="*/ 22 w 68"/>
                    <a:gd name="T5" fmla="*/ 25 h 69"/>
                    <a:gd name="T6" fmla="*/ 0 w 68"/>
                    <a:gd name="T7" fmla="*/ 45 h 69"/>
                    <a:gd name="T8" fmla="*/ 24 w 68"/>
                    <a:gd name="T9" fmla="*/ 69 h 69"/>
                    <a:gd name="T10" fmla="*/ 46 w 68"/>
                    <a:gd name="T11" fmla="*/ 45 h 69"/>
                    <a:gd name="T12" fmla="*/ 62 w 68"/>
                    <a:gd name="T13" fmla="*/ 29 h 69"/>
                    <a:gd name="T14" fmla="*/ 68 w 68"/>
                    <a:gd name="T15" fmla="*/ 23 h 69"/>
                    <a:gd name="T16" fmla="*/ 46 w 68"/>
                    <a:gd name="T17" fmla="*/ 0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8" h="69">
                      <a:moveTo>
                        <a:pt x="46" y="0"/>
                      </a:moveTo>
                      <a:lnTo>
                        <a:pt x="38" y="9"/>
                      </a:lnTo>
                      <a:lnTo>
                        <a:pt x="22" y="25"/>
                      </a:lnTo>
                      <a:lnTo>
                        <a:pt x="0" y="45"/>
                      </a:lnTo>
                      <a:lnTo>
                        <a:pt x="24" y="69"/>
                      </a:lnTo>
                      <a:lnTo>
                        <a:pt x="46" y="45"/>
                      </a:lnTo>
                      <a:lnTo>
                        <a:pt x="62" y="29"/>
                      </a:lnTo>
                      <a:lnTo>
                        <a:pt x="68" y="23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1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sp>
              <p:nvSpPr>
                <p:cNvPr id="58" name="Freeform 221">
                  <a:extLst>
                    <a:ext uri="{FF2B5EF4-FFF2-40B4-BE49-F238E27FC236}">
                      <a16:creationId xmlns:a16="http://schemas.microsoft.com/office/drawing/2014/main" id="{95B60221-1490-FD83-8D0A-3D82A28E0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91275" y="887413"/>
                  <a:ext cx="47625" cy="49213"/>
                </a:xfrm>
                <a:custGeom>
                  <a:avLst/>
                  <a:gdLst>
                    <a:gd name="T0" fmla="*/ 14 w 15"/>
                    <a:gd name="T1" fmla="*/ 7 h 15"/>
                    <a:gd name="T2" fmla="*/ 8 w 15"/>
                    <a:gd name="T3" fmla="*/ 1 h 15"/>
                    <a:gd name="T4" fmla="*/ 3 w 15"/>
                    <a:gd name="T5" fmla="*/ 1 h 15"/>
                    <a:gd name="T6" fmla="*/ 0 w 15"/>
                    <a:gd name="T7" fmla="*/ 4 h 15"/>
                    <a:gd name="T8" fmla="*/ 11 w 15"/>
                    <a:gd name="T9" fmla="*/ 15 h 15"/>
                    <a:gd name="T10" fmla="*/ 14 w 15"/>
                    <a:gd name="T11" fmla="*/ 12 h 15"/>
                    <a:gd name="T12" fmla="*/ 14 w 15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5">
                      <a:moveTo>
                        <a:pt x="14" y="7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7" y="0"/>
                        <a:pt x="4" y="0"/>
                        <a:pt x="3" y="1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5" y="11"/>
                        <a:pt x="15" y="8"/>
                        <a:pt x="14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1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</p:grp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FE4E72AA-6C6B-8E55-EAA7-536DCA4B37BB}"/>
                </a:ext>
              </a:extLst>
            </p:cNvPr>
            <p:cNvGrpSpPr/>
            <p:nvPr/>
          </p:nvGrpSpPr>
          <p:grpSpPr>
            <a:xfrm>
              <a:off x="5589861" y="5276849"/>
              <a:ext cx="448989" cy="464419"/>
              <a:chOff x="659141" y="3277962"/>
              <a:chExt cx="648682" cy="568578"/>
            </a:xfrm>
          </p:grpSpPr>
          <p:sp>
            <p:nvSpPr>
              <p:cNvPr id="148" name="모서리가 둥근 직사각형 57">
                <a:extLst>
                  <a:ext uri="{FF2B5EF4-FFF2-40B4-BE49-F238E27FC236}">
                    <a16:creationId xmlns:a16="http://schemas.microsoft.com/office/drawing/2014/main" id="{21AB40A6-FC2A-E6FD-F69C-6454195F4C18}"/>
                  </a:ext>
                </a:extLst>
              </p:cNvPr>
              <p:cNvSpPr/>
              <p:nvPr/>
            </p:nvSpPr>
            <p:spPr>
              <a:xfrm>
                <a:off x="659141" y="3277962"/>
                <a:ext cx="648682" cy="56857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prstDash val="sysDash"/>
              </a:ln>
              <a:effectLst>
                <a:reflection blurRad="6350" stA="52000" endA="300" endPos="11000" dist="254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grpSp>
            <p:nvGrpSpPr>
              <p:cNvPr id="149" name="Group 10080">
                <a:extLst>
                  <a:ext uri="{FF2B5EF4-FFF2-40B4-BE49-F238E27FC236}">
                    <a16:creationId xmlns:a16="http://schemas.microsoft.com/office/drawing/2014/main" id="{42E0A0E9-134D-ED9A-4F54-C77F38D6D17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3228" y="3403559"/>
                <a:ext cx="396000" cy="316800"/>
                <a:chOff x="5507038" y="5555332"/>
                <a:chExt cx="190500" cy="152400"/>
              </a:xfrm>
              <a:solidFill>
                <a:schemeClr val="bg1"/>
              </a:solidFill>
            </p:grpSpPr>
            <p:sp>
              <p:nvSpPr>
                <p:cNvPr id="150" name="Freeform 487">
                  <a:extLst>
                    <a:ext uri="{FF2B5EF4-FFF2-40B4-BE49-F238E27FC236}">
                      <a16:creationId xmlns:a16="http://schemas.microsoft.com/office/drawing/2014/main" id="{DE49C76A-F36D-3D59-5738-168B1E4052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32438" y="5555332"/>
                  <a:ext cx="63500" cy="127000"/>
                </a:xfrm>
                <a:custGeom>
                  <a:avLst/>
                  <a:gdLst>
                    <a:gd name="T0" fmla="*/ 20 w 20"/>
                    <a:gd name="T1" fmla="*/ 4 h 40"/>
                    <a:gd name="T2" fmla="*/ 0 w 20"/>
                    <a:gd name="T3" fmla="*/ 0 h 40"/>
                    <a:gd name="T4" fmla="*/ 0 w 20"/>
                    <a:gd name="T5" fmla="*/ 36 h 40"/>
                    <a:gd name="T6" fmla="*/ 20 w 20"/>
                    <a:gd name="T7" fmla="*/ 40 h 40"/>
                    <a:gd name="T8" fmla="*/ 20 w 20"/>
                    <a:gd name="T9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40">
                      <a:moveTo>
                        <a:pt x="20" y="4"/>
                      </a:moveTo>
                      <a:cubicBezTo>
                        <a:pt x="13" y="0"/>
                        <a:pt x="0" y="0"/>
                        <a:pt x="0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13" y="36"/>
                        <a:pt x="20" y="40"/>
                      </a:cubicBezTo>
                      <a:lnTo>
                        <a:pt x="2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1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sp>
              <p:nvSpPr>
                <p:cNvPr id="151" name="Freeform 488">
                  <a:extLst>
                    <a:ext uri="{FF2B5EF4-FFF2-40B4-BE49-F238E27FC236}">
                      <a16:creationId xmlns:a16="http://schemas.microsoft.com/office/drawing/2014/main" id="{4BECA70F-A3EB-4D72-FCFF-0614886A36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08638" y="5555332"/>
                  <a:ext cx="63500" cy="127000"/>
                </a:xfrm>
                <a:custGeom>
                  <a:avLst/>
                  <a:gdLst>
                    <a:gd name="T0" fmla="*/ 20 w 20"/>
                    <a:gd name="T1" fmla="*/ 0 h 40"/>
                    <a:gd name="T2" fmla="*/ 0 w 20"/>
                    <a:gd name="T3" fmla="*/ 4 h 40"/>
                    <a:gd name="T4" fmla="*/ 0 w 20"/>
                    <a:gd name="T5" fmla="*/ 40 h 40"/>
                    <a:gd name="T6" fmla="*/ 20 w 20"/>
                    <a:gd name="T7" fmla="*/ 36 h 40"/>
                    <a:gd name="T8" fmla="*/ 20 w 20"/>
                    <a:gd name="T9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40">
                      <a:moveTo>
                        <a:pt x="20" y="0"/>
                      </a:moveTo>
                      <a:cubicBezTo>
                        <a:pt x="20" y="0"/>
                        <a:pt x="7" y="0"/>
                        <a:pt x="0" y="4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7" y="36"/>
                        <a:pt x="20" y="36"/>
                        <a:pt x="20" y="36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1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sp>
              <p:nvSpPr>
                <p:cNvPr id="152" name="Freeform 489">
                  <a:extLst>
                    <a:ext uri="{FF2B5EF4-FFF2-40B4-BE49-F238E27FC236}">
                      <a16:creationId xmlns:a16="http://schemas.microsoft.com/office/drawing/2014/main" id="{7897A3DD-976D-9D60-F896-9AE525D372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7038" y="5568032"/>
                  <a:ext cx="190500" cy="139700"/>
                </a:xfrm>
                <a:custGeom>
                  <a:avLst/>
                  <a:gdLst>
                    <a:gd name="T0" fmla="*/ 112 w 120"/>
                    <a:gd name="T1" fmla="*/ 0 h 88"/>
                    <a:gd name="T2" fmla="*/ 112 w 120"/>
                    <a:gd name="T3" fmla="*/ 74 h 88"/>
                    <a:gd name="T4" fmla="*/ 64 w 120"/>
                    <a:gd name="T5" fmla="*/ 80 h 88"/>
                    <a:gd name="T6" fmla="*/ 56 w 120"/>
                    <a:gd name="T7" fmla="*/ 80 h 88"/>
                    <a:gd name="T8" fmla="*/ 8 w 120"/>
                    <a:gd name="T9" fmla="*/ 74 h 88"/>
                    <a:gd name="T10" fmla="*/ 8 w 120"/>
                    <a:gd name="T11" fmla="*/ 0 h 88"/>
                    <a:gd name="T12" fmla="*/ 0 w 120"/>
                    <a:gd name="T13" fmla="*/ 0 h 88"/>
                    <a:gd name="T14" fmla="*/ 0 w 120"/>
                    <a:gd name="T15" fmla="*/ 80 h 88"/>
                    <a:gd name="T16" fmla="*/ 56 w 120"/>
                    <a:gd name="T17" fmla="*/ 88 h 88"/>
                    <a:gd name="T18" fmla="*/ 64 w 120"/>
                    <a:gd name="T19" fmla="*/ 88 h 88"/>
                    <a:gd name="T20" fmla="*/ 120 w 120"/>
                    <a:gd name="T21" fmla="*/ 80 h 88"/>
                    <a:gd name="T22" fmla="*/ 120 w 120"/>
                    <a:gd name="T23" fmla="*/ 0 h 88"/>
                    <a:gd name="T24" fmla="*/ 112 w 120"/>
                    <a:gd name="T25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0" h="88">
                      <a:moveTo>
                        <a:pt x="112" y="0"/>
                      </a:moveTo>
                      <a:lnTo>
                        <a:pt x="112" y="74"/>
                      </a:lnTo>
                      <a:lnTo>
                        <a:pt x="64" y="80"/>
                      </a:lnTo>
                      <a:lnTo>
                        <a:pt x="56" y="80"/>
                      </a:lnTo>
                      <a:lnTo>
                        <a:pt x="8" y="74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0"/>
                      </a:lnTo>
                      <a:lnTo>
                        <a:pt x="56" y="88"/>
                      </a:lnTo>
                      <a:lnTo>
                        <a:pt x="64" y="88"/>
                      </a:lnTo>
                      <a:lnTo>
                        <a:pt x="120" y="80"/>
                      </a:lnTo>
                      <a:lnTo>
                        <a:pt x="120" y="0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 sz="11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</p:grp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908F1FD6-8E3B-E2A9-BC68-A6277FAF0039}"/>
                </a:ext>
              </a:extLst>
            </p:cNvPr>
            <p:cNvGrpSpPr/>
            <p:nvPr/>
          </p:nvGrpSpPr>
          <p:grpSpPr>
            <a:xfrm>
              <a:off x="7820480" y="4461125"/>
              <a:ext cx="450000" cy="489600"/>
              <a:chOff x="661555" y="3292222"/>
              <a:chExt cx="648682" cy="568578"/>
            </a:xfrm>
          </p:grpSpPr>
          <p:sp>
            <p:nvSpPr>
              <p:cNvPr id="154" name="모서리가 둥근 직사각형 59">
                <a:extLst>
                  <a:ext uri="{FF2B5EF4-FFF2-40B4-BE49-F238E27FC236}">
                    <a16:creationId xmlns:a16="http://schemas.microsoft.com/office/drawing/2014/main" id="{7662C697-591D-C496-40D6-4C1D9B1F84A2}"/>
                  </a:ext>
                </a:extLst>
              </p:cNvPr>
              <p:cNvSpPr/>
              <p:nvPr/>
            </p:nvSpPr>
            <p:spPr>
              <a:xfrm>
                <a:off x="661555" y="3292222"/>
                <a:ext cx="648682" cy="56857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prstDash val="sysDash"/>
              </a:ln>
              <a:effectLst>
                <a:reflection blurRad="6350" stA="52000" endA="300" endPos="11000" dist="254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74240482-832D-104D-1EDF-553F960394D7}"/>
                  </a:ext>
                </a:extLst>
              </p:cNvPr>
              <p:cNvGrpSpPr/>
              <p:nvPr/>
            </p:nvGrpSpPr>
            <p:grpSpPr>
              <a:xfrm>
                <a:off x="754764" y="3454154"/>
                <a:ext cx="468000" cy="324000"/>
                <a:chOff x="477195" y="4169620"/>
                <a:chExt cx="559486" cy="427695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AF0A2E78-E47E-B422-5BB2-9C6B2A88423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77195" y="4169620"/>
                  <a:ext cx="520095" cy="342295"/>
                  <a:chOff x="5769918" y="5600677"/>
                  <a:chExt cx="1017588" cy="669718"/>
                </a:xfrm>
                <a:solidFill>
                  <a:schemeClr val="bg1"/>
                </a:solidFill>
              </p:grpSpPr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88381FD3-3819-F117-35B3-D3145CC0C045}"/>
                      </a:ext>
                    </a:extLst>
                  </p:cNvPr>
                  <p:cNvGrpSpPr/>
                  <p:nvPr/>
                </p:nvGrpSpPr>
                <p:grpSpPr>
                  <a:xfrm>
                    <a:off x="5958440" y="5831629"/>
                    <a:ext cx="357065" cy="278739"/>
                    <a:chOff x="5868144" y="5785498"/>
                    <a:chExt cx="432048" cy="371001"/>
                  </a:xfrm>
                  <a:grpFill/>
                </p:grpSpPr>
                <p:sp>
                  <p:nvSpPr>
                    <p:cNvPr id="163" name="직사각형 162">
                      <a:extLst>
                        <a:ext uri="{FF2B5EF4-FFF2-40B4-BE49-F238E27FC236}">
                          <a16:creationId xmlns:a16="http://schemas.microsoft.com/office/drawing/2014/main" id="{51AD3FA5-D2BD-1D85-0E5A-30BAFC8D88C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890804" y="5786748"/>
                      <a:ext cx="72000" cy="36000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ko-KR" altLang="en-US" sz="11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p:txBody>
                </p:sp>
                <p:sp>
                  <p:nvSpPr>
                    <p:cNvPr id="164" name="도넛 77">
                      <a:extLst>
                        <a:ext uri="{FF2B5EF4-FFF2-40B4-BE49-F238E27FC236}">
                          <a16:creationId xmlns:a16="http://schemas.microsoft.com/office/drawing/2014/main" id="{87F3C78C-7C35-4351-E332-7A07069BC4D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095523" y="5785498"/>
                      <a:ext cx="204669" cy="360000"/>
                    </a:xfrm>
                    <a:prstGeom prst="donu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ko-KR" altLang="en-US" sz="11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p:txBody>
                </p:sp>
                <p:sp>
                  <p:nvSpPr>
                    <p:cNvPr id="165" name="직사각형 164">
                      <a:extLst>
                        <a:ext uri="{FF2B5EF4-FFF2-40B4-BE49-F238E27FC236}">
                          <a16:creationId xmlns:a16="http://schemas.microsoft.com/office/drawing/2014/main" id="{42B45FE5-4632-C1D9-7470-97A5E384A90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995143" y="6084499"/>
                      <a:ext cx="72000" cy="7200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ko-KR" altLang="en-US" sz="11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p:txBody>
                </p:sp>
                <p:sp>
                  <p:nvSpPr>
                    <p:cNvPr id="166" name="직사각형 165">
                      <a:extLst>
                        <a:ext uri="{FF2B5EF4-FFF2-40B4-BE49-F238E27FC236}">
                          <a16:creationId xmlns:a16="http://schemas.microsoft.com/office/drawing/2014/main" id="{9CDE496D-1D5A-6368-CAC8-53867B16166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868144" y="5786748"/>
                      <a:ext cx="45719" cy="85299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ko-KR" altLang="en-US" sz="11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p:txBody>
                </p:sp>
              </p:grpSp>
              <p:sp>
                <p:nvSpPr>
                  <p:cNvPr id="161" name="직사각형 160">
                    <a:extLst>
                      <a:ext uri="{FF2B5EF4-FFF2-40B4-BE49-F238E27FC236}">
                        <a16:creationId xmlns:a16="http://schemas.microsoft.com/office/drawing/2014/main" id="{38A36497-4189-7F6A-17FE-8D636A6FFA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40152" y="5733256"/>
                    <a:ext cx="401721" cy="5029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ko-KR" altLang="en-US" sz="11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KoPub돋움체 Light" panose="02020603020101020101" pitchFamily="18" charset="-127"/>
                      <a:ea typeface="KoPub돋움체 Light" panose="02020603020101020101" pitchFamily="18" charset="-127"/>
                    </a:endParaRPr>
                  </a:p>
                </p:txBody>
              </p:sp>
              <p:sp>
                <p:nvSpPr>
                  <p:cNvPr id="162" name="액자 161">
                    <a:extLst>
                      <a:ext uri="{FF2B5EF4-FFF2-40B4-BE49-F238E27FC236}">
                        <a16:creationId xmlns:a16="http://schemas.microsoft.com/office/drawing/2014/main" id="{5A7C6E5A-6207-477A-74BD-23EFC40351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69918" y="5600677"/>
                    <a:ext cx="1017588" cy="669718"/>
                  </a:xfrm>
                  <a:prstGeom prst="frame">
                    <a:avLst>
                      <a:gd name="adj1" fmla="val 7039"/>
                    </a:avLst>
                  </a:pr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ko-KR" altLang="en-US" sz="11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KoPub돋움체 Light" panose="02020603020101020101" pitchFamily="18" charset="-127"/>
                      <a:ea typeface="KoPub돋움체 Light" panose="02020603020101020101" pitchFamily="18" charset="-127"/>
                    </a:endParaRPr>
                  </a:p>
                </p:txBody>
              </p:sp>
            </p:grpSp>
            <p:grpSp>
              <p:nvGrpSpPr>
                <p:cNvPr id="157" name="그룹 156">
                  <a:extLst>
                    <a:ext uri="{FF2B5EF4-FFF2-40B4-BE49-F238E27FC236}">
                      <a16:creationId xmlns:a16="http://schemas.microsoft.com/office/drawing/2014/main" id="{371EE368-A8CA-FA98-C3D6-29378764C062}"/>
                    </a:ext>
                  </a:extLst>
                </p:cNvPr>
                <p:cNvGrpSpPr/>
                <p:nvPr/>
              </p:nvGrpSpPr>
              <p:grpSpPr>
                <a:xfrm>
                  <a:off x="777303" y="4337937"/>
                  <a:ext cx="259378" cy="259378"/>
                  <a:chOff x="1796453" y="2955570"/>
                  <a:chExt cx="259378" cy="259378"/>
                </a:xfrm>
              </p:grpSpPr>
              <p:sp>
                <p:nvSpPr>
                  <p:cNvPr id="158" name="타원 157">
                    <a:extLst>
                      <a:ext uri="{FF2B5EF4-FFF2-40B4-BE49-F238E27FC236}">
                        <a16:creationId xmlns:a16="http://schemas.microsoft.com/office/drawing/2014/main" id="{94B72224-626D-C1ED-8FB4-8BAEEDC7216D}"/>
                      </a:ext>
                    </a:extLst>
                  </p:cNvPr>
                  <p:cNvSpPr/>
                  <p:nvPr/>
                </p:nvSpPr>
                <p:spPr>
                  <a:xfrm>
                    <a:off x="1796453" y="2955570"/>
                    <a:ext cx="259378" cy="25937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KoPub돋움체 Light" panose="02020603020101020101" pitchFamily="18" charset="-127"/>
                      <a:ea typeface="KoPub돋움체 Light" panose="02020603020101020101" pitchFamily="18" charset="-127"/>
                    </a:endParaRPr>
                  </a:p>
                </p:txBody>
              </p:sp>
              <p:sp>
                <p:nvSpPr>
                  <p:cNvPr id="159" name="Freeform 114">
                    <a:extLst>
                      <a:ext uri="{FF2B5EF4-FFF2-40B4-BE49-F238E27FC236}">
                        <a16:creationId xmlns:a16="http://schemas.microsoft.com/office/drawing/2014/main" id="{2C3E5CE3-444A-0FCC-E87B-C90EB586F817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1823630" y="2987960"/>
                    <a:ext cx="190499" cy="190499"/>
                  </a:xfrm>
                  <a:custGeom>
                    <a:avLst/>
                    <a:gdLst>
                      <a:gd name="T0" fmla="*/ 57 w 60"/>
                      <a:gd name="T1" fmla="*/ 24 h 60"/>
                      <a:gd name="T2" fmla="*/ 48 w 60"/>
                      <a:gd name="T3" fmla="*/ 24 h 60"/>
                      <a:gd name="T4" fmla="*/ 46 w 60"/>
                      <a:gd name="T5" fmla="*/ 20 h 60"/>
                      <a:gd name="T6" fmla="*/ 52 w 60"/>
                      <a:gd name="T7" fmla="*/ 14 h 60"/>
                      <a:gd name="T8" fmla="*/ 52 w 60"/>
                      <a:gd name="T9" fmla="*/ 9 h 60"/>
                      <a:gd name="T10" fmla="*/ 50 w 60"/>
                      <a:gd name="T11" fmla="*/ 7 h 60"/>
                      <a:gd name="T12" fmla="*/ 45 w 60"/>
                      <a:gd name="T13" fmla="*/ 7 h 60"/>
                      <a:gd name="T14" fmla="*/ 39 w 60"/>
                      <a:gd name="T15" fmla="*/ 13 h 60"/>
                      <a:gd name="T16" fmla="*/ 34 w 60"/>
                      <a:gd name="T17" fmla="*/ 11 h 60"/>
                      <a:gd name="T18" fmla="*/ 34 w 60"/>
                      <a:gd name="T19" fmla="*/ 3 h 60"/>
                      <a:gd name="T20" fmla="*/ 31 w 60"/>
                      <a:gd name="T21" fmla="*/ 0 h 60"/>
                      <a:gd name="T22" fmla="*/ 28 w 60"/>
                      <a:gd name="T23" fmla="*/ 0 h 60"/>
                      <a:gd name="T24" fmla="*/ 24 w 60"/>
                      <a:gd name="T25" fmla="*/ 3 h 60"/>
                      <a:gd name="T26" fmla="*/ 24 w 60"/>
                      <a:gd name="T27" fmla="*/ 11 h 60"/>
                      <a:gd name="T28" fmla="*/ 19 w 60"/>
                      <a:gd name="T29" fmla="*/ 13 h 60"/>
                      <a:gd name="T30" fmla="*/ 14 w 60"/>
                      <a:gd name="T31" fmla="*/ 8 h 60"/>
                      <a:gd name="T32" fmla="*/ 9 w 60"/>
                      <a:gd name="T33" fmla="*/ 8 h 60"/>
                      <a:gd name="T34" fmla="*/ 7 w 60"/>
                      <a:gd name="T35" fmla="*/ 11 h 60"/>
                      <a:gd name="T36" fmla="*/ 7 w 60"/>
                      <a:gd name="T37" fmla="*/ 15 h 60"/>
                      <a:gd name="T38" fmla="*/ 12 w 60"/>
                      <a:gd name="T39" fmla="*/ 20 h 60"/>
                      <a:gd name="T40" fmla="*/ 10 w 60"/>
                      <a:gd name="T41" fmla="*/ 26 h 60"/>
                      <a:gd name="T42" fmla="*/ 3 w 60"/>
                      <a:gd name="T43" fmla="*/ 26 h 60"/>
                      <a:gd name="T44" fmla="*/ 0 w 60"/>
                      <a:gd name="T45" fmla="*/ 29 h 60"/>
                      <a:gd name="T46" fmla="*/ 0 w 60"/>
                      <a:gd name="T47" fmla="*/ 33 h 60"/>
                      <a:gd name="T48" fmla="*/ 3 w 60"/>
                      <a:gd name="T49" fmla="*/ 36 h 60"/>
                      <a:gd name="T50" fmla="*/ 10 w 60"/>
                      <a:gd name="T51" fmla="*/ 36 h 60"/>
                      <a:gd name="T52" fmla="*/ 13 w 60"/>
                      <a:gd name="T53" fmla="*/ 41 h 60"/>
                      <a:gd name="T54" fmla="*/ 8 w 60"/>
                      <a:gd name="T55" fmla="*/ 46 h 60"/>
                      <a:gd name="T56" fmla="*/ 8 w 60"/>
                      <a:gd name="T57" fmla="*/ 51 h 60"/>
                      <a:gd name="T58" fmla="*/ 11 w 60"/>
                      <a:gd name="T59" fmla="*/ 53 h 60"/>
                      <a:gd name="T60" fmla="*/ 15 w 60"/>
                      <a:gd name="T61" fmla="*/ 53 h 60"/>
                      <a:gd name="T62" fmla="*/ 20 w 60"/>
                      <a:gd name="T63" fmla="*/ 48 h 60"/>
                      <a:gd name="T64" fmla="*/ 26 w 60"/>
                      <a:gd name="T65" fmla="*/ 50 h 60"/>
                      <a:gd name="T66" fmla="*/ 26 w 60"/>
                      <a:gd name="T67" fmla="*/ 57 h 60"/>
                      <a:gd name="T68" fmla="*/ 29 w 60"/>
                      <a:gd name="T69" fmla="*/ 60 h 60"/>
                      <a:gd name="T70" fmla="*/ 33 w 60"/>
                      <a:gd name="T71" fmla="*/ 60 h 60"/>
                      <a:gd name="T72" fmla="*/ 36 w 60"/>
                      <a:gd name="T73" fmla="*/ 57 h 60"/>
                      <a:gd name="T74" fmla="*/ 36 w 60"/>
                      <a:gd name="T75" fmla="*/ 49 h 60"/>
                      <a:gd name="T76" fmla="*/ 41 w 60"/>
                      <a:gd name="T77" fmla="*/ 46 h 60"/>
                      <a:gd name="T78" fmla="*/ 46 w 60"/>
                      <a:gd name="T79" fmla="*/ 52 h 60"/>
                      <a:gd name="T80" fmla="*/ 51 w 60"/>
                      <a:gd name="T81" fmla="*/ 52 h 60"/>
                      <a:gd name="T82" fmla="*/ 53 w 60"/>
                      <a:gd name="T83" fmla="*/ 49 h 60"/>
                      <a:gd name="T84" fmla="*/ 53 w 60"/>
                      <a:gd name="T85" fmla="*/ 45 h 60"/>
                      <a:gd name="T86" fmla="*/ 47 w 60"/>
                      <a:gd name="T87" fmla="*/ 39 h 60"/>
                      <a:gd name="T88" fmla="*/ 49 w 60"/>
                      <a:gd name="T89" fmla="*/ 34 h 60"/>
                      <a:gd name="T90" fmla="*/ 57 w 60"/>
                      <a:gd name="T91" fmla="*/ 34 h 60"/>
                      <a:gd name="T92" fmla="*/ 60 w 60"/>
                      <a:gd name="T93" fmla="*/ 31 h 60"/>
                      <a:gd name="T94" fmla="*/ 60 w 60"/>
                      <a:gd name="T95" fmla="*/ 28 h 60"/>
                      <a:gd name="T96" fmla="*/ 57 w 60"/>
                      <a:gd name="T97" fmla="*/ 24 h 60"/>
                      <a:gd name="T98" fmla="*/ 29 w 60"/>
                      <a:gd name="T99" fmla="*/ 38 h 60"/>
                      <a:gd name="T100" fmla="*/ 21 w 60"/>
                      <a:gd name="T101" fmla="*/ 30 h 60"/>
                      <a:gd name="T102" fmla="*/ 29 w 60"/>
                      <a:gd name="T103" fmla="*/ 22 h 60"/>
                      <a:gd name="T104" fmla="*/ 38 w 60"/>
                      <a:gd name="T105" fmla="*/ 30 h 60"/>
                      <a:gd name="T106" fmla="*/ 29 w 60"/>
                      <a:gd name="T107" fmla="*/ 38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60" h="60">
                        <a:moveTo>
                          <a:pt x="57" y="24"/>
                        </a:moveTo>
                        <a:cubicBezTo>
                          <a:pt x="48" y="24"/>
                          <a:pt x="48" y="24"/>
                          <a:pt x="48" y="24"/>
                        </a:cubicBezTo>
                        <a:cubicBezTo>
                          <a:pt x="48" y="23"/>
                          <a:pt x="47" y="21"/>
                          <a:pt x="46" y="20"/>
                        </a:cubicBezTo>
                        <a:cubicBezTo>
                          <a:pt x="52" y="14"/>
                          <a:pt x="52" y="14"/>
                          <a:pt x="52" y="14"/>
                        </a:cubicBezTo>
                        <a:cubicBezTo>
                          <a:pt x="53" y="13"/>
                          <a:pt x="53" y="11"/>
                          <a:pt x="52" y="9"/>
                        </a:cubicBezTo>
                        <a:cubicBezTo>
                          <a:pt x="50" y="7"/>
                          <a:pt x="50" y="7"/>
                          <a:pt x="50" y="7"/>
                        </a:cubicBezTo>
                        <a:cubicBezTo>
                          <a:pt x="48" y="6"/>
                          <a:pt x="46" y="6"/>
                          <a:pt x="45" y="7"/>
                        </a:cubicBezTo>
                        <a:cubicBezTo>
                          <a:pt x="39" y="13"/>
                          <a:pt x="39" y="13"/>
                          <a:pt x="39" y="13"/>
                        </a:cubicBezTo>
                        <a:cubicBezTo>
                          <a:pt x="38" y="12"/>
                          <a:pt x="36" y="11"/>
                          <a:pt x="34" y="11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2"/>
                          <a:pt x="33" y="0"/>
                          <a:pt x="31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6" y="0"/>
                          <a:pt x="24" y="2"/>
                          <a:pt x="24" y="3"/>
                        </a:cubicBezTo>
                        <a:cubicBezTo>
                          <a:pt x="24" y="11"/>
                          <a:pt x="24" y="11"/>
                          <a:pt x="24" y="11"/>
                        </a:cubicBezTo>
                        <a:cubicBezTo>
                          <a:pt x="22" y="11"/>
                          <a:pt x="21" y="12"/>
                          <a:pt x="19" y="13"/>
                        </a:cubicBezTo>
                        <a:cubicBezTo>
                          <a:pt x="14" y="8"/>
                          <a:pt x="14" y="8"/>
                          <a:pt x="14" y="8"/>
                        </a:cubicBezTo>
                        <a:cubicBezTo>
                          <a:pt x="13" y="7"/>
                          <a:pt x="11" y="7"/>
                          <a:pt x="9" y="8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6" y="12"/>
                          <a:pt x="6" y="14"/>
                          <a:pt x="7" y="15"/>
                        </a:cubicBezTo>
                        <a:cubicBezTo>
                          <a:pt x="12" y="20"/>
                          <a:pt x="12" y="20"/>
                          <a:pt x="12" y="20"/>
                        </a:cubicBezTo>
                        <a:cubicBezTo>
                          <a:pt x="11" y="22"/>
                          <a:pt x="10" y="24"/>
                          <a:pt x="10" y="26"/>
                        </a:cubicBezTo>
                        <a:cubicBezTo>
                          <a:pt x="3" y="26"/>
                          <a:pt x="3" y="26"/>
                          <a:pt x="3" y="26"/>
                        </a:cubicBezTo>
                        <a:cubicBezTo>
                          <a:pt x="2" y="26"/>
                          <a:pt x="0" y="27"/>
                          <a:pt x="0" y="29"/>
                        </a:cubicBezTo>
                        <a:cubicBezTo>
                          <a:pt x="0" y="33"/>
                          <a:pt x="0" y="33"/>
                          <a:pt x="0" y="33"/>
                        </a:cubicBezTo>
                        <a:cubicBezTo>
                          <a:pt x="0" y="34"/>
                          <a:pt x="2" y="36"/>
                          <a:pt x="3" y="36"/>
                        </a:cubicBezTo>
                        <a:cubicBezTo>
                          <a:pt x="10" y="36"/>
                          <a:pt x="10" y="36"/>
                          <a:pt x="10" y="36"/>
                        </a:cubicBezTo>
                        <a:cubicBezTo>
                          <a:pt x="11" y="38"/>
                          <a:pt x="12" y="40"/>
                          <a:pt x="13" y="41"/>
                        </a:cubicBezTo>
                        <a:cubicBezTo>
                          <a:pt x="8" y="46"/>
                          <a:pt x="8" y="46"/>
                          <a:pt x="8" y="46"/>
                        </a:cubicBezTo>
                        <a:cubicBezTo>
                          <a:pt x="7" y="47"/>
                          <a:pt x="7" y="49"/>
                          <a:pt x="8" y="51"/>
                        </a:cubicBezTo>
                        <a:cubicBezTo>
                          <a:pt x="11" y="53"/>
                          <a:pt x="11" y="53"/>
                          <a:pt x="11" y="53"/>
                        </a:cubicBezTo>
                        <a:cubicBezTo>
                          <a:pt x="12" y="54"/>
                          <a:pt x="14" y="54"/>
                          <a:pt x="15" y="53"/>
                        </a:cubicBezTo>
                        <a:cubicBezTo>
                          <a:pt x="20" y="48"/>
                          <a:pt x="20" y="48"/>
                          <a:pt x="20" y="48"/>
                        </a:cubicBezTo>
                        <a:cubicBezTo>
                          <a:pt x="22" y="49"/>
                          <a:pt x="24" y="49"/>
                          <a:pt x="26" y="50"/>
                        </a:cubicBezTo>
                        <a:cubicBezTo>
                          <a:pt x="26" y="57"/>
                          <a:pt x="26" y="57"/>
                          <a:pt x="26" y="57"/>
                        </a:cubicBezTo>
                        <a:cubicBezTo>
                          <a:pt x="26" y="59"/>
                          <a:pt x="27" y="60"/>
                          <a:pt x="29" y="60"/>
                        </a:cubicBezTo>
                        <a:cubicBezTo>
                          <a:pt x="33" y="60"/>
                          <a:pt x="33" y="60"/>
                          <a:pt x="33" y="60"/>
                        </a:cubicBezTo>
                        <a:cubicBezTo>
                          <a:pt x="34" y="60"/>
                          <a:pt x="36" y="59"/>
                          <a:pt x="36" y="57"/>
                        </a:cubicBezTo>
                        <a:cubicBezTo>
                          <a:pt x="36" y="49"/>
                          <a:pt x="36" y="49"/>
                          <a:pt x="36" y="49"/>
                        </a:cubicBezTo>
                        <a:cubicBezTo>
                          <a:pt x="38" y="48"/>
                          <a:pt x="39" y="47"/>
                          <a:pt x="41" y="46"/>
                        </a:cubicBezTo>
                        <a:cubicBezTo>
                          <a:pt x="46" y="52"/>
                          <a:pt x="46" y="52"/>
                          <a:pt x="46" y="52"/>
                        </a:cubicBezTo>
                        <a:cubicBezTo>
                          <a:pt x="47" y="53"/>
                          <a:pt x="49" y="53"/>
                          <a:pt x="51" y="52"/>
                        </a:cubicBezTo>
                        <a:cubicBezTo>
                          <a:pt x="53" y="49"/>
                          <a:pt x="53" y="49"/>
                          <a:pt x="53" y="49"/>
                        </a:cubicBezTo>
                        <a:cubicBezTo>
                          <a:pt x="54" y="48"/>
                          <a:pt x="54" y="46"/>
                          <a:pt x="53" y="45"/>
                        </a:cubicBezTo>
                        <a:cubicBezTo>
                          <a:pt x="47" y="39"/>
                          <a:pt x="47" y="39"/>
                          <a:pt x="47" y="39"/>
                        </a:cubicBezTo>
                        <a:cubicBezTo>
                          <a:pt x="48" y="37"/>
                          <a:pt x="48" y="36"/>
                          <a:pt x="49" y="34"/>
                        </a:cubicBezTo>
                        <a:cubicBezTo>
                          <a:pt x="57" y="34"/>
                          <a:pt x="57" y="34"/>
                          <a:pt x="57" y="34"/>
                        </a:cubicBezTo>
                        <a:cubicBezTo>
                          <a:pt x="59" y="34"/>
                          <a:pt x="60" y="33"/>
                          <a:pt x="60" y="31"/>
                        </a:cubicBezTo>
                        <a:cubicBezTo>
                          <a:pt x="60" y="28"/>
                          <a:pt x="60" y="28"/>
                          <a:pt x="60" y="28"/>
                        </a:cubicBezTo>
                        <a:cubicBezTo>
                          <a:pt x="60" y="26"/>
                          <a:pt x="59" y="24"/>
                          <a:pt x="57" y="24"/>
                        </a:cubicBezTo>
                        <a:close/>
                        <a:moveTo>
                          <a:pt x="29" y="38"/>
                        </a:moveTo>
                        <a:cubicBezTo>
                          <a:pt x="25" y="38"/>
                          <a:pt x="21" y="35"/>
                          <a:pt x="21" y="30"/>
                        </a:cubicBezTo>
                        <a:cubicBezTo>
                          <a:pt x="21" y="25"/>
                          <a:pt x="25" y="22"/>
                          <a:pt x="29" y="22"/>
                        </a:cubicBezTo>
                        <a:cubicBezTo>
                          <a:pt x="34" y="22"/>
                          <a:pt x="38" y="25"/>
                          <a:pt x="38" y="30"/>
                        </a:cubicBezTo>
                        <a:cubicBezTo>
                          <a:pt x="38" y="35"/>
                          <a:pt x="34" y="38"/>
                          <a:pt x="29" y="3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th-TH" sz="11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KoPub돋움체 Light" panose="02020603020101020101" pitchFamily="18" charset="-127"/>
                      <a:ea typeface="KoPub돋움체 Light" panose="02020603020101020101" pitchFamily="18" charset="-127"/>
                    </a:endParaRPr>
                  </a:p>
                </p:txBody>
              </p:sp>
            </p:grpSp>
          </p:grpSp>
        </p:grp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B6F73CA5-648B-3C65-7F7C-2A0CD3C39CF3}"/>
                </a:ext>
              </a:extLst>
            </p:cNvPr>
            <p:cNvCxnSpPr>
              <a:cxnSpLocks/>
            </p:cNvCxnSpPr>
            <p:nvPr/>
          </p:nvCxnSpPr>
          <p:spPr>
            <a:xfrm>
              <a:off x="7754784" y="1626737"/>
              <a:ext cx="0" cy="5177393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4A66554E-E02E-431E-5E88-FABB69FECE0B}"/>
                </a:ext>
              </a:extLst>
            </p:cNvPr>
            <p:cNvGrpSpPr/>
            <p:nvPr/>
          </p:nvGrpSpPr>
          <p:grpSpPr>
            <a:xfrm>
              <a:off x="389304" y="1665171"/>
              <a:ext cx="2330044" cy="5082138"/>
              <a:chOff x="389304" y="1780676"/>
              <a:chExt cx="2330044" cy="4745252"/>
            </a:xfrm>
          </p:grpSpPr>
          <p:sp>
            <p:nvSpPr>
              <p:cNvPr id="169" name="Rectangle 107">
                <a:extLst>
                  <a:ext uri="{FF2B5EF4-FFF2-40B4-BE49-F238E27FC236}">
                    <a16:creationId xmlns:a16="http://schemas.microsoft.com/office/drawing/2014/main" id="{18515FF3-A59C-1E45-C072-B7E48052A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784" y="1780676"/>
                <a:ext cx="2301564" cy="69201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000" tIns="36000" rIns="36000" bIns="36000" numCol="1" anchor="ctr" anchorCtr="0" compatLnSpc="1">
                <a:prstTxWarp prst="textNoShape">
                  <a:avLst/>
                </a:prstTxWarp>
              </a:bodyPr>
              <a:lstStyle/>
              <a:p>
                <a:pPr defTabSz="460791"/>
                <a:r>
                  <a:rPr lang="en-US" altLang="ko-KR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01. </a:t>
                </a: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등록</a:t>
                </a:r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marL="171450" indent="-171450" defTabSz="460791">
                  <a:buFont typeface="Wingdings" panose="05000000000000000000" pitchFamily="2" charset="2"/>
                  <a:buChar char="§"/>
                </a:pPr>
                <a:r>
                  <a:rPr lang="ko-KR" altLang="en-US"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콘텐츠의 </a:t>
                </a: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속성 및 색인 입력</a:t>
                </a:r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marL="171450" indent="-171450" defTabSz="460791"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전자문서</a:t>
                </a:r>
                <a:r>
                  <a:rPr lang="en-US" altLang="ko-KR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, </a:t>
                </a: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이미지문서 등록</a:t>
                </a:r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marL="171450" indent="-171450" defTabSz="460791"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드래그앤 드롭 파일 등록</a:t>
                </a:r>
              </a:p>
            </p:txBody>
          </p:sp>
          <p:sp>
            <p:nvSpPr>
              <p:cNvPr id="170" name="Rectangle 107">
                <a:extLst>
                  <a:ext uri="{FF2B5EF4-FFF2-40B4-BE49-F238E27FC236}">
                    <a16:creationId xmlns:a16="http://schemas.microsoft.com/office/drawing/2014/main" id="{A0C9698D-5E5A-4C55-EFDC-2B82E685A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053" y="3711983"/>
                <a:ext cx="2301564" cy="65701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000" tIns="36000" rIns="36000" bIns="36000" numCol="1" anchor="ctr" anchorCtr="0" compatLnSpc="1">
                <a:prstTxWarp prst="textNoShape">
                  <a:avLst/>
                </a:prstTxWarp>
              </a:bodyPr>
              <a:lstStyle/>
              <a:p>
                <a:pPr defTabSz="460791"/>
                <a:r>
                  <a:rPr lang="en-US" altLang="ko-KR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03. </a:t>
                </a: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검색</a:t>
                </a:r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marL="171450" indent="-171450" defTabSz="460791"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폴더 및 분류 체계 검색</a:t>
                </a:r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marL="171450" indent="-171450" defTabSz="460791"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간편 및 상세 검색</a:t>
                </a:r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marL="171450" indent="-171450" defTabSz="460791"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전문검색 기본 내장</a:t>
                </a:r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71" name="Rectangle 107">
                <a:extLst>
                  <a:ext uri="{FF2B5EF4-FFF2-40B4-BE49-F238E27FC236}">
                    <a16:creationId xmlns:a16="http://schemas.microsoft.com/office/drawing/2014/main" id="{AB442F15-6AA3-BBF5-5B46-2FDE8DC8D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784" y="5803781"/>
                <a:ext cx="2301564" cy="72214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000" tIns="36000" rIns="36000" bIns="36000" numCol="1" anchor="ctr" anchorCtr="0" compatLnSpc="1">
                <a:prstTxWarp prst="textNoShape">
                  <a:avLst/>
                </a:prstTxWarp>
              </a:bodyPr>
              <a:lstStyle/>
              <a:p>
                <a:pPr defTabSz="460791"/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defTabSz="460791"/>
                <a:r>
                  <a:rPr lang="en-US" altLang="ko-KR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05. </a:t>
                </a: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버전</a:t>
                </a:r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marL="171450" indent="-171450" defTabSz="460791"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기업 콘텐츠의 첨부 파일 반출</a:t>
                </a:r>
              </a:p>
              <a:p>
                <a:pPr marL="171450" indent="-171450" defTabSz="460791"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반출된 첨부 파일 반입</a:t>
                </a:r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marL="171450" indent="-171450" defTabSz="460791"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버전별 문서 비교</a:t>
                </a:r>
              </a:p>
              <a:p>
                <a:pPr defTabSz="460791"/>
                <a:endPara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72" name="Rectangle 107">
                <a:extLst>
                  <a:ext uri="{FF2B5EF4-FFF2-40B4-BE49-F238E27FC236}">
                    <a16:creationId xmlns:a16="http://schemas.microsoft.com/office/drawing/2014/main" id="{A49A7474-FE16-1078-E84A-2373AAC7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304" y="4769847"/>
                <a:ext cx="2301564" cy="70994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000" tIns="36000" rIns="36000" bIns="36000" numCol="1" anchor="ctr" anchorCtr="0" compatLnSpc="1">
                <a:prstTxWarp prst="textNoShape">
                  <a:avLst/>
                </a:prstTxWarp>
              </a:bodyPr>
              <a:lstStyle/>
              <a:p>
                <a:pPr defTabSz="460791"/>
                <a:r>
                  <a:rPr lang="en-US" altLang="ko-KR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04. </a:t>
                </a: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열람</a:t>
                </a:r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marL="155539" indent="-155539" defTabSz="418030"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파일 다운로드 열람</a:t>
                </a:r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marL="155539" indent="-155539" defTabSz="418030"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썸네일 미리보기</a:t>
                </a:r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marL="155539" indent="-155539" defTabSz="418030"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문서 뷰어를 이용한 </a:t>
                </a:r>
                <a:r>
                  <a:rPr lang="en-US" altLang="ko-KR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PDF </a:t>
                </a: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문서 열람</a:t>
                </a:r>
              </a:p>
            </p:txBody>
          </p:sp>
          <p:sp>
            <p:nvSpPr>
              <p:cNvPr id="173" name="Rectangle 107">
                <a:extLst>
                  <a:ext uri="{FF2B5EF4-FFF2-40B4-BE49-F238E27FC236}">
                    <a16:creationId xmlns:a16="http://schemas.microsoft.com/office/drawing/2014/main" id="{F2B86D8D-DFC3-2309-40AB-37C7444339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074" y="2839395"/>
                <a:ext cx="2301564" cy="54859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2000" tIns="36000" rIns="36000" bIns="36000" numCol="1" anchor="ctr" anchorCtr="0" compatLnSpc="1">
                <a:prstTxWarp prst="textNoShape">
                  <a:avLst/>
                </a:prstTxWarp>
              </a:bodyPr>
              <a:lstStyle/>
              <a:p>
                <a:pPr defTabSz="460791"/>
                <a:r>
                  <a:rPr lang="en-US" altLang="ko-KR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02</a:t>
                </a:r>
                <a:r>
                  <a:rPr lang="en-US" altLang="ko-KR"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 </a:t>
                </a:r>
                <a:r>
                  <a:rPr lang="ko-KR" altLang="en-US"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승인 </a:t>
                </a:r>
                <a:r>
                  <a:rPr lang="en-US" altLang="ko-KR"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(</a:t>
                </a:r>
                <a:r>
                  <a:rPr lang="ko-KR" altLang="en-US"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연계</a:t>
                </a:r>
                <a:r>
                  <a:rPr lang="en-US" altLang="ko-KR" sz="1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)</a:t>
                </a:r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marL="171450" indent="-171450" defTabSz="460791"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문서 등록 시 승인 후 등록</a:t>
                </a:r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marL="171450" indent="-171450" defTabSz="460791"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승인</a:t>
                </a:r>
                <a:r>
                  <a:rPr lang="en-US" altLang="ko-KR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, </a:t>
                </a: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검토 등 다양한 결재선 지정</a:t>
                </a:r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7598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CABDC-37AD-4A2A-40EB-C88133A38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C72EB-231F-70FB-AD86-72F6ADE5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471832"/>
            <a:ext cx="7271438" cy="380480"/>
          </a:xfr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/>
              <a:t>3.9.7 </a:t>
            </a:r>
            <a:r>
              <a:rPr lang="ko-KR" altLang="en-US"/>
              <a:t>통합문서관리 체계 구축 </a:t>
            </a:r>
            <a:r>
              <a:rPr lang="en-US" altLang="ko-KR"/>
              <a:t>&gt; </a:t>
            </a:r>
            <a:r>
              <a:rPr lang="ko-KR" altLang="en-US"/>
              <a:t>중복저장 방지 적용 기능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6B97C-11B1-8B73-3299-38A6E657B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ko-KR" altLang="en-US"/>
              <a:t>의정 표준플랫폼에서 관리되는 문서 등 다양한 컨텐츠에 대해 중복 저장방지 기능을 적용하여 불필요한 정보의 저장을 원천적으로 차단함으로써 효율적관리와 스토리지 절감효과를 추진함 </a:t>
            </a: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A184A11B-B570-9206-D591-FDC5E2BA8893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C367847-7698-5403-F16B-E2B0C24524C1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2CA6B9B-CF24-A495-2D06-CABA45636D54}"/>
              </a:ext>
            </a:extLst>
          </p:cNvPr>
          <p:cNvSpPr/>
          <p:nvPr/>
        </p:nvSpPr>
        <p:spPr bwMode="auto">
          <a:xfrm>
            <a:off x="269876" y="1700807"/>
            <a:ext cx="9399648" cy="297995"/>
          </a:xfrm>
          <a:prstGeom prst="rect">
            <a:avLst/>
          </a:prstGeom>
          <a:solidFill>
            <a:srgbClr val="548235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200" b="1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  <a:t>중복저장 방지 적용 기능 </a:t>
            </a:r>
          </a:p>
        </p:txBody>
      </p:sp>
      <p:sp>
        <p:nvSpPr>
          <p:cNvPr id="60" name="모서리가 둥근 직사각형 64">
            <a:extLst>
              <a:ext uri="{FF2B5EF4-FFF2-40B4-BE49-F238E27FC236}">
                <a16:creationId xmlns:a16="http://schemas.microsoft.com/office/drawing/2014/main" id="{FC115D5A-033E-5FB3-3789-76AD7B4C5D85}"/>
              </a:ext>
            </a:extLst>
          </p:cNvPr>
          <p:cNvSpPr/>
          <p:nvPr/>
        </p:nvSpPr>
        <p:spPr>
          <a:xfrm>
            <a:off x="269876" y="2073724"/>
            <a:ext cx="9399648" cy="4303904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anchor="ctr" anchorCtr="0"/>
          <a:lstStyle/>
          <a:p>
            <a:pPr marL="101090" marR="0" lvl="0" indent="-101090" algn="l" defTabSz="914400" rtl="0" eaLnBrk="0" fontAlgn="base" latinLnBrk="1" hangingPunct="0">
              <a:lnSpc>
                <a:spcPct val="100000"/>
              </a:lnSpc>
              <a:spcBef>
                <a:spcPts val="32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sym typeface="Wingdings" pitchFamily="2" charset="2"/>
            </a:endParaRPr>
          </a:p>
        </p:txBody>
      </p:sp>
      <p:sp>
        <p:nvSpPr>
          <p:cNvPr id="61" name="Line 84">
            <a:extLst>
              <a:ext uri="{FF2B5EF4-FFF2-40B4-BE49-F238E27FC236}">
                <a16:creationId xmlns:a16="http://schemas.microsoft.com/office/drawing/2014/main" id="{64CB00AE-7334-ADA2-3F87-0AEC1E79CB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95649" y="4658963"/>
            <a:ext cx="0" cy="315013"/>
          </a:xfrm>
          <a:prstGeom prst="line">
            <a:avLst/>
          </a:prstGeom>
          <a:noFill/>
          <a:ln w="38100" cap="rnd">
            <a:solidFill>
              <a:sysClr val="windowText" lastClr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2" name="Freeform 54">
            <a:extLst>
              <a:ext uri="{FF2B5EF4-FFF2-40B4-BE49-F238E27FC236}">
                <a16:creationId xmlns:a16="http://schemas.microsoft.com/office/drawing/2014/main" id="{A19D718A-11AB-6F93-90EB-E17548FC0D11}"/>
              </a:ext>
            </a:extLst>
          </p:cNvPr>
          <p:cNvSpPr>
            <a:spLocks/>
          </p:cNvSpPr>
          <p:nvPr/>
        </p:nvSpPr>
        <p:spPr bwMode="auto">
          <a:xfrm>
            <a:off x="5387130" y="4754572"/>
            <a:ext cx="834231" cy="945538"/>
          </a:xfrm>
          <a:custGeom>
            <a:avLst/>
            <a:gdLst>
              <a:gd name="T0" fmla="*/ 0 w 771"/>
              <a:gd name="T1" fmla="*/ 139937505 h 590"/>
              <a:gd name="T2" fmla="*/ 430710676 w 771"/>
              <a:gd name="T3" fmla="*/ 139937505 h 590"/>
              <a:gd name="T4" fmla="*/ 430710676 w 771"/>
              <a:gd name="T5" fmla="*/ 0 h 590"/>
              <a:gd name="T6" fmla="*/ 0 60000 65536"/>
              <a:gd name="T7" fmla="*/ 0 60000 65536"/>
              <a:gd name="T8" fmla="*/ 0 60000 65536"/>
              <a:gd name="T9" fmla="*/ 0 w 771"/>
              <a:gd name="T10" fmla="*/ 0 h 590"/>
              <a:gd name="T11" fmla="*/ 771 w 771"/>
              <a:gd name="T12" fmla="*/ 590 h 59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71" h="590">
                <a:moveTo>
                  <a:pt x="0" y="590"/>
                </a:moveTo>
                <a:lnTo>
                  <a:pt x="771" y="590"/>
                </a:lnTo>
                <a:lnTo>
                  <a:pt x="771" y="0"/>
                </a:ln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/>
          <a:lstStyle/>
          <a:p>
            <a:pPr defTabSz="914400"/>
            <a:endParaRPr lang="ko-KR" altLang="en-US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3" name="Freeform 55">
            <a:extLst>
              <a:ext uri="{FF2B5EF4-FFF2-40B4-BE49-F238E27FC236}">
                <a16:creationId xmlns:a16="http://schemas.microsoft.com/office/drawing/2014/main" id="{C2AE7D9E-7D80-2AFE-88BF-4477A7626A6A}"/>
              </a:ext>
            </a:extLst>
          </p:cNvPr>
          <p:cNvSpPr>
            <a:spLocks/>
          </p:cNvSpPr>
          <p:nvPr/>
        </p:nvSpPr>
        <p:spPr bwMode="auto">
          <a:xfrm flipV="1">
            <a:off x="5382983" y="2935589"/>
            <a:ext cx="826162" cy="420634"/>
          </a:xfrm>
          <a:custGeom>
            <a:avLst/>
            <a:gdLst>
              <a:gd name="T0" fmla="*/ 0 w 771"/>
              <a:gd name="T1" fmla="*/ 220102987 h 590"/>
              <a:gd name="T2" fmla="*/ 430710676 w 771"/>
              <a:gd name="T3" fmla="*/ 220102987 h 590"/>
              <a:gd name="T4" fmla="*/ 430710676 w 771"/>
              <a:gd name="T5" fmla="*/ 0 h 590"/>
              <a:gd name="T6" fmla="*/ 0 60000 65536"/>
              <a:gd name="T7" fmla="*/ 0 60000 65536"/>
              <a:gd name="T8" fmla="*/ 0 60000 65536"/>
              <a:gd name="T9" fmla="*/ 0 w 771"/>
              <a:gd name="T10" fmla="*/ 0 h 590"/>
              <a:gd name="T11" fmla="*/ 771 w 771"/>
              <a:gd name="T12" fmla="*/ 590 h 59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71" h="590">
                <a:moveTo>
                  <a:pt x="0" y="590"/>
                </a:moveTo>
                <a:lnTo>
                  <a:pt x="771" y="590"/>
                </a:lnTo>
                <a:lnTo>
                  <a:pt x="771" y="0"/>
                </a:ln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/>
          <a:lstStyle/>
          <a:p>
            <a:pPr defTabSz="914400"/>
            <a:endParaRPr lang="ko-KR" altLang="en-US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28" name="Text Box 56">
            <a:extLst>
              <a:ext uri="{FF2B5EF4-FFF2-40B4-BE49-F238E27FC236}">
                <a16:creationId xmlns:a16="http://schemas.microsoft.com/office/drawing/2014/main" id="{0FE50B88-5719-446B-39BB-03AE92616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3532" y="2605977"/>
            <a:ext cx="726803" cy="18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6800" tIns="36000" rIns="46800" bIns="360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defTabSz="914400" eaLnBrk="1" hangingPunct="1">
              <a:spcBef>
                <a:spcPct val="20000"/>
              </a:spcBef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292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문서등록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292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9FC240EC-6B37-3BFB-14C4-1AFC3037535C}"/>
              </a:ext>
            </a:extLst>
          </p:cNvPr>
          <p:cNvGrpSpPr/>
          <p:nvPr/>
        </p:nvGrpSpPr>
        <p:grpSpPr>
          <a:xfrm>
            <a:off x="5450472" y="3364156"/>
            <a:ext cx="1515108" cy="1470994"/>
            <a:chOff x="5745088" y="3076783"/>
            <a:chExt cx="1350835" cy="1400146"/>
          </a:xfrm>
        </p:grpSpPr>
        <p:pic>
          <p:nvPicPr>
            <p:cNvPr id="130" name="Picture 53" descr="AntiSpyware beta1 screen">
              <a:extLst>
                <a:ext uri="{FF2B5EF4-FFF2-40B4-BE49-F238E27FC236}">
                  <a16:creationId xmlns:a16="http://schemas.microsoft.com/office/drawing/2014/main" id="{12FBF14E-89AA-ABCE-0FA8-A8B85D6DB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5088" y="3173365"/>
              <a:ext cx="1350835" cy="1303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1" name="Picture 98" descr="oledb32r">
              <a:extLst>
                <a:ext uri="{FF2B5EF4-FFF2-40B4-BE49-F238E27FC236}">
                  <a16:creationId xmlns:a16="http://schemas.microsoft.com/office/drawing/2014/main" id="{ADA76807-87CF-09A7-299D-7B71D3F6DF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3" y="3076783"/>
              <a:ext cx="632579" cy="640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2" name="Group 102">
            <a:extLst>
              <a:ext uri="{FF2B5EF4-FFF2-40B4-BE49-F238E27FC236}">
                <a16:creationId xmlns:a16="http://schemas.microsoft.com/office/drawing/2014/main" id="{5BEACEF1-DB4C-21D8-3D0B-03B964F6B2B1}"/>
              </a:ext>
            </a:extLst>
          </p:cNvPr>
          <p:cNvGrpSpPr>
            <a:grpSpLocks/>
          </p:cNvGrpSpPr>
          <p:nvPr/>
        </p:nvGrpSpPr>
        <p:grpSpPr bwMode="auto">
          <a:xfrm>
            <a:off x="7436080" y="3187602"/>
            <a:ext cx="847936" cy="529502"/>
            <a:chOff x="2840" y="2485"/>
            <a:chExt cx="513" cy="310"/>
          </a:xfrm>
        </p:grpSpPr>
        <p:pic>
          <p:nvPicPr>
            <p:cNvPr id="133" name="Picture 103" descr="db">
              <a:extLst>
                <a:ext uri="{FF2B5EF4-FFF2-40B4-BE49-F238E27FC236}">
                  <a16:creationId xmlns:a16="http://schemas.microsoft.com/office/drawing/2014/main" id="{85C0DF9D-4868-4BC3-2211-C1A3C8EE72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0" y="2485"/>
              <a:ext cx="513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4" name="Text Box 104">
              <a:extLst>
                <a:ext uri="{FF2B5EF4-FFF2-40B4-BE49-F238E27FC236}">
                  <a16:creationId xmlns:a16="http://schemas.microsoft.com/office/drawing/2014/main" id="{0AC8FE76-D1B7-CCE1-4B26-C6DB38A79F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0" y="2586"/>
              <a:ext cx="205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9pPr>
            </a:lstStyle>
            <a:p>
              <a:pPr algn="ctr" defTabSz="914400" eaLnBrk="1" hangingPunct="1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 defTabSz="914400" eaLnBrk="1" hangingPunct="1"/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DBMS</a:t>
              </a:r>
            </a:p>
          </p:txBody>
        </p:sp>
      </p:grpSp>
      <p:sp>
        <p:nvSpPr>
          <p:cNvPr id="135" name="Line 105">
            <a:extLst>
              <a:ext uri="{FF2B5EF4-FFF2-40B4-BE49-F238E27FC236}">
                <a16:creationId xmlns:a16="http://schemas.microsoft.com/office/drawing/2014/main" id="{8DA98849-12E9-61D6-EB09-15D1B8CE42B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77240" y="3468438"/>
            <a:ext cx="323023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ot="10800000"/>
          <a:lstStyle/>
          <a:p>
            <a:pPr defTabSz="914400"/>
            <a:endParaRPr lang="ko-KR" altLang="en-US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6" name="Text Box 107">
            <a:extLst>
              <a:ext uri="{FF2B5EF4-FFF2-40B4-BE49-F238E27FC236}">
                <a16:creationId xmlns:a16="http://schemas.microsoft.com/office/drawing/2014/main" id="{C6CEDF27-572B-0EEF-1BF0-F76F74BFB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721" y="2588660"/>
            <a:ext cx="883039" cy="18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36000" rIns="46800" bIns="360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defTabSz="914400" eaLnBrk="1" hangingPunct="1">
              <a:spcBef>
                <a:spcPct val="20000"/>
              </a:spcBef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292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파일 식별기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292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292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추출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292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37" name="Group 114">
            <a:extLst>
              <a:ext uri="{FF2B5EF4-FFF2-40B4-BE49-F238E27FC236}">
                <a16:creationId xmlns:a16="http://schemas.microsoft.com/office/drawing/2014/main" id="{E4A0B404-1E96-13D7-D796-E6812AB4F484}"/>
              </a:ext>
            </a:extLst>
          </p:cNvPr>
          <p:cNvGrpSpPr>
            <a:grpSpLocks/>
          </p:cNvGrpSpPr>
          <p:nvPr/>
        </p:nvGrpSpPr>
        <p:grpSpPr bwMode="auto">
          <a:xfrm>
            <a:off x="7732614" y="5605628"/>
            <a:ext cx="1002690" cy="574435"/>
            <a:chOff x="2840" y="2485"/>
            <a:chExt cx="513" cy="310"/>
          </a:xfrm>
        </p:grpSpPr>
        <p:pic>
          <p:nvPicPr>
            <p:cNvPr id="138" name="Picture 115" descr="db">
              <a:extLst>
                <a:ext uri="{FF2B5EF4-FFF2-40B4-BE49-F238E27FC236}">
                  <a16:creationId xmlns:a16="http://schemas.microsoft.com/office/drawing/2014/main" id="{1FD17853-DFF6-9453-42E3-421B9687E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0" y="2485"/>
              <a:ext cx="513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" name="Text Box 116">
              <a:extLst>
                <a:ext uri="{FF2B5EF4-FFF2-40B4-BE49-F238E27FC236}">
                  <a16:creationId xmlns:a16="http://schemas.microsoft.com/office/drawing/2014/main" id="{D4F66CBD-17BE-16C3-6AF8-9CF5200F3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7" y="2614"/>
              <a:ext cx="213" cy="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9pPr>
            </a:lstStyle>
            <a:p>
              <a:pPr algn="ctr" defTabSz="914400" eaLnBrk="1" hangingPunct="1"/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파일관리</a:t>
              </a:r>
            </a:p>
            <a:p>
              <a:pPr algn="ctr" defTabSz="914400" eaLnBrk="1" hangingPunct="1"/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DBMS</a:t>
              </a:r>
            </a:p>
          </p:txBody>
        </p:sp>
      </p:grpSp>
      <p:sp>
        <p:nvSpPr>
          <p:cNvPr id="140" name="Text Box 119">
            <a:extLst>
              <a:ext uri="{FF2B5EF4-FFF2-40B4-BE49-F238E27FC236}">
                <a16:creationId xmlns:a16="http://schemas.microsoft.com/office/drawing/2014/main" id="{B6407FB8-1A0C-FEE9-815B-38D2583F4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3416" y="4211697"/>
            <a:ext cx="537221" cy="340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36000" rIns="46800" bIns="360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defTabSz="914400" eaLnBrk="1" hangingPunct="1">
              <a:spcBef>
                <a:spcPct val="20000"/>
              </a:spcBef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292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신규 파일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292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defTabSz="914400" eaLnBrk="1" hangingPunct="1">
              <a:spcBef>
                <a:spcPct val="20000"/>
              </a:spcBef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292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유무 확인</a:t>
            </a:r>
          </a:p>
        </p:txBody>
      </p:sp>
      <p:sp>
        <p:nvSpPr>
          <p:cNvPr id="141" name="Text Box 57">
            <a:extLst>
              <a:ext uri="{FF2B5EF4-FFF2-40B4-BE49-F238E27FC236}">
                <a16:creationId xmlns:a16="http://schemas.microsoft.com/office/drawing/2014/main" id="{589D864E-9040-C264-047E-064E5F051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9510" y="5783311"/>
            <a:ext cx="503085" cy="18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36000" rIns="46800" bIns="360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defTabSz="914400" eaLnBrk="1" hangingPunct="1">
              <a:spcBef>
                <a:spcPct val="20000"/>
              </a:spcBef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292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문서등록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292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2" name="Line 105">
            <a:extLst>
              <a:ext uri="{FF2B5EF4-FFF2-40B4-BE49-F238E27FC236}">
                <a16:creationId xmlns:a16="http://schemas.microsoft.com/office/drawing/2014/main" id="{2241510B-C3B7-2AC2-6495-D0B6EB8B8A4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7127" y="5228154"/>
            <a:ext cx="442443" cy="340308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ot="10800000"/>
          <a:lstStyle/>
          <a:p>
            <a:pPr defTabSz="914400"/>
            <a:endParaRPr lang="ko-KR" altLang="en-US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3" name="Line 105">
            <a:extLst>
              <a:ext uri="{FF2B5EF4-FFF2-40B4-BE49-F238E27FC236}">
                <a16:creationId xmlns:a16="http://schemas.microsoft.com/office/drawing/2014/main" id="{6809CA86-9C87-849E-47A1-3851E1CB12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48143" y="5236409"/>
            <a:ext cx="442443" cy="332054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ot="10800000"/>
          <a:lstStyle/>
          <a:p>
            <a:pPr defTabSz="914400"/>
            <a:endParaRPr lang="ko-KR" altLang="en-US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4" name="화이트투명사각판">
            <a:extLst>
              <a:ext uri="{FF2B5EF4-FFF2-40B4-BE49-F238E27FC236}">
                <a16:creationId xmlns:a16="http://schemas.microsoft.com/office/drawing/2014/main" id="{E1AE77BE-6875-351C-E500-43765CD41AB3}"/>
              </a:ext>
            </a:extLst>
          </p:cNvPr>
          <p:cNvSpPr/>
          <p:nvPr/>
        </p:nvSpPr>
        <p:spPr bwMode="auto">
          <a:xfrm flipV="1">
            <a:off x="4431303" y="2356799"/>
            <a:ext cx="928692" cy="945539"/>
          </a:xfrm>
          <a:prstGeom prst="roundRect">
            <a:avLst>
              <a:gd name="adj" fmla="val 1750"/>
            </a:avLst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defTabSz="10019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5" name="양쪽 모서리가 둥근 사각형 74">
            <a:extLst>
              <a:ext uri="{FF2B5EF4-FFF2-40B4-BE49-F238E27FC236}">
                <a16:creationId xmlns:a16="http://schemas.microsoft.com/office/drawing/2014/main" id="{639B1DF4-3E66-9C9C-B048-5B3CF5389F9D}"/>
              </a:ext>
            </a:extLst>
          </p:cNvPr>
          <p:cNvSpPr/>
          <p:nvPr/>
        </p:nvSpPr>
        <p:spPr bwMode="auto">
          <a:xfrm>
            <a:off x="4431303" y="2213158"/>
            <a:ext cx="928692" cy="280329"/>
          </a:xfrm>
          <a:prstGeom prst="round2SameRect">
            <a:avLst>
              <a:gd name="adj1" fmla="val 11611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-180975" algn="ctr" defTabSz="1279525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itchFamily="34" charset="0"/>
              </a:rPr>
              <a:t>사용자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itchFamily="34" charset="0"/>
              </a:rPr>
              <a:t>- 1</a:t>
            </a: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A0CEEED6-B0F0-6E7A-BF3C-781548E9B3F7}"/>
              </a:ext>
            </a:extLst>
          </p:cNvPr>
          <p:cNvGrpSpPr/>
          <p:nvPr/>
        </p:nvGrpSpPr>
        <p:grpSpPr>
          <a:xfrm>
            <a:off x="4572625" y="2671561"/>
            <a:ext cx="646047" cy="416038"/>
            <a:chOff x="4835679" y="2476920"/>
            <a:chExt cx="380301" cy="261243"/>
          </a:xfrm>
          <a:solidFill>
            <a:srgbClr val="616161"/>
          </a:solidFill>
        </p:grpSpPr>
        <p:grpSp>
          <p:nvGrpSpPr>
            <p:cNvPr id="175" name="Group 10040">
              <a:extLst>
                <a:ext uri="{FF2B5EF4-FFF2-40B4-BE49-F238E27FC236}">
                  <a16:creationId xmlns:a16="http://schemas.microsoft.com/office/drawing/2014/main" id="{E9B2AEF2-B9BB-1379-441F-3F68D4BAF3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35679" y="2476920"/>
              <a:ext cx="203200" cy="165100"/>
              <a:chOff x="1831976" y="4165003"/>
              <a:chExt cx="203200" cy="165100"/>
            </a:xfrm>
            <a:grpFill/>
          </p:grpSpPr>
          <p:sp>
            <p:nvSpPr>
              <p:cNvPr id="177" name="Freeform 548">
                <a:extLst>
                  <a:ext uri="{FF2B5EF4-FFF2-40B4-BE49-F238E27FC236}">
                    <a16:creationId xmlns:a16="http://schemas.microsoft.com/office/drawing/2014/main" id="{EC12AADF-E2F7-3D1A-B039-9B28702DED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44676" y="4165003"/>
                <a:ext cx="177800" cy="127000"/>
              </a:xfrm>
              <a:custGeom>
                <a:avLst/>
                <a:gdLst>
                  <a:gd name="T0" fmla="*/ 4 w 56"/>
                  <a:gd name="T1" fmla="*/ 40 h 40"/>
                  <a:gd name="T2" fmla="*/ 52 w 56"/>
                  <a:gd name="T3" fmla="*/ 40 h 40"/>
                  <a:gd name="T4" fmla="*/ 56 w 56"/>
                  <a:gd name="T5" fmla="*/ 36 h 40"/>
                  <a:gd name="T6" fmla="*/ 56 w 56"/>
                  <a:gd name="T7" fmla="*/ 4 h 40"/>
                  <a:gd name="T8" fmla="*/ 52 w 56"/>
                  <a:gd name="T9" fmla="*/ 0 h 40"/>
                  <a:gd name="T10" fmla="*/ 4 w 56"/>
                  <a:gd name="T11" fmla="*/ 0 h 40"/>
                  <a:gd name="T12" fmla="*/ 0 w 56"/>
                  <a:gd name="T13" fmla="*/ 4 h 40"/>
                  <a:gd name="T14" fmla="*/ 0 w 56"/>
                  <a:gd name="T15" fmla="*/ 36 h 40"/>
                  <a:gd name="T16" fmla="*/ 4 w 56"/>
                  <a:gd name="T17" fmla="*/ 40 h 40"/>
                  <a:gd name="T18" fmla="*/ 4 w 56"/>
                  <a:gd name="T19" fmla="*/ 4 h 40"/>
                  <a:gd name="T20" fmla="*/ 52 w 56"/>
                  <a:gd name="T21" fmla="*/ 4 h 40"/>
                  <a:gd name="T22" fmla="*/ 52 w 56"/>
                  <a:gd name="T23" fmla="*/ 36 h 40"/>
                  <a:gd name="T24" fmla="*/ 4 w 56"/>
                  <a:gd name="T25" fmla="*/ 36 h 40"/>
                  <a:gd name="T26" fmla="*/ 4 w 56"/>
                  <a:gd name="T27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40">
                    <a:moveTo>
                      <a:pt x="4" y="40"/>
                    </a:moveTo>
                    <a:cubicBezTo>
                      <a:pt x="52" y="40"/>
                      <a:pt x="52" y="40"/>
                      <a:pt x="52" y="40"/>
                    </a:cubicBezTo>
                    <a:cubicBezTo>
                      <a:pt x="54" y="40"/>
                      <a:pt x="56" y="38"/>
                      <a:pt x="56" y="3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2"/>
                      <a:pt x="54" y="0"/>
                      <a:pt x="5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8"/>
                      <a:pt x="2" y="40"/>
                      <a:pt x="4" y="40"/>
                    </a:cubicBezTo>
                    <a:close/>
                    <a:moveTo>
                      <a:pt x="4" y="4"/>
                    </a:moveTo>
                    <a:cubicBezTo>
                      <a:pt x="52" y="4"/>
                      <a:pt x="52" y="4"/>
                      <a:pt x="52" y="4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4" y="36"/>
                      <a:pt x="4" y="36"/>
                      <a:pt x="4" y="36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78" name="Freeform 549">
                <a:extLst>
                  <a:ext uri="{FF2B5EF4-FFF2-40B4-BE49-F238E27FC236}">
                    <a16:creationId xmlns:a16="http://schemas.microsoft.com/office/drawing/2014/main" id="{2CD00410-BFF7-EA00-83C3-EDF270C6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1976" y="4304703"/>
                <a:ext cx="203200" cy="25400"/>
              </a:xfrm>
              <a:custGeom>
                <a:avLst/>
                <a:gdLst>
                  <a:gd name="T0" fmla="*/ 62 w 64"/>
                  <a:gd name="T1" fmla="*/ 0 h 8"/>
                  <a:gd name="T2" fmla="*/ 36 w 64"/>
                  <a:gd name="T3" fmla="*/ 0 h 8"/>
                  <a:gd name="T4" fmla="*/ 36 w 64"/>
                  <a:gd name="T5" fmla="*/ 4 h 8"/>
                  <a:gd name="T6" fmla="*/ 28 w 64"/>
                  <a:gd name="T7" fmla="*/ 4 h 8"/>
                  <a:gd name="T8" fmla="*/ 28 w 64"/>
                  <a:gd name="T9" fmla="*/ 0 h 8"/>
                  <a:gd name="T10" fmla="*/ 2 w 64"/>
                  <a:gd name="T11" fmla="*/ 0 h 8"/>
                  <a:gd name="T12" fmla="*/ 1 w 64"/>
                  <a:gd name="T13" fmla="*/ 2 h 8"/>
                  <a:gd name="T14" fmla="*/ 3 w 64"/>
                  <a:gd name="T15" fmla="*/ 6 h 8"/>
                  <a:gd name="T16" fmla="*/ 6 w 64"/>
                  <a:gd name="T17" fmla="*/ 8 h 8"/>
                  <a:gd name="T18" fmla="*/ 58 w 64"/>
                  <a:gd name="T19" fmla="*/ 8 h 8"/>
                  <a:gd name="T20" fmla="*/ 61 w 64"/>
                  <a:gd name="T21" fmla="*/ 6 h 8"/>
                  <a:gd name="T22" fmla="*/ 63 w 64"/>
                  <a:gd name="T23" fmla="*/ 2 h 8"/>
                  <a:gd name="T24" fmla="*/ 62 w 64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8">
                    <a:moveTo>
                      <a:pt x="62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7"/>
                      <a:pt x="5" y="8"/>
                      <a:pt x="6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9" y="8"/>
                      <a:pt x="60" y="7"/>
                      <a:pt x="61" y="6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4" y="1"/>
                      <a:pt x="63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76" name="Freeform 696">
              <a:extLst>
                <a:ext uri="{FF2B5EF4-FFF2-40B4-BE49-F238E27FC236}">
                  <a16:creationId xmlns:a16="http://schemas.microsoft.com/office/drawing/2014/main" id="{234D3ED1-BB37-EBCF-409A-3C45848A91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015955" y="2534963"/>
              <a:ext cx="200025" cy="203200"/>
            </a:xfrm>
            <a:custGeom>
              <a:avLst/>
              <a:gdLst>
                <a:gd name="T0" fmla="*/ 61 w 63"/>
                <a:gd name="T1" fmla="*/ 49 h 64"/>
                <a:gd name="T2" fmla="*/ 47 w 63"/>
                <a:gd name="T3" fmla="*/ 42 h 64"/>
                <a:gd name="T4" fmla="*/ 39 w 63"/>
                <a:gd name="T5" fmla="*/ 38 h 64"/>
                <a:gd name="T6" fmla="*/ 39 w 63"/>
                <a:gd name="T7" fmla="*/ 32 h 64"/>
                <a:gd name="T8" fmla="*/ 42 w 63"/>
                <a:gd name="T9" fmla="*/ 25 h 64"/>
                <a:gd name="T10" fmla="*/ 45 w 63"/>
                <a:gd name="T11" fmla="*/ 21 h 64"/>
                <a:gd name="T12" fmla="*/ 43 w 63"/>
                <a:gd name="T13" fmla="*/ 17 h 64"/>
                <a:gd name="T14" fmla="*/ 44 w 63"/>
                <a:gd name="T15" fmla="*/ 10 h 64"/>
                <a:gd name="T16" fmla="*/ 31 w 63"/>
                <a:gd name="T17" fmla="*/ 0 h 64"/>
                <a:gd name="T18" fmla="*/ 19 w 63"/>
                <a:gd name="T19" fmla="*/ 10 h 64"/>
                <a:gd name="T20" fmla="*/ 19 w 63"/>
                <a:gd name="T21" fmla="*/ 17 h 64"/>
                <a:gd name="T22" fmla="*/ 17 w 63"/>
                <a:gd name="T23" fmla="*/ 21 h 64"/>
                <a:gd name="T24" fmla="*/ 20 w 63"/>
                <a:gd name="T25" fmla="*/ 25 h 64"/>
                <a:gd name="T26" fmla="*/ 23 w 63"/>
                <a:gd name="T27" fmla="*/ 32 h 64"/>
                <a:gd name="T28" fmla="*/ 23 w 63"/>
                <a:gd name="T29" fmla="*/ 38 h 64"/>
                <a:gd name="T30" fmla="*/ 16 w 63"/>
                <a:gd name="T31" fmla="*/ 42 h 64"/>
                <a:gd name="T32" fmla="*/ 1 w 63"/>
                <a:gd name="T33" fmla="*/ 49 h 64"/>
                <a:gd name="T34" fmla="*/ 0 w 63"/>
                <a:gd name="T35" fmla="*/ 64 h 64"/>
                <a:gd name="T36" fmla="*/ 62 w 63"/>
                <a:gd name="T37" fmla="*/ 64 h 64"/>
                <a:gd name="T38" fmla="*/ 61 w 63"/>
                <a:gd name="T39" fmla="*/ 4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3" h="64">
                  <a:moveTo>
                    <a:pt x="61" y="49"/>
                  </a:moveTo>
                  <a:cubicBezTo>
                    <a:pt x="59" y="46"/>
                    <a:pt x="53" y="44"/>
                    <a:pt x="47" y="42"/>
                  </a:cubicBezTo>
                  <a:cubicBezTo>
                    <a:pt x="40" y="39"/>
                    <a:pt x="39" y="38"/>
                    <a:pt x="39" y="38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1" y="30"/>
                    <a:pt x="42" y="25"/>
                  </a:cubicBezTo>
                  <a:cubicBezTo>
                    <a:pt x="43" y="25"/>
                    <a:pt x="45" y="23"/>
                    <a:pt x="45" y="21"/>
                  </a:cubicBezTo>
                  <a:cubicBezTo>
                    <a:pt x="45" y="20"/>
                    <a:pt x="45" y="16"/>
                    <a:pt x="43" y="17"/>
                  </a:cubicBezTo>
                  <a:cubicBezTo>
                    <a:pt x="43" y="14"/>
                    <a:pt x="44" y="11"/>
                    <a:pt x="44" y="10"/>
                  </a:cubicBezTo>
                  <a:cubicBezTo>
                    <a:pt x="43" y="5"/>
                    <a:pt x="38" y="0"/>
                    <a:pt x="31" y="0"/>
                  </a:cubicBezTo>
                  <a:cubicBezTo>
                    <a:pt x="24" y="0"/>
                    <a:pt x="19" y="5"/>
                    <a:pt x="19" y="10"/>
                  </a:cubicBezTo>
                  <a:cubicBezTo>
                    <a:pt x="19" y="11"/>
                    <a:pt x="19" y="14"/>
                    <a:pt x="19" y="17"/>
                  </a:cubicBezTo>
                  <a:cubicBezTo>
                    <a:pt x="17" y="16"/>
                    <a:pt x="17" y="20"/>
                    <a:pt x="17" y="21"/>
                  </a:cubicBezTo>
                  <a:cubicBezTo>
                    <a:pt x="17" y="23"/>
                    <a:pt x="19" y="25"/>
                    <a:pt x="20" y="25"/>
                  </a:cubicBezTo>
                  <a:cubicBezTo>
                    <a:pt x="21" y="30"/>
                    <a:pt x="23" y="32"/>
                    <a:pt x="23" y="32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2" y="39"/>
                    <a:pt x="16" y="42"/>
                  </a:cubicBezTo>
                  <a:cubicBezTo>
                    <a:pt x="9" y="44"/>
                    <a:pt x="3" y="46"/>
                    <a:pt x="1" y="49"/>
                  </a:cubicBezTo>
                  <a:cubicBezTo>
                    <a:pt x="0" y="51"/>
                    <a:pt x="0" y="64"/>
                    <a:pt x="0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2" y="64"/>
                    <a:pt x="63" y="51"/>
                    <a:pt x="6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79" name="화이트투명사각판">
            <a:extLst>
              <a:ext uri="{FF2B5EF4-FFF2-40B4-BE49-F238E27FC236}">
                <a16:creationId xmlns:a16="http://schemas.microsoft.com/office/drawing/2014/main" id="{EE8AD10C-314E-7E9A-6341-78B9BFE2C883}"/>
              </a:ext>
            </a:extLst>
          </p:cNvPr>
          <p:cNvSpPr/>
          <p:nvPr/>
        </p:nvSpPr>
        <p:spPr bwMode="auto">
          <a:xfrm flipV="1">
            <a:off x="4431303" y="5251340"/>
            <a:ext cx="928692" cy="945539"/>
          </a:xfrm>
          <a:prstGeom prst="roundRect">
            <a:avLst>
              <a:gd name="adj" fmla="val 1750"/>
            </a:avLst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defTabSz="10019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0" name="양쪽 모서리가 둥근 사각형 74">
            <a:extLst>
              <a:ext uri="{FF2B5EF4-FFF2-40B4-BE49-F238E27FC236}">
                <a16:creationId xmlns:a16="http://schemas.microsoft.com/office/drawing/2014/main" id="{CFEAD824-A27B-860B-DC7F-78A7F54D889C}"/>
              </a:ext>
            </a:extLst>
          </p:cNvPr>
          <p:cNvSpPr/>
          <p:nvPr/>
        </p:nvSpPr>
        <p:spPr bwMode="auto">
          <a:xfrm>
            <a:off x="4431303" y="5107699"/>
            <a:ext cx="928692" cy="280329"/>
          </a:xfrm>
          <a:prstGeom prst="round2SameRect">
            <a:avLst>
              <a:gd name="adj1" fmla="val 11611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-180975" algn="ctr" defTabSz="1279525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itchFamily="34" charset="0"/>
              </a:rPr>
              <a:t>사용자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itchFamily="34" charset="0"/>
              </a:rPr>
              <a:t>- n</a:t>
            </a: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7C40D756-F180-36DB-774E-5F571949CF72}"/>
              </a:ext>
            </a:extLst>
          </p:cNvPr>
          <p:cNvGrpSpPr/>
          <p:nvPr/>
        </p:nvGrpSpPr>
        <p:grpSpPr>
          <a:xfrm>
            <a:off x="4572625" y="5574091"/>
            <a:ext cx="646047" cy="416038"/>
            <a:chOff x="4835679" y="2476920"/>
            <a:chExt cx="380301" cy="261243"/>
          </a:xfrm>
          <a:solidFill>
            <a:srgbClr val="616161"/>
          </a:solidFill>
        </p:grpSpPr>
        <p:grpSp>
          <p:nvGrpSpPr>
            <p:cNvPr id="182" name="Group 10040">
              <a:extLst>
                <a:ext uri="{FF2B5EF4-FFF2-40B4-BE49-F238E27FC236}">
                  <a16:creationId xmlns:a16="http://schemas.microsoft.com/office/drawing/2014/main" id="{887C362D-3A68-8D79-05FB-B3252B9DC3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35679" y="2476920"/>
              <a:ext cx="203200" cy="165100"/>
              <a:chOff x="1831976" y="4165003"/>
              <a:chExt cx="203200" cy="165100"/>
            </a:xfrm>
            <a:grpFill/>
          </p:grpSpPr>
          <p:sp>
            <p:nvSpPr>
              <p:cNvPr id="184" name="Freeform 548">
                <a:extLst>
                  <a:ext uri="{FF2B5EF4-FFF2-40B4-BE49-F238E27FC236}">
                    <a16:creationId xmlns:a16="http://schemas.microsoft.com/office/drawing/2014/main" id="{96D9D767-4A92-DDB0-9411-9769383106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44676" y="4165003"/>
                <a:ext cx="177800" cy="127000"/>
              </a:xfrm>
              <a:custGeom>
                <a:avLst/>
                <a:gdLst>
                  <a:gd name="T0" fmla="*/ 4 w 56"/>
                  <a:gd name="T1" fmla="*/ 40 h 40"/>
                  <a:gd name="T2" fmla="*/ 52 w 56"/>
                  <a:gd name="T3" fmla="*/ 40 h 40"/>
                  <a:gd name="T4" fmla="*/ 56 w 56"/>
                  <a:gd name="T5" fmla="*/ 36 h 40"/>
                  <a:gd name="T6" fmla="*/ 56 w 56"/>
                  <a:gd name="T7" fmla="*/ 4 h 40"/>
                  <a:gd name="T8" fmla="*/ 52 w 56"/>
                  <a:gd name="T9" fmla="*/ 0 h 40"/>
                  <a:gd name="T10" fmla="*/ 4 w 56"/>
                  <a:gd name="T11" fmla="*/ 0 h 40"/>
                  <a:gd name="T12" fmla="*/ 0 w 56"/>
                  <a:gd name="T13" fmla="*/ 4 h 40"/>
                  <a:gd name="T14" fmla="*/ 0 w 56"/>
                  <a:gd name="T15" fmla="*/ 36 h 40"/>
                  <a:gd name="T16" fmla="*/ 4 w 56"/>
                  <a:gd name="T17" fmla="*/ 40 h 40"/>
                  <a:gd name="T18" fmla="*/ 4 w 56"/>
                  <a:gd name="T19" fmla="*/ 4 h 40"/>
                  <a:gd name="T20" fmla="*/ 52 w 56"/>
                  <a:gd name="T21" fmla="*/ 4 h 40"/>
                  <a:gd name="T22" fmla="*/ 52 w 56"/>
                  <a:gd name="T23" fmla="*/ 36 h 40"/>
                  <a:gd name="T24" fmla="*/ 4 w 56"/>
                  <a:gd name="T25" fmla="*/ 36 h 40"/>
                  <a:gd name="T26" fmla="*/ 4 w 56"/>
                  <a:gd name="T27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40">
                    <a:moveTo>
                      <a:pt x="4" y="40"/>
                    </a:moveTo>
                    <a:cubicBezTo>
                      <a:pt x="52" y="40"/>
                      <a:pt x="52" y="40"/>
                      <a:pt x="52" y="40"/>
                    </a:cubicBezTo>
                    <a:cubicBezTo>
                      <a:pt x="54" y="40"/>
                      <a:pt x="56" y="38"/>
                      <a:pt x="56" y="3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2"/>
                      <a:pt x="54" y="0"/>
                      <a:pt x="5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8"/>
                      <a:pt x="2" y="40"/>
                      <a:pt x="4" y="40"/>
                    </a:cubicBezTo>
                    <a:close/>
                    <a:moveTo>
                      <a:pt x="4" y="4"/>
                    </a:moveTo>
                    <a:cubicBezTo>
                      <a:pt x="52" y="4"/>
                      <a:pt x="52" y="4"/>
                      <a:pt x="52" y="4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4" y="36"/>
                      <a:pt x="4" y="36"/>
                      <a:pt x="4" y="36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85" name="Freeform 549">
                <a:extLst>
                  <a:ext uri="{FF2B5EF4-FFF2-40B4-BE49-F238E27FC236}">
                    <a16:creationId xmlns:a16="http://schemas.microsoft.com/office/drawing/2014/main" id="{E05EA0DC-84CA-563E-A112-19B109C1F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1976" y="4304703"/>
                <a:ext cx="203200" cy="25400"/>
              </a:xfrm>
              <a:custGeom>
                <a:avLst/>
                <a:gdLst>
                  <a:gd name="T0" fmla="*/ 62 w 64"/>
                  <a:gd name="T1" fmla="*/ 0 h 8"/>
                  <a:gd name="T2" fmla="*/ 36 w 64"/>
                  <a:gd name="T3" fmla="*/ 0 h 8"/>
                  <a:gd name="T4" fmla="*/ 36 w 64"/>
                  <a:gd name="T5" fmla="*/ 4 h 8"/>
                  <a:gd name="T6" fmla="*/ 28 w 64"/>
                  <a:gd name="T7" fmla="*/ 4 h 8"/>
                  <a:gd name="T8" fmla="*/ 28 w 64"/>
                  <a:gd name="T9" fmla="*/ 0 h 8"/>
                  <a:gd name="T10" fmla="*/ 2 w 64"/>
                  <a:gd name="T11" fmla="*/ 0 h 8"/>
                  <a:gd name="T12" fmla="*/ 1 w 64"/>
                  <a:gd name="T13" fmla="*/ 2 h 8"/>
                  <a:gd name="T14" fmla="*/ 3 w 64"/>
                  <a:gd name="T15" fmla="*/ 6 h 8"/>
                  <a:gd name="T16" fmla="*/ 6 w 64"/>
                  <a:gd name="T17" fmla="*/ 8 h 8"/>
                  <a:gd name="T18" fmla="*/ 58 w 64"/>
                  <a:gd name="T19" fmla="*/ 8 h 8"/>
                  <a:gd name="T20" fmla="*/ 61 w 64"/>
                  <a:gd name="T21" fmla="*/ 6 h 8"/>
                  <a:gd name="T22" fmla="*/ 63 w 64"/>
                  <a:gd name="T23" fmla="*/ 2 h 8"/>
                  <a:gd name="T24" fmla="*/ 62 w 64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8">
                    <a:moveTo>
                      <a:pt x="62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7"/>
                      <a:pt x="5" y="8"/>
                      <a:pt x="6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9" y="8"/>
                      <a:pt x="60" y="7"/>
                      <a:pt x="61" y="6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4" y="1"/>
                      <a:pt x="63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83" name="Freeform 696">
              <a:extLst>
                <a:ext uri="{FF2B5EF4-FFF2-40B4-BE49-F238E27FC236}">
                  <a16:creationId xmlns:a16="http://schemas.microsoft.com/office/drawing/2014/main" id="{B7D9B3AA-85FE-90ED-1B16-867608B77B7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015955" y="2534963"/>
              <a:ext cx="200025" cy="203200"/>
            </a:xfrm>
            <a:custGeom>
              <a:avLst/>
              <a:gdLst>
                <a:gd name="T0" fmla="*/ 61 w 63"/>
                <a:gd name="T1" fmla="*/ 49 h 64"/>
                <a:gd name="T2" fmla="*/ 47 w 63"/>
                <a:gd name="T3" fmla="*/ 42 h 64"/>
                <a:gd name="T4" fmla="*/ 39 w 63"/>
                <a:gd name="T5" fmla="*/ 38 h 64"/>
                <a:gd name="T6" fmla="*/ 39 w 63"/>
                <a:gd name="T7" fmla="*/ 32 h 64"/>
                <a:gd name="T8" fmla="*/ 42 w 63"/>
                <a:gd name="T9" fmla="*/ 25 h 64"/>
                <a:gd name="T10" fmla="*/ 45 w 63"/>
                <a:gd name="T11" fmla="*/ 21 h 64"/>
                <a:gd name="T12" fmla="*/ 43 w 63"/>
                <a:gd name="T13" fmla="*/ 17 h 64"/>
                <a:gd name="T14" fmla="*/ 44 w 63"/>
                <a:gd name="T15" fmla="*/ 10 h 64"/>
                <a:gd name="T16" fmla="*/ 31 w 63"/>
                <a:gd name="T17" fmla="*/ 0 h 64"/>
                <a:gd name="T18" fmla="*/ 19 w 63"/>
                <a:gd name="T19" fmla="*/ 10 h 64"/>
                <a:gd name="T20" fmla="*/ 19 w 63"/>
                <a:gd name="T21" fmla="*/ 17 h 64"/>
                <a:gd name="T22" fmla="*/ 17 w 63"/>
                <a:gd name="T23" fmla="*/ 21 h 64"/>
                <a:gd name="T24" fmla="*/ 20 w 63"/>
                <a:gd name="T25" fmla="*/ 25 h 64"/>
                <a:gd name="T26" fmla="*/ 23 w 63"/>
                <a:gd name="T27" fmla="*/ 32 h 64"/>
                <a:gd name="T28" fmla="*/ 23 w 63"/>
                <a:gd name="T29" fmla="*/ 38 h 64"/>
                <a:gd name="T30" fmla="*/ 16 w 63"/>
                <a:gd name="T31" fmla="*/ 42 h 64"/>
                <a:gd name="T32" fmla="*/ 1 w 63"/>
                <a:gd name="T33" fmla="*/ 49 h 64"/>
                <a:gd name="T34" fmla="*/ 0 w 63"/>
                <a:gd name="T35" fmla="*/ 64 h 64"/>
                <a:gd name="T36" fmla="*/ 62 w 63"/>
                <a:gd name="T37" fmla="*/ 64 h 64"/>
                <a:gd name="T38" fmla="*/ 61 w 63"/>
                <a:gd name="T39" fmla="*/ 4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3" h="64">
                  <a:moveTo>
                    <a:pt x="61" y="49"/>
                  </a:moveTo>
                  <a:cubicBezTo>
                    <a:pt x="59" y="46"/>
                    <a:pt x="53" y="44"/>
                    <a:pt x="47" y="42"/>
                  </a:cubicBezTo>
                  <a:cubicBezTo>
                    <a:pt x="40" y="39"/>
                    <a:pt x="39" y="38"/>
                    <a:pt x="39" y="38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1" y="30"/>
                    <a:pt x="42" y="25"/>
                  </a:cubicBezTo>
                  <a:cubicBezTo>
                    <a:pt x="43" y="25"/>
                    <a:pt x="45" y="23"/>
                    <a:pt x="45" y="21"/>
                  </a:cubicBezTo>
                  <a:cubicBezTo>
                    <a:pt x="45" y="20"/>
                    <a:pt x="45" y="16"/>
                    <a:pt x="43" y="17"/>
                  </a:cubicBezTo>
                  <a:cubicBezTo>
                    <a:pt x="43" y="14"/>
                    <a:pt x="44" y="11"/>
                    <a:pt x="44" y="10"/>
                  </a:cubicBezTo>
                  <a:cubicBezTo>
                    <a:pt x="43" y="5"/>
                    <a:pt x="38" y="0"/>
                    <a:pt x="31" y="0"/>
                  </a:cubicBezTo>
                  <a:cubicBezTo>
                    <a:pt x="24" y="0"/>
                    <a:pt x="19" y="5"/>
                    <a:pt x="19" y="10"/>
                  </a:cubicBezTo>
                  <a:cubicBezTo>
                    <a:pt x="19" y="11"/>
                    <a:pt x="19" y="14"/>
                    <a:pt x="19" y="17"/>
                  </a:cubicBezTo>
                  <a:cubicBezTo>
                    <a:pt x="17" y="16"/>
                    <a:pt x="17" y="20"/>
                    <a:pt x="17" y="21"/>
                  </a:cubicBezTo>
                  <a:cubicBezTo>
                    <a:pt x="17" y="23"/>
                    <a:pt x="19" y="25"/>
                    <a:pt x="20" y="25"/>
                  </a:cubicBezTo>
                  <a:cubicBezTo>
                    <a:pt x="21" y="30"/>
                    <a:pt x="23" y="32"/>
                    <a:pt x="23" y="32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2" y="39"/>
                    <a:pt x="16" y="42"/>
                  </a:cubicBezTo>
                  <a:cubicBezTo>
                    <a:pt x="9" y="44"/>
                    <a:pt x="3" y="46"/>
                    <a:pt x="1" y="49"/>
                  </a:cubicBezTo>
                  <a:cubicBezTo>
                    <a:pt x="0" y="51"/>
                    <a:pt x="0" y="64"/>
                    <a:pt x="0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2" y="64"/>
                    <a:pt x="63" y="51"/>
                    <a:pt x="6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86" name="Freeform 19">
            <a:extLst>
              <a:ext uri="{FF2B5EF4-FFF2-40B4-BE49-F238E27FC236}">
                <a16:creationId xmlns:a16="http://schemas.microsoft.com/office/drawing/2014/main" id="{4CE6BA10-FEDB-D847-4055-0431F8289909}"/>
              </a:ext>
            </a:extLst>
          </p:cNvPr>
          <p:cNvSpPr>
            <a:spLocks/>
          </p:cNvSpPr>
          <p:nvPr/>
        </p:nvSpPr>
        <p:spPr bwMode="auto">
          <a:xfrm>
            <a:off x="5450472" y="2565635"/>
            <a:ext cx="323023" cy="302573"/>
          </a:xfrm>
          <a:custGeom>
            <a:avLst/>
            <a:gdLst>
              <a:gd name="T0" fmla="*/ 1252 w 1254"/>
              <a:gd name="T1" fmla="*/ 657 h 1253"/>
              <a:gd name="T2" fmla="*/ 1240 w 1254"/>
              <a:gd name="T3" fmla="*/ 751 h 1253"/>
              <a:gd name="T4" fmla="*/ 1216 w 1254"/>
              <a:gd name="T5" fmla="*/ 841 h 1253"/>
              <a:gd name="T6" fmla="*/ 1178 w 1254"/>
              <a:gd name="T7" fmla="*/ 925 h 1253"/>
              <a:gd name="T8" fmla="*/ 1128 w 1254"/>
              <a:gd name="T9" fmla="*/ 1001 h 1253"/>
              <a:gd name="T10" fmla="*/ 1070 w 1254"/>
              <a:gd name="T11" fmla="*/ 1069 h 1253"/>
              <a:gd name="T12" fmla="*/ 1002 w 1254"/>
              <a:gd name="T13" fmla="*/ 1127 h 1253"/>
              <a:gd name="T14" fmla="*/ 926 w 1254"/>
              <a:gd name="T15" fmla="*/ 1177 h 1253"/>
              <a:gd name="T16" fmla="*/ 842 w 1254"/>
              <a:gd name="T17" fmla="*/ 1215 h 1253"/>
              <a:gd name="T18" fmla="*/ 752 w 1254"/>
              <a:gd name="T19" fmla="*/ 1239 h 1253"/>
              <a:gd name="T20" fmla="*/ 658 w 1254"/>
              <a:gd name="T21" fmla="*/ 1251 h 1253"/>
              <a:gd name="T22" fmla="*/ 594 w 1254"/>
              <a:gd name="T23" fmla="*/ 1251 h 1253"/>
              <a:gd name="T24" fmla="*/ 500 w 1254"/>
              <a:gd name="T25" fmla="*/ 1239 h 1253"/>
              <a:gd name="T26" fmla="*/ 410 w 1254"/>
              <a:gd name="T27" fmla="*/ 1215 h 1253"/>
              <a:gd name="T28" fmla="*/ 328 w 1254"/>
              <a:gd name="T29" fmla="*/ 1177 h 1253"/>
              <a:gd name="T30" fmla="*/ 252 w 1254"/>
              <a:gd name="T31" fmla="*/ 1127 h 1253"/>
              <a:gd name="T32" fmla="*/ 182 w 1254"/>
              <a:gd name="T33" fmla="*/ 1069 h 1253"/>
              <a:gd name="T34" fmla="*/ 124 w 1254"/>
              <a:gd name="T35" fmla="*/ 1001 h 1253"/>
              <a:gd name="T36" fmla="*/ 74 w 1254"/>
              <a:gd name="T37" fmla="*/ 925 h 1253"/>
              <a:gd name="T38" fmla="*/ 38 w 1254"/>
              <a:gd name="T39" fmla="*/ 841 h 1253"/>
              <a:gd name="T40" fmla="*/ 12 w 1254"/>
              <a:gd name="T41" fmla="*/ 751 h 1253"/>
              <a:gd name="T42" fmla="*/ 0 w 1254"/>
              <a:gd name="T43" fmla="*/ 657 h 1253"/>
              <a:gd name="T44" fmla="*/ 0 w 1254"/>
              <a:gd name="T45" fmla="*/ 593 h 1253"/>
              <a:gd name="T46" fmla="*/ 12 w 1254"/>
              <a:gd name="T47" fmla="*/ 499 h 1253"/>
              <a:gd name="T48" fmla="*/ 38 w 1254"/>
              <a:gd name="T49" fmla="*/ 409 h 1253"/>
              <a:gd name="T50" fmla="*/ 74 w 1254"/>
              <a:gd name="T51" fmla="*/ 327 h 1253"/>
              <a:gd name="T52" fmla="*/ 124 w 1254"/>
              <a:gd name="T53" fmla="*/ 251 h 1253"/>
              <a:gd name="T54" fmla="*/ 182 w 1254"/>
              <a:gd name="T55" fmla="*/ 183 h 1253"/>
              <a:gd name="T56" fmla="*/ 252 w 1254"/>
              <a:gd name="T57" fmla="*/ 123 h 1253"/>
              <a:gd name="T58" fmla="*/ 328 w 1254"/>
              <a:gd name="T59" fmla="*/ 75 h 1253"/>
              <a:gd name="T60" fmla="*/ 410 w 1254"/>
              <a:gd name="T61" fmla="*/ 38 h 1253"/>
              <a:gd name="T62" fmla="*/ 500 w 1254"/>
              <a:gd name="T63" fmla="*/ 12 h 1253"/>
              <a:gd name="T64" fmla="*/ 594 w 1254"/>
              <a:gd name="T65" fmla="*/ 0 h 1253"/>
              <a:gd name="T66" fmla="*/ 658 w 1254"/>
              <a:gd name="T67" fmla="*/ 0 h 1253"/>
              <a:gd name="T68" fmla="*/ 752 w 1254"/>
              <a:gd name="T69" fmla="*/ 12 h 1253"/>
              <a:gd name="T70" fmla="*/ 842 w 1254"/>
              <a:gd name="T71" fmla="*/ 38 h 1253"/>
              <a:gd name="T72" fmla="*/ 926 w 1254"/>
              <a:gd name="T73" fmla="*/ 75 h 1253"/>
              <a:gd name="T74" fmla="*/ 1002 w 1254"/>
              <a:gd name="T75" fmla="*/ 123 h 1253"/>
              <a:gd name="T76" fmla="*/ 1070 w 1254"/>
              <a:gd name="T77" fmla="*/ 183 h 1253"/>
              <a:gd name="T78" fmla="*/ 1128 w 1254"/>
              <a:gd name="T79" fmla="*/ 251 h 1253"/>
              <a:gd name="T80" fmla="*/ 1178 w 1254"/>
              <a:gd name="T81" fmla="*/ 327 h 1253"/>
              <a:gd name="T82" fmla="*/ 1216 w 1254"/>
              <a:gd name="T83" fmla="*/ 409 h 1253"/>
              <a:gd name="T84" fmla="*/ 1240 w 1254"/>
              <a:gd name="T85" fmla="*/ 499 h 1253"/>
              <a:gd name="T86" fmla="*/ 1252 w 1254"/>
              <a:gd name="T87" fmla="*/ 593 h 1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54" h="1253">
                <a:moveTo>
                  <a:pt x="1254" y="625"/>
                </a:moveTo>
                <a:lnTo>
                  <a:pt x="1254" y="625"/>
                </a:lnTo>
                <a:lnTo>
                  <a:pt x="1252" y="657"/>
                </a:lnTo>
                <a:lnTo>
                  <a:pt x="1250" y="689"/>
                </a:lnTo>
                <a:lnTo>
                  <a:pt x="1246" y="721"/>
                </a:lnTo>
                <a:lnTo>
                  <a:pt x="1240" y="751"/>
                </a:lnTo>
                <a:lnTo>
                  <a:pt x="1234" y="783"/>
                </a:lnTo>
                <a:lnTo>
                  <a:pt x="1224" y="811"/>
                </a:lnTo>
                <a:lnTo>
                  <a:pt x="1216" y="841"/>
                </a:lnTo>
                <a:lnTo>
                  <a:pt x="1204" y="869"/>
                </a:lnTo>
                <a:lnTo>
                  <a:pt x="1192" y="897"/>
                </a:lnTo>
                <a:lnTo>
                  <a:pt x="1178" y="925"/>
                </a:lnTo>
                <a:lnTo>
                  <a:pt x="1162" y="951"/>
                </a:lnTo>
                <a:lnTo>
                  <a:pt x="1146" y="975"/>
                </a:lnTo>
                <a:lnTo>
                  <a:pt x="1128" y="1001"/>
                </a:lnTo>
                <a:lnTo>
                  <a:pt x="1110" y="1025"/>
                </a:lnTo>
                <a:lnTo>
                  <a:pt x="1090" y="1047"/>
                </a:lnTo>
                <a:lnTo>
                  <a:pt x="1070" y="1069"/>
                </a:lnTo>
                <a:lnTo>
                  <a:pt x="1048" y="1089"/>
                </a:lnTo>
                <a:lnTo>
                  <a:pt x="1026" y="1109"/>
                </a:lnTo>
                <a:lnTo>
                  <a:pt x="1002" y="1127"/>
                </a:lnTo>
                <a:lnTo>
                  <a:pt x="976" y="1145"/>
                </a:lnTo>
                <a:lnTo>
                  <a:pt x="952" y="1161"/>
                </a:lnTo>
                <a:lnTo>
                  <a:pt x="926" y="1177"/>
                </a:lnTo>
                <a:lnTo>
                  <a:pt x="898" y="1191"/>
                </a:lnTo>
                <a:lnTo>
                  <a:pt x="870" y="1203"/>
                </a:lnTo>
                <a:lnTo>
                  <a:pt x="842" y="1215"/>
                </a:lnTo>
                <a:lnTo>
                  <a:pt x="812" y="1225"/>
                </a:lnTo>
                <a:lnTo>
                  <a:pt x="782" y="1233"/>
                </a:lnTo>
                <a:lnTo>
                  <a:pt x="752" y="1239"/>
                </a:lnTo>
                <a:lnTo>
                  <a:pt x="722" y="1245"/>
                </a:lnTo>
                <a:lnTo>
                  <a:pt x="690" y="1249"/>
                </a:lnTo>
                <a:lnTo>
                  <a:pt x="658" y="1251"/>
                </a:lnTo>
                <a:lnTo>
                  <a:pt x="626" y="1253"/>
                </a:lnTo>
                <a:lnTo>
                  <a:pt x="626" y="1253"/>
                </a:lnTo>
                <a:lnTo>
                  <a:pt x="594" y="1251"/>
                </a:lnTo>
                <a:lnTo>
                  <a:pt x="562" y="1249"/>
                </a:lnTo>
                <a:lnTo>
                  <a:pt x="530" y="1245"/>
                </a:lnTo>
                <a:lnTo>
                  <a:pt x="500" y="1239"/>
                </a:lnTo>
                <a:lnTo>
                  <a:pt x="470" y="1233"/>
                </a:lnTo>
                <a:lnTo>
                  <a:pt x="440" y="1225"/>
                </a:lnTo>
                <a:lnTo>
                  <a:pt x="410" y="1215"/>
                </a:lnTo>
                <a:lnTo>
                  <a:pt x="382" y="1203"/>
                </a:lnTo>
                <a:lnTo>
                  <a:pt x="354" y="1191"/>
                </a:lnTo>
                <a:lnTo>
                  <a:pt x="328" y="1177"/>
                </a:lnTo>
                <a:lnTo>
                  <a:pt x="302" y="1161"/>
                </a:lnTo>
                <a:lnTo>
                  <a:pt x="276" y="1145"/>
                </a:lnTo>
                <a:lnTo>
                  <a:pt x="252" y="1127"/>
                </a:lnTo>
                <a:lnTo>
                  <a:pt x="228" y="1109"/>
                </a:lnTo>
                <a:lnTo>
                  <a:pt x="204" y="1089"/>
                </a:lnTo>
                <a:lnTo>
                  <a:pt x="182" y="1069"/>
                </a:lnTo>
                <a:lnTo>
                  <a:pt x="162" y="1047"/>
                </a:lnTo>
                <a:lnTo>
                  <a:pt x="142" y="1025"/>
                </a:lnTo>
                <a:lnTo>
                  <a:pt x="124" y="1001"/>
                </a:lnTo>
                <a:lnTo>
                  <a:pt x="106" y="975"/>
                </a:lnTo>
                <a:lnTo>
                  <a:pt x="90" y="951"/>
                </a:lnTo>
                <a:lnTo>
                  <a:pt x="74" y="925"/>
                </a:lnTo>
                <a:lnTo>
                  <a:pt x="62" y="897"/>
                </a:lnTo>
                <a:lnTo>
                  <a:pt x="48" y="869"/>
                </a:lnTo>
                <a:lnTo>
                  <a:pt x="38" y="841"/>
                </a:lnTo>
                <a:lnTo>
                  <a:pt x="28" y="811"/>
                </a:lnTo>
                <a:lnTo>
                  <a:pt x="20" y="783"/>
                </a:lnTo>
                <a:lnTo>
                  <a:pt x="12" y="751"/>
                </a:lnTo>
                <a:lnTo>
                  <a:pt x="6" y="721"/>
                </a:lnTo>
                <a:lnTo>
                  <a:pt x="2" y="689"/>
                </a:lnTo>
                <a:lnTo>
                  <a:pt x="0" y="657"/>
                </a:lnTo>
                <a:lnTo>
                  <a:pt x="0" y="625"/>
                </a:lnTo>
                <a:lnTo>
                  <a:pt x="0" y="625"/>
                </a:lnTo>
                <a:lnTo>
                  <a:pt x="0" y="593"/>
                </a:lnTo>
                <a:lnTo>
                  <a:pt x="2" y="561"/>
                </a:lnTo>
                <a:lnTo>
                  <a:pt x="6" y="529"/>
                </a:lnTo>
                <a:lnTo>
                  <a:pt x="12" y="499"/>
                </a:lnTo>
                <a:lnTo>
                  <a:pt x="20" y="469"/>
                </a:lnTo>
                <a:lnTo>
                  <a:pt x="28" y="439"/>
                </a:lnTo>
                <a:lnTo>
                  <a:pt x="38" y="409"/>
                </a:lnTo>
                <a:lnTo>
                  <a:pt x="48" y="381"/>
                </a:lnTo>
                <a:lnTo>
                  <a:pt x="62" y="353"/>
                </a:lnTo>
                <a:lnTo>
                  <a:pt x="74" y="327"/>
                </a:lnTo>
                <a:lnTo>
                  <a:pt x="90" y="301"/>
                </a:lnTo>
                <a:lnTo>
                  <a:pt x="106" y="275"/>
                </a:lnTo>
                <a:lnTo>
                  <a:pt x="124" y="251"/>
                </a:lnTo>
                <a:lnTo>
                  <a:pt x="142" y="227"/>
                </a:lnTo>
                <a:lnTo>
                  <a:pt x="162" y="203"/>
                </a:lnTo>
                <a:lnTo>
                  <a:pt x="182" y="183"/>
                </a:lnTo>
                <a:lnTo>
                  <a:pt x="204" y="161"/>
                </a:lnTo>
                <a:lnTo>
                  <a:pt x="228" y="141"/>
                </a:lnTo>
                <a:lnTo>
                  <a:pt x="252" y="123"/>
                </a:lnTo>
                <a:lnTo>
                  <a:pt x="276" y="105"/>
                </a:lnTo>
                <a:lnTo>
                  <a:pt x="302" y="89"/>
                </a:lnTo>
                <a:lnTo>
                  <a:pt x="328" y="75"/>
                </a:lnTo>
                <a:lnTo>
                  <a:pt x="354" y="61"/>
                </a:lnTo>
                <a:lnTo>
                  <a:pt x="382" y="48"/>
                </a:lnTo>
                <a:lnTo>
                  <a:pt x="410" y="38"/>
                </a:lnTo>
                <a:lnTo>
                  <a:pt x="440" y="28"/>
                </a:lnTo>
                <a:lnTo>
                  <a:pt x="470" y="20"/>
                </a:lnTo>
                <a:lnTo>
                  <a:pt x="500" y="12"/>
                </a:lnTo>
                <a:lnTo>
                  <a:pt x="530" y="6"/>
                </a:lnTo>
                <a:lnTo>
                  <a:pt x="562" y="2"/>
                </a:lnTo>
                <a:lnTo>
                  <a:pt x="594" y="0"/>
                </a:lnTo>
                <a:lnTo>
                  <a:pt x="626" y="0"/>
                </a:lnTo>
                <a:lnTo>
                  <a:pt x="626" y="0"/>
                </a:lnTo>
                <a:lnTo>
                  <a:pt x="658" y="0"/>
                </a:lnTo>
                <a:lnTo>
                  <a:pt x="690" y="2"/>
                </a:lnTo>
                <a:lnTo>
                  <a:pt x="722" y="6"/>
                </a:lnTo>
                <a:lnTo>
                  <a:pt x="752" y="12"/>
                </a:lnTo>
                <a:lnTo>
                  <a:pt x="782" y="20"/>
                </a:lnTo>
                <a:lnTo>
                  <a:pt x="812" y="28"/>
                </a:lnTo>
                <a:lnTo>
                  <a:pt x="842" y="38"/>
                </a:lnTo>
                <a:lnTo>
                  <a:pt x="870" y="48"/>
                </a:lnTo>
                <a:lnTo>
                  <a:pt x="898" y="61"/>
                </a:lnTo>
                <a:lnTo>
                  <a:pt x="926" y="75"/>
                </a:lnTo>
                <a:lnTo>
                  <a:pt x="952" y="89"/>
                </a:lnTo>
                <a:lnTo>
                  <a:pt x="976" y="105"/>
                </a:lnTo>
                <a:lnTo>
                  <a:pt x="1002" y="123"/>
                </a:lnTo>
                <a:lnTo>
                  <a:pt x="1026" y="141"/>
                </a:lnTo>
                <a:lnTo>
                  <a:pt x="1048" y="161"/>
                </a:lnTo>
                <a:lnTo>
                  <a:pt x="1070" y="183"/>
                </a:lnTo>
                <a:lnTo>
                  <a:pt x="1090" y="203"/>
                </a:lnTo>
                <a:lnTo>
                  <a:pt x="1110" y="227"/>
                </a:lnTo>
                <a:lnTo>
                  <a:pt x="1128" y="251"/>
                </a:lnTo>
                <a:lnTo>
                  <a:pt x="1146" y="275"/>
                </a:lnTo>
                <a:lnTo>
                  <a:pt x="1162" y="301"/>
                </a:lnTo>
                <a:lnTo>
                  <a:pt x="1178" y="327"/>
                </a:lnTo>
                <a:lnTo>
                  <a:pt x="1192" y="353"/>
                </a:lnTo>
                <a:lnTo>
                  <a:pt x="1204" y="381"/>
                </a:lnTo>
                <a:lnTo>
                  <a:pt x="1216" y="409"/>
                </a:lnTo>
                <a:lnTo>
                  <a:pt x="1224" y="439"/>
                </a:lnTo>
                <a:lnTo>
                  <a:pt x="1234" y="469"/>
                </a:lnTo>
                <a:lnTo>
                  <a:pt x="1240" y="499"/>
                </a:lnTo>
                <a:lnTo>
                  <a:pt x="1246" y="529"/>
                </a:lnTo>
                <a:lnTo>
                  <a:pt x="1250" y="561"/>
                </a:lnTo>
                <a:lnTo>
                  <a:pt x="1252" y="593"/>
                </a:lnTo>
                <a:lnTo>
                  <a:pt x="1254" y="625"/>
                </a:lnTo>
                <a:lnTo>
                  <a:pt x="1254" y="625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7508" tIns="13754" rIns="27508" bIns="13754" numCol="1" anchor="ctr" anchorCtr="0" compatLnSpc="1">
            <a:prstTxWarp prst="textNoShape">
              <a:avLst/>
            </a:prstTxWarp>
          </a:bodyPr>
          <a:lstStyle/>
          <a:p>
            <a:pPr algn="ctr" defTabSz="275086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7" name="화이트투명사각판">
            <a:extLst>
              <a:ext uri="{FF2B5EF4-FFF2-40B4-BE49-F238E27FC236}">
                <a16:creationId xmlns:a16="http://schemas.microsoft.com/office/drawing/2014/main" id="{50514DD8-6C99-6002-4110-481B167BB9CF}"/>
              </a:ext>
            </a:extLst>
          </p:cNvPr>
          <p:cNvSpPr/>
          <p:nvPr/>
        </p:nvSpPr>
        <p:spPr bwMode="auto">
          <a:xfrm flipV="1">
            <a:off x="4431303" y="3579702"/>
            <a:ext cx="928692" cy="945539"/>
          </a:xfrm>
          <a:prstGeom prst="roundRect">
            <a:avLst>
              <a:gd name="adj" fmla="val 1750"/>
            </a:avLst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defTabSz="10019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8" name="양쪽 모서리가 둥근 사각형 74">
            <a:extLst>
              <a:ext uri="{FF2B5EF4-FFF2-40B4-BE49-F238E27FC236}">
                <a16:creationId xmlns:a16="http://schemas.microsoft.com/office/drawing/2014/main" id="{6336C0F1-E98D-9FB2-F0CE-F03DB7AEBEB6}"/>
              </a:ext>
            </a:extLst>
          </p:cNvPr>
          <p:cNvSpPr/>
          <p:nvPr/>
        </p:nvSpPr>
        <p:spPr bwMode="auto">
          <a:xfrm>
            <a:off x="4431303" y="3436061"/>
            <a:ext cx="928692" cy="280329"/>
          </a:xfrm>
          <a:prstGeom prst="round2SameRect">
            <a:avLst>
              <a:gd name="adj1" fmla="val 11611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-180975" algn="ctr" defTabSz="1279525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itchFamily="34" charset="0"/>
              </a:rPr>
              <a:t>사용자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itchFamily="34" charset="0"/>
              </a:rPr>
              <a:t>- 2</a:t>
            </a: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9F386B47-CE0B-75B0-FEC1-AB362C05EDA7}"/>
              </a:ext>
            </a:extLst>
          </p:cNvPr>
          <p:cNvGrpSpPr/>
          <p:nvPr/>
        </p:nvGrpSpPr>
        <p:grpSpPr>
          <a:xfrm>
            <a:off x="4572625" y="3894464"/>
            <a:ext cx="646047" cy="416038"/>
            <a:chOff x="4835679" y="2476920"/>
            <a:chExt cx="380301" cy="261243"/>
          </a:xfrm>
          <a:solidFill>
            <a:srgbClr val="616161"/>
          </a:solidFill>
        </p:grpSpPr>
        <p:grpSp>
          <p:nvGrpSpPr>
            <p:cNvPr id="190" name="Group 10040">
              <a:extLst>
                <a:ext uri="{FF2B5EF4-FFF2-40B4-BE49-F238E27FC236}">
                  <a16:creationId xmlns:a16="http://schemas.microsoft.com/office/drawing/2014/main" id="{4672A06B-AF56-9BEF-CD09-9FF0BC9BCB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35679" y="2476920"/>
              <a:ext cx="203200" cy="165100"/>
              <a:chOff x="1831976" y="4165003"/>
              <a:chExt cx="203200" cy="165100"/>
            </a:xfrm>
            <a:grpFill/>
          </p:grpSpPr>
          <p:sp>
            <p:nvSpPr>
              <p:cNvPr id="192" name="Freeform 548">
                <a:extLst>
                  <a:ext uri="{FF2B5EF4-FFF2-40B4-BE49-F238E27FC236}">
                    <a16:creationId xmlns:a16="http://schemas.microsoft.com/office/drawing/2014/main" id="{6CDE5BA3-113C-6B75-35BC-6F4E3C2133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44676" y="4165003"/>
                <a:ext cx="177800" cy="127000"/>
              </a:xfrm>
              <a:custGeom>
                <a:avLst/>
                <a:gdLst>
                  <a:gd name="T0" fmla="*/ 4 w 56"/>
                  <a:gd name="T1" fmla="*/ 40 h 40"/>
                  <a:gd name="T2" fmla="*/ 52 w 56"/>
                  <a:gd name="T3" fmla="*/ 40 h 40"/>
                  <a:gd name="T4" fmla="*/ 56 w 56"/>
                  <a:gd name="T5" fmla="*/ 36 h 40"/>
                  <a:gd name="T6" fmla="*/ 56 w 56"/>
                  <a:gd name="T7" fmla="*/ 4 h 40"/>
                  <a:gd name="T8" fmla="*/ 52 w 56"/>
                  <a:gd name="T9" fmla="*/ 0 h 40"/>
                  <a:gd name="T10" fmla="*/ 4 w 56"/>
                  <a:gd name="T11" fmla="*/ 0 h 40"/>
                  <a:gd name="T12" fmla="*/ 0 w 56"/>
                  <a:gd name="T13" fmla="*/ 4 h 40"/>
                  <a:gd name="T14" fmla="*/ 0 w 56"/>
                  <a:gd name="T15" fmla="*/ 36 h 40"/>
                  <a:gd name="T16" fmla="*/ 4 w 56"/>
                  <a:gd name="T17" fmla="*/ 40 h 40"/>
                  <a:gd name="T18" fmla="*/ 4 w 56"/>
                  <a:gd name="T19" fmla="*/ 4 h 40"/>
                  <a:gd name="T20" fmla="*/ 52 w 56"/>
                  <a:gd name="T21" fmla="*/ 4 h 40"/>
                  <a:gd name="T22" fmla="*/ 52 w 56"/>
                  <a:gd name="T23" fmla="*/ 36 h 40"/>
                  <a:gd name="T24" fmla="*/ 4 w 56"/>
                  <a:gd name="T25" fmla="*/ 36 h 40"/>
                  <a:gd name="T26" fmla="*/ 4 w 56"/>
                  <a:gd name="T27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40">
                    <a:moveTo>
                      <a:pt x="4" y="40"/>
                    </a:moveTo>
                    <a:cubicBezTo>
                      <a:pt x="52" y="40"/>
                      <a:pt x="52" y="40"/>
                      <a:pt x="52" y="40"/>
                    </a:cubicBezTo>
                    <a:cubicBezTo>
                      <a:pt x="54" y="40"/>
                      <a:pt x="56" y="38"/>
                      <a:pt x="56" y="3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2"/>
                      <a:pt x="54" y="0"/>
                      <a:pt x="5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8"/>
                      <a:pt x="2" y="40"/>
                      <a:pt x="4" y="40"/>
                    </a:cubicBezTo>
                    <a:close/>
                    <a:moveTo>
                      <a:pt x="4" y="4"/>
                    </a:moveTo>
                    <a:cubicBezTo>
                      <a:pt x="52" y="4"/>
                      <a:pt x="52" y="4"/>
                      <a:pt x="52" y="4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4" y="36"/>
                      <a:pt x="4" y="36"/>
                      <a:pt x="4" y="36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93" name="Freeform 549">
                <a:extLst>
                  <a:ext uri="{FF2B5EF4-FFF2-40B4-BE49-F238E27FC236}">
                    <a16:creationId xmlns:a16="http://schemas.microsoft.com/office/drawing/2014/main" id="{9B489FFA-EADC-A9A6-D8DD-59483CAE4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1976" y="4304703"/>
                <a:ext cx="203200" cy="25400"/>
              </a:xfrm>
              <a:custGeom>
                <a:avLst/>
                <a:gdLst>
                  <a:gd name="T0" fmla="*/ 62 w 64"/>
                  <a:gd name="T1" fmla="*/ 0 h 8"/>
                  <a:gd name="T2" fmla="*/ 36 w 64"/>
                  <a:gd name="T3" fmla="*/ 0 h 8"/>
                  <a:gd name="T4" fmla="*/ 36 w 64"/>
                  <a:gd name="T5" fmla="*/ 4 h 8"/>
                  <a:gd name="T6" fmla="*/ 28 w 64"/>
                  <a:gd name="T7" fmla="*/ 4 h 8"/>
                  <a:gd name="T8" fmla="*/ 28 w 64"/>
                  <a:gd name="T9" fmla="*/ 0 h 8"/>
                  <a:gd name="T10" fmla="*/ 2 w 64"/>
                  <a:gd name="T11" fmla="*/ 0 h 8"/>
                  <a:gd name="T12" fmla="*/ 1 w 64"/>
                  <a:gd name="T13" fmla="*/ 2 h 8"/>
                  <a:gd name="T14" fmla="*/ 3 w 64"/>
                  <a:gd name="T15" fmla="*/ 6 h 8"/>
                  <a:gd name="T16" fmla="*/ 6 w 64"/>
                  <a:gd name="T17" fmla="*/ 8 h 8"/>
                  <a:gd name="T18" fmla="*/ 58 w 64"/>
                  <a:gd name="T19" fmla="*/ 8 h 8"/>
                  <a:gd name="T20" fmla="*/ 61 w 64"/>
                  <a:gd name="T21" fmla="*/ 6 h 8"/>
                  <a:gd name="T22" fmla="*/ 63 w 64"/>
                  <a:gd name="T23" fmla="*/ 2 h 8"/>
                  <a:gd name="T24" fmla="*/ 62 w 64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8">
                    <a:moveTo>
                      <a:pt x="62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7"/>
                      <a:pt x="5" y="8"/>
                      <a:pt x="6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9" y="8"/>
                      <a:pt x="60" y="7"/>
                      <a:pt x="61" y="6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4" y="1"/>
                      <a:pt x="63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91" name="Freeform 696">
              <a:extLst>
                <a:ext uri="{FF2B5EF4-FFF2-40B4-BE49-F238E27FC236}">
                  <a16:creationId xmlns:a16="http://schemas.microsoft.com/office/drawing/2014/main" id="{B44647A3-CD79-9807-4A6B-D4EC74A183E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015955" y="2534963"/>
              <a:ext cx="200025" cy="203200"/>
            </a:xfrm>
            <a:custGeom>
              <a:avLst/>
              <a:gdLst>
                <a:gd name="T0" fmla="*/ 61 w 63"/>
                <a:gd name="T1" fmla="*/ 49 h 64"/>
                <a:gd name="T2" fmla="*/ 47 w 63"/>
                <a:gd name="T3" fmla="*/ 42 h 64"/>
                <a:gd name="T4" fmla="*/ 39 w 63"/>
                <a:gd name="T5" fmla="*/ 38 h 64"/>
                <a:gd name="T6" fmla="*/ 39 w 63"/>
                <a:gd name="T7" fmla="*/ 32 h 64"/>
                <a:gd name="T8" fmla="*/ 42 w 63"/>
                <a:gd name="T9" fmla="*/ 25 h 64"/>
                <a:gd name="T10" fmla="*/ 45 w 63"/>
                <a:gd name="T11" fmla="*/ 21 h 64"/>
                <a:gd name="T12" fmla="*/ 43 w 63"/>
                <a:gd name="T13" fmla="*/ 17 h 64"/>
                <a:gd name="T14" fmla="*/ 44 w 63"/>
                <a:gd name="T15" fmla="*/ 10 h 64"/>
                <a:gd name="T16" fmla="*/ 31 w 63"/>
                <a:gd name="T17" fmla="*/ 0 h 64"/>
                <a:gd name="T18" fmla="*/ 19 w 63"/>
                <a:gd name="T19" fmla="*/ 10 h 64"/>
                <a:gd name="T20" fmla="*/ 19 w 63"/>
                <a:gd name="T21" fmla="*/ 17 h 64"/>
                <a:gd name="T22" fmla="*/ 17 w 63"/>
                <a:gd name="T23" fmla="*/ 21 h 64"/>
                <a:gd name="T24" fmla="*/ 20 w 63"/>
                <a:gd name="T25" fmla="*/ 25 h 64"/>
                <a:gd name="T26" fmla="*/ 23 w 63"/>
                <a:gd name="T27" fmla="*/ 32 h 64"/>
                <a:gd name="T28" fmla="*/ 23 w 63"/>
                <a:gd name="T29" fmla="*/ 38 h 64"/>
                <a:gd name="T30" fmla="*/ 16 w 63"/>
                <a:gd name="T31" fmla="*/ 42 h 64"/>
                <a:gd name="T32" fmla="*/ 1 w 63"/>
                <a:gd name="T33" fmla="*/ 49 h 64"/>
                <a:gd name="T34" fmla="*/ 0 w 63"/>
                <a:gd name="T35" fmla="*/ 64 h 64"/>
                <a:gd name="T36" fmla="*/ 62 w 63"/>
                <a:gd name="T37" fmla="*/ 64 h 64"/>
                <a:gd name="T38" fmla="*/ 61 w 63"/>
                <a:gd name="T39" fmla="*/ 4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3" h="64">
                  <a:moveTo>
                    <a:pt x="61" y="49"/>
                  </a:moveTo>
                  <a:cubicBezTo>
                    <a:pt x="59" y="46"/>
                    <a:pt x="53" y="44"/>
                    <a:pt x="47" y="42"/>
                  </a:cubicBezTo>
                  <a:cubicBezTo>
                    <a:pt x="40" y="39"/>
                    <a:pt x="39" y="38"/>
                    <a:pt x="39" y="38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1" y="30"/>
                    <a:pt x="42" y="25"/>
                  </a:cubicBezTo>
                  <a:cubicBezTo>
                    <a:pt x="43" y="25"/>
                    <a:pt x="45" y="23"/>
                    <a:pt x="45" y="21"/>
                  </a:cubicBezTo>
                  <a:cubicBezTo>
                    <a:pt x="45" y="20"/>
                    <a:pt x="45" y="16"/>
                    <a:pt x="43" y="17"/>
                  </a:cubicBezTo>
                  <a:cubicBezTo>
                    <a:pt x="43" y="14"/>
                    <a:pt x="44" y="11"/>
                    <a:pt x="44" y="10"/>
                  </a:cubicBezTo>
                  <a:cubicBezTo>
                    <a:pt x="43" y="5"/>
                    <a:pt x="38" y="0"/>
                    <a:pt x="31" y="0"/>
                  </a:cubicBezTo>
                  <a:cubicBezTo>
                    <a:pt x="24" y="0"/>
                    <a:pt x="19" y="5"/>
                    <a:pt x="19" y="10"/>
                  </a:cubicBezTo>
                  <a:cubicBezTo>
                    <a:pt x="19" y="11"/>
                    <a:pt x="19" y="14"/>
                    <a:pt x="19" y="17"/>
                  </a:cubicBezTo>
                  <a:cubicBezTo>
                    <a:pt x="17" y="16"/>
                    <a:pt x="17" y="20"/>
                    <a:pt x="17" y="21"/>
                  </a:cubicBezTo>
                  <a:cubicBezTo>
                    <a:pt x="17" y="23"/>
                    <a:pt x="19" y="25"/>
                    <a:pt x="20" y="25"/>
                  </a:cubicBezTo>
                  <a:cubicBezTo>
                    <a:pt x="21" y="30"/>
                    <a:pt x="23" y="32"/>
                    <a:pt x="23" y="32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2" y="39"/>
                    <a:pt x="16" y="42"/>
                  </a:cubicBezTo>
                  <a:cubicBezTo>
                    <a:pt x="9" y="44"/>
                    <a:pt x="3" y="46"/>
                    <a:pt x="1" y="49"/>
                  </a:cubicBezTo>
                  <a:cubicBezTo>
                    <a:pt x="0" y="51"/>
                    <a:pt x="0" y="64"/>
                    <a:pt x="0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2" y="64"/>
                    <a:pt x="63" y="51"/>
                    <a:pt x="6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94" name="Line 105">
            <a:extLst>
              <a:ext uri="{FF2B5EF4-FFF2-40B4-BE49-F238E27FC236}">
                <a16:creationId xmlns:a16="http://schemas.microsoft.com/office/drawing/2014/main" id="{90CC813B-787B-391A-3BCB-249FC6A2A82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87130" y="4078159"/>
            <a:ext cx="459872" cy="926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ot="10800000"/>
          <a:lstStyle/>
          <a:p>
            <a:pPr defTabSz="914400"/>
            <a:endParaRPr lang="ko-KR" altLang="en-US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95" name="Freeform 19">
            <a:extLst>
              <a:ext uri="{FF2B5EF4-FFF2-40B4-BE49-F238E27FC236}">
                <a16:creationId xmlns:a16="http://schemas.microsoft.com/office/drawing/2014/main" id="{CEB6F2E5-00A4-DFCB-63FD-59A05118681F}"/>
              </a:ext>
            </a:extLst>
          </p:cNvPr>
          <p:cNvSpPr>
            <a:spLocks/>
          </p:cNvSpPr>
          <p:nvPr/>
        </p:nvSpPr>
        <p:spPr bwMode="auto">
          <a:xfrm>
            <a:off x="5450472" y="5742969"/>
            <a:ext cx="323023" cy="302573"/>
          </a:xfrm>
          <a:custGeom>
            <a:avLst/>
            <a:gdLst>
              <a:gd name="T0" fmla="*/ 1252 w 1254"/>
              <a:gd name="T1" fmla="*/ 657 h 1253"/>
              <a:gd name="T2" fmla="*/ 1240 w 1254"/>
              <a:gd name="T3" fmla="*/ 751 h 1253"/>
              <a:gd name="T4" fmla="*/ 1216 w 1254"/>
              <a:gd name="T5" fmla="*/ 841 h 1253"/>
              <a:gd name="T6" fmla="*/ 1178 w 1254"/>
              <a:gd name="T7" fmla="*/ 925 h 1253"/>
              <a:gd name="T8" fmla="*/ 1128 w 1254"/>
              <a:gd name="T9" fmla="*/ 1001 h 1253"/>
              <a:gd name="T10" fmla="*/ 1070 w 1254"/>
              <a:gd name="T11" fmla="*/ 1069 h 1253"/>
              <a:gd name="T12" fmla="*/ 1002 w 1254"/>
              <a:gd name="T13" fmla="*/ 1127 h 1253"/>
              <a:gd name="T14" fmla="*/ 926 w 1254"/>
              <a:gd name="T15" fmla="*/ 1177 h 1253"/>
              <a:gd name="T16" fmla="*/ 842 w 1254"/>
              <a:gd name="T17" fmla="*/ 1215 h 1253"/>
              <a:gd name="T18" fmla="*/ 752 w 1254"/>
              <a:gd name="T19" fmla="*/ 1239 h 1253"/>
              <a:gd name="T20" fmla="*/ 658 w 1254"/>
              <a:gd name="T21" fmla="*/ 1251 h 1253"/>
              <a:gd name="T22" fmla="*/ 594 w 1254"/>
              <a:gd name="T23" fmla="*/ 1251 h 1253"/>
              <a:gd name="T24" fmla="*/ 500 w 1254"/>
              <a:gd name="T25" fmla="*/ 1239 h 1253"/>
              <a:gd name="T26" fmla="*/ 410 w 1254"/>
              <a:gd name="T27" fmla="*/ 1215 h 1253"/>
              <a:gd name="T28" fmla="*/ 328 w 1254"/>
              <a:gd name="T29" fmla="*/ 1177 h 1253"/>
              <a:gd name="T30" fmla="*/ 252 w 1254"/>
              <a:gd name="T31" fmla="*/ 1127 h 1253"/>
              <a:gd name="T32" fmla="*/ 182 w 1254"/>
              <a:gd name="T33" fmla="*/ 1069 h 1253"/>
              <a:gd name="T34" fmla="*/ 124 w 1254"/>
              <a:gd name="T35" fmla="*/ 1001 h 1253"/>
              <a:gd name="T36" fmla="*/ 74 w 1254"/>
              <a:gd name="T37" fmla="*/ 925 h 1253"/>
              <a:gd name="T38" fmla="*/ 38 w 1254"/>
              <a:gd name="T39" fmla="*/ 841 h 1253"/>
              <a:gd name="T40" fmla="*/ 12 w 1254"/>
              <a:gd name="T41" fmla="*/ 751 h 1253"/>
              <a:gd name="T42" fmla="*/ 0 w 1254"/>
              <a:gd name="T43" fmla="*/ 657 h 1253"/>
              <a:gd name="T44" fmla="*/ 0 w 1254"/>
              <a:gd name="T45" fmla="*/ 593 h 1253"/>
              <a:gd name="T46" fmla="*/ 12 w 1254"/>
              <a:gd name="T47" fmla="*/ 499 h 1253"/>
              <a:gd name="T48" fmla="*/ 38 w 1254"/>
              <a:gd name="T49" fmla="*/ 409 h 1253"/>
              <a:gd name="T50" fmla="*/ 74 w 1254"/>
              <a:gd name="T51" fmla="*/ 327 h 1253"/>
              <a:gd name="T52" fmla="*/ 124 w 1254"/>
              <a:gd name="T53" fmla="*/ 251 h 1253"/>
              <a:gd name="T54" fmla="*/ 182 w 1254"/>
              <a:gd name="T55" fmla="*/ 183 h 1253"/>
              <a:gd name="T56" fmla="*/ 252 w 1254"/>
              <a:gd name="T57" fmla="*/ 123 h 1253"/>
              <a:gd name="T58" fmla="*/ 328 w 1254"/>
              <a:gd name="T59" fmla="*/ 75 h 1253"/>
              <a:gd name="T60" fmla="*/ 410 w 1254"/>
              <a:gd name="T61" fmla="*/ 38 h 1253"/>
              <a:gd name="T62" fmla="*/ 500 w 1254"/>
              <a:gd name="T63" fmla="*/ 12 h 1253"/>
              <a:gd name="T64" fmla="*/ 594 w 1254"/>
              <a:gd name="T65" fmla="*/ 0 h 1253"/>
              <a:gd name="T66" fmla="*/ 658 w 1254"/>
              <a:gd name="T67" fmla="*/ 0 h 1253"/>
              <a:gd name="T68" fmla="*/ 752 w 1254"/>
              <a:gd name="T69" fmla="*/ 12 h 1253"/>
              <a:gd name="T70" fmla="*/ 842 w 1254"/>
              <a:gd name="T71" fmla="*/ 38 h 1253"/>
              <a:gd name="T72" fmla="*/ 926 w 1254"/>
              <a:gd name="T73" fmla="*/ 75 h 1253"/>
              <a:gd name="T74" fmla="*/ 1002 w 1254"/>
              <a:gd name="T75" fmla="*/ 123 h 1253"/>
              <a:gd name="T76" fmla="*/ 1070 w 1254"/>
              <a:gd name="T77" fmla="*/ 183 h 1253"/>
              <a:gd name="T78" fmla="*/ 1128 w 1254"/>
              <a:gd name="T79" fmla="*/ 251 h 1253"/>
              <a:gd name="T80" fmla="*/ 1178 w 1254"/>
              <a:gd name="T81" fmla="*/ 327 h 1253"/>
              <a:gd name="T82" fmla="*/ 1216 w 1254"/>
              <a:gd name="T83" fmla="*/ 409 h 1253"/>
              <a:gd name="T84" fmla="*/ 1240 w 1254"/>
              <a:gd name="T85" fmla="*/ 499 h 1253"/>
              <a:gd name="T86" fmla="*/ 1252 w 1254"/>
              <a:gd name="T87" fmla="*/ 593 h 1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54" h="1253">
                <a:moveTo>
                  <a:pt x="1254" y="625"/>
                </a:moveTo>
                <a:lnTo>
                  <a:pt x="1254" y="625"/>
                </a:lnTo>
                <a:lnTo>
                  <a:pt x="1252" y="657"/>
                </a:lnTo>
                <a:lnTo>
                  <a:pt x="1250" y="689"/>
                </a:lnTo>
                <a:lnTo>
                  <a:pt x="1246" y="721"/>
                </a:lnTo>
                <a:lnTo>
                  <a:pt x="1240" y="751"/>
                </a:lnTo>
                <a:lnTo>
                  <a:pt x="1234" y="783"/>
                </a:lnTo>
                <a:lnTo>
                  <a:pt x="1224" y="811"/>
                </a:lnTo>
                <a:lnTo>
                  <a:pt x="1216" y="841"/>
                </a:lnTo>
                <a:lnTo>
                  <a:pt x="1204" y="869"/>
                </a:lnTo>
                <a:lnTo>
                  <a:pt x="1192" y="897"/>
                </a:lnTo>
                <a:lnTo>
                  <a:pt x="1178" y="925"/>
                </a:lnTo>
                <a:lnTo>
                  <a:pt x="1162" y="951"/>
                </a:lnTo>
                <a:lnTo>
                  <a:pt x="1146" y="975"/>
                </a:lnTo>
                <a:lnTo>
                  <a:pt x="1128" y="1001"/>
                </a:lnTo>
                <a:lnTo>
                  <a:pt x="1110" y="1025"/>
                </a:lnTo>
                <a:lnTo>
                  <a:pt x="1090" y="1047"/>
                </a:lnTo>
                <a:lnTo>
                  <a:pt x="1070" y="1069"/>
                </a:lnTo>
                <a:lnTo>
                  <a:pt x="1048" y="1089"/>
                </a:lnTo>
                <a:lnTo>
                  <a:pt x="1026" y="1109"/>
                </a:lnTo>
                <a:lnTo>
                  <a:pt x="1002" y="1127"/>
                </a:lnTo>
                <a:lnTo>
                  <a:pt x="976" y="1145"/>
                </a:lnTo>
                <a:lnTo>
                  <a:pt x="952" y="1161"/>
                </a:lnTo>
                <a:lnTo>
                  <a:pt x="926" y="1177"/>
                </a:lnTo>
                <a:lnTo>
                  <a:pt x="898" y="1191"/>
                </a:lnTo>
                <a:lnTo>
                  <a:pt x="870" y="1203"/>
                </a:lnTo>
                <a:lnTo>
                  <a:pt x="842" y="1215"/>
                </a:lnTo>
                <a:lnTo>
                  <a:pt x="812" y="1225"/>
                </a:lnTo>
                <a:lnTo>
                  <a:pt x="782" y="1233"/>
                </a:lnTo>
                <a:lnTo>
                  <a:pt x="752" y="1239"/>
                </a:lnTo>
                <a:lnTo>
                  <a:pt x="722" y="1245"/>
                </a:lnTo>
                <a:lnTo>
                  <a:pt x="690" y="1249"/>
                </a:lnTo>
                <a:lnTo>
                  <a:pt x="658" y="1251"/>
                </a:lnTo>
                <a:lnTo>
                  <a:pt x="626" y="1253"/>
                </a:lnTo>
                <a:lnTo>
                  <a:pt x="626" y="1253"/>
                </a:lnTo>
                <a:lnTo>
                  <a:pt x="594" y="1251"/>
                </a:lnTo>
                <a:lnTo>
                  <a:pt x="562" y="1249"/>
                </a:lnTo>
                <a:lnTo>
                  <a:pt x="530" y="1245"/>
                </a:lnTo>
                <a:lnTo>
                  <a:pt x="500" y="1239"/>
                </a:lnTo>
                <a:lnTo>
                  <a:pt x="470" y="1233"/>
                </a:lnTo>
                <a:lnTo>
                  <a:pt x="440" y="1225"/>
                </a:lnTo>
                <a:lnTo>
                  <a:pt x="410" y="1215"/>
                </a:lnTo>
                <a:lnTo>
                  <a:pt x="382" y="1203"/>
                </a:lnTo>
                <a:lnTo>
                  <a:pt x="354" y="1191"/>
                </a:lnTo>
                <a:lnTo>
                  <a:pt x="328" y="1177"/>
                </a:lnTo>
                <a:lnTo>
                  <a:pt x="302" y="1161"/>
                </a:lnTo>
                <a:lnTo>
                  <a:pt x="276" y="1145"/>
                </a:lnTo>
                <a:lnTo>
                  <a:pt x="252" y="1127"/>
                </a:lnTo>
                <a:lnTo>
                  <a:pt x="228" y="1109"/>
                </a:lnTo>
                <a:lnTo>
                  <a:pt x="204" y="1089"/>
                </a:lnTo>
                <a:lnTo>
                  <a:pt x="182" y="1069"/>
                </a:lnTo>
                <a:lnTo>
                  <a:pt x="162" y="1047"/>
                </a:lnTo>
                <a:lnTo>
                  <a:pt x="142" y="1025"/>
                </a:lnTo>
                <a:lnTo>
                  <a:pt x="124" y="1001"/>
                </a:lnTo>
                <a:lnTo>
                  <a:pt x="106" y="975"/>
                </a:lnTo>
                <a:lnTo>
                  <a:pt x="90" y="951"/>
                </a:lnTo>
                <a:lnTo>
                  <a:pt x="74" y="925"/>
                </a:lnTo>
                <a:lnTo>
                  <a:pt x="62" y="897"/>
                </a:lnTo>
                <a:lnTo>
                  <a:pt x="48" y="869"/>
                </a:lnTo>
                <a:lnTo>
                  <a:pt x="38" y="841"/>
                </a:lnTo>
                <a:lnTo>
                  <a:pt x="28" y="811"/>
                </a:lnTo>
                <a:lnTo>
                  <a:pt x="20" y="783"/>
                </a:lnTo>
                <a:lnTo>
                  <a:pt x="12" y="751"/>
                </a:lnTo>
                <a:lnTo>
                  <a:pt x="6" y="721"/>
                </a:lnTo>
                <a:lnTo>
                  <a:pt x="2" y="689"/>
                </a:lnTo>
                <a:lnTo>
                  <a:pt x="0" y="657"/>
                </a:lnTo>
                <a:lnTo>
                  <a:pt x="0" y="625"/>
                </a:lnTo>
                <a:lnTo>
                  <a:pt x="0" y="625"/>
                </a:lnTo>
                <a:lnTo>
                  <a:pt x="0" y="593"/>
                </a:lnTo>
                <a:lnTo>
                  <a:pt x="2" y="561"/>
                </a:lnTo>
                <a:lnTo>
                  <a:pt x="6" y="529"/>
                </a:lnTo>
                <a:lnTo>
                  <a:pt x="12" y="499"/>
                </a:lnTo>
                <a:lnTo>
                  <a:pt x="20" y="469"/>
                </a:lnTo>
                <a:lnTo>
                  <a:pt x="28" y="439"/>
                </a:lnTo>
                <a:lnTo>
                  <a:pt x="38" y="409"/>
                </a:lnTo>
                <a:lnTo>
                  <a:pt x="48" y="381"/>
                </a:lnTo>
                <a:lnTo>
                  <a:pt x="62" y="353"/>
                </a:lnTo>
                <a:lnTo>
                  <a:pt x="74" y="327"/>
                </a:lnTo>
                <a:lnTo>
                  <a:pt x="90" y="301"/>
                </a:lnTo>
                <a:lnTo>
                  <a:pt x="106" y="275"/>
                </a:lnTo>
                <a:lnTo>
                  <a:pt x="124" y="251"/>
                </a:lnTo>
                <a:lnTo>
                  <a:pt x="142" y="227"/>
                </a:lnTo>
                <a:lnTo>
                  <a:pt x="162" y="203"/>
                </a:lnTo>
                <a:lnTo>
                  <a:pt x="182" y="183"/>
                </a:lnTo>
                <a:lnTo>
                  <a:pt x="204" y="161"/>
                </a:lnTo>
                <a:lnTo>
                  <a:pt x="228" y="141"/>
                </a:lnTo>
                <a:lnTo>
                  <a:pt x="252" y="123"/>
                </a:lnTo>
                <a:lnTo>
                  <a:pt x="276" y="105"/>
                </a:lnTo>
                <a:lnTo>
                  <a:pt x="302" y="89"/>
                </a:lnTo>
                <a:lnTo>
                  <a:pt x="328" y="75"/>
                </a:lnTo>
                <a:lnTo>
                  <a:pt x="354" y="61"/>
                </a:lnTo>
                <a:lnTo>
                  <a:pt x="382" y="48"/>
                </a:lnTo>
                <a:lnTo>
                  <a:pt x="410" y="38"/>
                </a:lnTo>
                <a:lnTo>
                  <a:pt x="440" y="28"/>
                </a:lnTo>
                <a:lnTo>
                  <a:pt x="470" y="20"/>
                </a:lnTo>
                <a:lnTo>
                  <a:pt x="500" y="12"/>
                </a:lnTo>
                <a:lnTo>
                  <a:pt x="530" y="6"/>
                </a:lnTo>
                <a:lnTo>
                  <a:pt x="562" y="2"/>
                </a:lnTo>
                <a:lnTo>
                  <a:pt x="594" y="0"/>
                </a:lnTo>
                <a:lnTo>
                  <a:pt x="626" y="0"/>
                </a:lnTo>
                <a:lnTo>
                  <a:pt x="626" y="0"/>
                </a:lnTo>
                <a:lnTo>
                  <a:pt x="658" y="0"/>
                </a:lnTo>
                <a:lnTo>
                  <a:pt x="690" y="2"/>
                </a:lnTo>
                <a:lnTo>
                  <a:pt x="722" y="6"/>
                </a:lnTo>
                <a:lnTo>
                  <a:pt x="752" y="12"/>
                </a:lnTo>
                <a:lnTo>
                  <a:pt x="782" y="20"/>
                </a:lnTo>
                <a:lnTo>
                  <a:pt x="812" y="28"/>
                </a:lnTo>
                <a:lnTo>
                  <a:pt x="842" y="38"/>
                </a:lnTo>
                <a:lnTo>
                  <a:pt x="870" y="48"/>
                </a:lnTo>
                <a:lnTo>
                  <a:pt x="898" y="61"/>
                </a:lnTo>
                <a:lnTo>
                  <a:pt x="926" y="75"/>
                </a:lnTo>
                <a:lnTo>
                  <a:pt x="952" y="89"/>
                </a:lnTo>
                <a:lnTo>
                  <a:pt x="976" y="105"/>
                </a:lnTo>
                <a:lnTo>
                  <a:pt x="1002" y="123"/>
                </a:lnTo>
                <a:lnTo>
                  <a:pt x="1026" y="141"/>
                </a:lnTo>
                <a:lnTo>
                  <a:pt x="1048" y="161"/>
                </a:lnTo>
                <a:lnTo>
                  <a:pt x="1070" y="183"/>
                </a:lnTo>
                <a:lnTo>
                  <a:pt x="1090" y="203"/>
                </a:lnTo>
                <a:lnTo>
                  <a:pt x="1110" y="227"/>
                </a:lnTo>
                <a:lnTo>
                  <a:pt x="1128" y="251"/>
                </a:lnTo>
                <a:lnTo>
                  <a:pt x="1146" y="275"/>
                </a:lnTo>
                <a:lnTo>
                  <a:pt x="1162" y="301"/>
                </a:lnTo>
                <a:lnTo>
                  <a:pt x="1178" y="327"/>
                </a:lnTo>
                <a:lnTo>
                  <a:pt x="1192" y="353"/>
                </a:lnTo>
                <a:lnTo>
                  <a:pt x="1204" y="381"/>
                </a:lnTo>
                <a:lnTo>
                  <a:pt x="1216" y="409"/>
                </a:lnTo>
                <a:lnTo>
                  <a:pt x="1224" y="439"/>
                </a:lnTo>
                <a:lnTo>
                  <a:pt x="1234" y="469"/>
                </a:lnTo>
                <a:lnTo>
                  <a:pt x="1240" y="499"/>
                </a:lnTo>
                <a:lnTo>
                  <a:pt x="1246" y="529"/>
                </a:lnTo>
                <a:lnTo>
                  <a:pt x="1250" y="561"/>
                </a:lnTo>
                <a:lnTo>
                  <a:pt x="1252" y="593"/>
                </a:lnTo>
                <a:lnTo>
                  <a:pt x="1254" y="625"/>
                </a:lnTo>
                <a:lnTo>
                  <a:pt x="1254" y="625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7508" tIns="13754" rIns="27508" bIns="13754" numCol="1" anchor="ctr" anchorCtr="0" compatLnSpc="1">
            <a:prstTxWarp prst="textNoShape">
              <a:avLst/>
            </a:prstTxWarp>
          </a:bodyPr>
          <a:lstStyle/>
          <a:p>
            <a:pPr algn="ctr" defTabSz="275086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96" name="연결선: 꺾임 195">
            <a:extLst>
              <a:ext uri="{FF2B5EF4-FFF2-40B4-BE49-F238E27FC236}">
                <a16:creationId xmlns:a16="http://schemas.microsoft.com/office/drawing/2014/main" id="{A90883A6-F093-B50F-7C66-CDEFD0BC611C}"/>
              </a:ext>
            </a:extLst>
          </p:cNvPr>
          <p:cNvCxnSpPr>
            <a:cxnSpLocks/>
            <a:stCxn id="130" idx="3"/>
            <a:endCxn id="133" idx="0"/>
          </p:cNvCxnSpPr>
          <p:nvPr/>
        </p:nvCxnSpPr>
        <p:spPr>
          <a:xfrm flipV="1">
            <a:off x="6965581" y="3187602"/>
            <a:ext cx="894467" cy="962786"/>
          </a:xfrm>
          <a:prstGeom prst="bentConnector4">
            <a:avLst>
              <a:gd name="adj1" fmla="val 26301"/>
              <a:gd name="adj2" fmla="val 124945"/>
            </a:avLst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Freeform 19">
            <a:extLst>
              <a:ext uri="{FF2B5EF4-FFF2-40B4-BE49-F238E27FC236}">
                <a16:creationId xmlns:a16="http://schemas.microsoft.com/office/drawing/2014/main" id="{4FAF9A48-4CF8-4157-6E23-8DC4BE7CAE96}"/>
              </a:ext>
            </a:extLst>
          </p:cNvPr>
          <p:cNvSpPr>
            <a:spLocks/>
          </p:cNvSpPr>
          <p:nvPr/>
        </p:nvSpPr>
        <p:spPr bwMode="auto">
          <a:xfrm>
            <a:off x="7251303" y="2556402"/>
            <a:ext cx="323023" cy="302573"/>
          </a:xfrm>
          <a:custGeom>
            <a:avLst/>
            <a:gdLst>
              <a:gd name="T0" fmla="*/ 1252 w 1254"/>
              <a:gd name="T1" fmla="*/ 657 h 1253"/>
              <a:gd name="T2" fmla="*/ 1240 w 1254"/>
              <a:gd name="T3" fmla="*/ 751 h 1253"/>
              <a:gd name="T4" fmla="*/ 1216 w 1254"/>
              <a:gd name="T5" fmla="*/ 841 h 1253"/>
              <a:gd name="T6" fmla="*/ 1178 w 1254"/>
              <a:gd name="T7" fmla="*/ 925 h 1253"/>
              <a:gd name="T8" fmla="*/ 1128 w 1254"/>
              <a:gd name="T9" fmla="*/ 1001 h 1253"/>
              <a:gd name="T10" fmla="*/ 1070 w 1254"/>
              <a:gd name="T11" fmla="*/ 1069 h 1253"/>
              <a:gd name="T12" fmla="*/ 1002 w 1254"/>
              <a:gd name="T13" fmla="*/ 1127 h 1253"/>
              <a:gd name="T14" fmla="*/ 926 w 1254"/>
              <a:gd name="T15" fmla="*/ 1177 h 1253"/>
              <a:gd name="T16" fmla="*/ 842 w 1254"/>
              <a:gd name="T17" fmla="*/ 1215 h 1253"/>
              <a:gd name="T18" fmla="*/ 752 w 1254"/>
              <a:gd name="T19" fmla="*/ 1239 h 1253"/>
              <a:gd name="T20" fmla="*/ 658 w 1254"/>
              <a:gd name="T21" fmla="*/ 1251 h 1253"/>
              <a:gd name="T22" fmla="*/ 594 w 1254"/>
              <a:gd name="T23" fmla="*/ 1251 h 1253"/>
              <a:gd name="T24" fmla="*/ 500 w 1254"/>
              <a:gd name="T25" fmla="*/ 1239 h 1253"/>
              <a:gd name="T26" fmla="*/ 410 w 1254"/>
              <a:gd name="T27" fmla="*/ 1215 h 1253"/>
              <a:gd name="T28" fmla="*/ 328 w 1254"/>
              <a:gd name="T29" fmla="*/ 1177 h 1253"/>
              <a:gd name="T30" fmla="*/ 252 w 1254"/>
              <a:gd name="T31" fmla="*/ 1127 h 1253"/>
              <a:gd name="T32" fmla="*/ 182 w 1254"/>
              <a:gd name="T33" fmla="*/ 1069 h 1253"/>
              <a:gd name="T34" fmla="*/ 124 w 1254"/>
              <a:gd name="T35" fmla="*/ 1001 h 1253"/>
              <a:gd name="T36" fmla="*/ 74 w 1254"/>
              <a:gd name="T37" fmla="*/ 925 h 1253"/>
              <a:gd name="T38" fmla="*/ 38 w 1254"/>
              <a:gd name="T39" fmla="*/ 841 h 1253"/>
              <a:gd name="T40" fmla="*/ 12 w 1254"/>
              <a:gd name="T41" fmla="*/ 751 h 1253"/>
              <a:gd name="T42" fmla="*/ 0 w 1254"/>
              <a:gd name="T43" fmla="*/ 657 h 1253"/>
              <a:gd name="T44" fmla="*/ 0 w 1254"/>
              <a:gd name="T45" fmla="*/ 593 h 1253"/>
              <a:gd name="T46" fmla="*/ 12 w 1254"/>
              <a:gd name="T47" fmla="*/ 499 h 1253"/>
              <a:gd name="T48" fmla="*/ 38 w 1254"/>
              <a:gd name="T49" fmla="*/ 409 h 1253"/>
              <a:gd name="T50" fmla="*/ 74 w 1254"/>
              <a:gd name="T51" fmla="*/ 327 h 1253"/>
              <a:gd name="T52" fmla="*/ 124 w 1254"/>
              <a:gd name="T53" fmla="*/ 251 h 1253"/>
              <a:gd name="T54" fmla="*/ 182 w 1254"/>
              <a:gd name="T55" fmla="*/ 183 h 1253"/>
              <a:gd name="T56" fmla="*/ 252 w 1254"/>
              <a:gd name="T57" fmla="*/ 123 h 1253"/>
              <a:gd name="T58" fmla="*/ 328 w 1254"/>
              <a:gd name="T59" fmla="*/ 75 h 1253"/>
              <a:gd name="T60" fmla="*/ 410 w 1254"/>
              <a:gd name="T61" fmla="*/ 38 h 1253"/>
              <a:gd name="T62" fmla="*/ 500 w 1254"/>
              <a:gd name="T63" fmla="*/ 12 h 1253"/>
              <a:gd name="T64" fmla="*/ 594 w 1254"/>
              <a:gd name="T65" fmla="*/ 0 h 1253"/>
              <a:gd name="T66" fmla="*/ 658 w 1254"/>
              <a:gd name="T67" fmla="*/ 0 h 1253"/>
              <a:gd name="T68" fmla="*/ 752 w 1254"/>
              <a:gd name="T69" fmla="*/ 12 h 1253"/>
              <a:gd name="T70" fmla="*/ 842 w 1254"/>
              <a:gd name="T71" fmla="*/ 38 h 1253"/>
              <a:gd name="T72" fmla="*/ 926 w 1254"/>
              <a:gd name="T73" fmla="*/ 75 h 1253"/>
              <a:gd name="T74" fmla="*/ 1002 w 1254"/>
              <a:gd name="T75" fmla="*/ 123 h 1253"/>
              <a:gd name="T76" fmla="*/ 1070 w 1254"/>
              <a:gd name="T77" fmla="*/ 183 h 1253"/>
              <a:gd name="T78" fmla="*/ 1128 w 1254"/>
              <a:gd name="T79" fmla="*/ 251 h 1253"/>
              <a:gd name="T80" fmla="*/ 1178 w 1254"/>
              <a:gd name="T81" fmla="*/ 327 h 1253"/>
              <a:gd name="T82" fmla="*/ 1216 w 1254"/>
              <a:gd name="T83" fmla="*/ 409 h 1253"/>
              <a:gd name="T84" fmla="*/ 1240 w 1254"/>
              <a:gd name="T85" fmla="*/ 499 h 1253"/>
              <a:gd name="T86" fmla="*/ 1252 w 1254"/>
              <a:gd name="T87" fmla="*/ 593 h 1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54" h="1253">
                <a:moveTo>
                  <a:pt x="1254" y="625"/>
                </a:moveTo>
                <a:lnTo>
                  <a:pt x="1254" y="625"/>
                </a:lnTo>
                <a:lnTo>
                  <a:pt x="1252" y="657"/>
                </a:lnTo>
                <a:lnTo>
                  <a:pt x="1250" y="689"/>
                </a:lnTo>
                <a:lnTo>
                  <a:pt x="1246" y="721"/>
                </a:lnTo>
                <a:lnTo>
                  <a:pt x="1240" y="751"/>
                </a:lnTo>
                <a:lnTo>
                  <a:pt x="1234" y="783"/>
                </a:lnTo>
                <a:lnTo>
                  <a:pt x="1224" y="811"/>
                </a:lnTo>
                <a:lnTo>
                  <a:pt x="1216" y="841"/>
                </a:lnTo>
                <a:lnTo>
                  <a:pt x="1204" y="869"/>
                </a:lnTo>
                <a:lnTo>
                  <a:pt x="1192" y="897"/>
                </a:lnTo>
                <a:lnTo>
                  <a:pt x="1178" y="925"/>
                </a:lnTo>
                <a:lnTo>
                  <a:pt x="1162" y="951"/>
                </a:lnTo>
                <a:lnTo>
                  <a:pt x="1146" y="975"/>
                </a:lnTo>
                <a:lnTo>
                  <a:pt x="1128" y="1001"/>
                </a:lnTo>
                <a:lnTo>
                  <a:pt x="1110" y="1025"/>
                </a:lnTo>
                <a:lnTo>
                  <a:pt x="1090" y="1047"/>
                </a:lnTo>
                <a:lnTo>
                  <a:pt x="1070" y="1069"/>
                </a:lnTo>
                <a:lnTo>
                  <a:pt x="1048" y="1089"/>
                </a:lnTo>
                <a:lnTo>
                  <a:pt x="1026" y="1109"/>
                </a:lnTo>
                <a:lnTo>
                  <a:pt x="1002" y="1127"/>
                </a:lnTo>
                <a:lnTo>
                  <a:pt x="976" y="1145"/>
                </a:lnTo>
                <a:lnTo>
                  <a:pt x="952" y="1161"/>
                </a:lnTo>
                <a:lnTo>
                  <a:pt x="926" y="1177"/>
                </a:lnTo>
                <a:lnTo>
                  <a:pt x="898" y="1191"/>
                </a:lnTo>
                <a:lnTo>
                  <a:pt x="870" y="1203"/>
                </a:lnTo>
                <a:lnTo>
                  <a:pt x="842" y="1215"/>
                </a:lnTo>
                <a:lnTo>
                  <a:pt x="812" y="1225"/>
                </a:lnTo>
                <a:lnTo>
                  <a:pt x="782" y="1233"/>
                </a:lnTo>
                <a:lnTo>
                  <a:pt x="752" y="1239"/>
                </a:lnTo>
                <a:lnTo>
                  <a:pt x="722" y="1245"/>
                </a:lnTo>
                <a:lnTo>
                  <a:pt x="690" y="1249"/>
                </a:lnTo>
                <a:lnTo>
                  <a:pt x="658" y="1251"/>
                </a:lnTo>
                <a:lnTo>
                  <a:pt x="626" y="1253"/>
                </a:lnTo>
                <a:lnTo>
                  <a:pt x="626" y="1253"/>
                </a:lnTo>
                <a:lnTo>
                  <a:pt x="594" y="1251"/>
                </a:lnTo>
                <a:lnTo>
                  <a:pt x="562" y="1249"/>
                </a:lnTo>
                <a:lnTo>
                  <a:pt x="530" y="1245"/>
                </a:lnTo>
                <a:lnTo>
                  <a:pt x="500" y="1239"/>
                </a:lnTo>
                <a:lnTo>
                  <a:pt x="470" y="1233"/>
                </a:lnTo>
                <a:lnTo>
                  <a:pt x="440" y="1225"/>
                </a:lnTo>
                <a:lnTo>
                  <a:pt x="410" y="1215"/>
                </a:lnTo>
                <a:lnTo>
                  <a:pt x="382" y="1203"/>
                </a:lnTo>
                <a:lnTo>
                  <a:pt x="354" y="1191"/>
                </a:lnTo>
                <a:lnTo>
                  <a:pt x="328" y="1177"/>
                </a:lnTo>
                <a:lnTo>
                  <a:pt x="302" y="1161"/>
                </a:lnTo>
                <a:lnTo>
                  <a:pt x="276" y="1145"/>
                </a:lnTo>
                <a:lnTo>
                  <a:pt x="252" y="1127"/>
                </a:lnTo>
                <a:lnTo>
                  <a:pt x="228" y="1109"/>
                </a:lnTo>
                <a:lnTo>
                  <a:pt x="204" y="1089"/>
                </a:lnTo>
                <a:lnTo>
                  <a:pt x="182" y="1069"/>
                </a:lnTo>
                <a:lnTo>
                  <a:pt x="162" y="1047"/>
                </a:lnTo>
                <a:lnTo>
                  <a:pt x="142" y="1025"/>
                </a:lnTo>
                <a:lnTo>
                  <a:pt x="124" y="1001"/>
                </a:lnTo>
                <a:lnTo>
                  <a:pt x="106" y="975"/>
                </a:lnTo>
                <a:lnTo>
                  <a:pt x="90" y="951"/>
                </a:lnTo>
                <a:lnTo>
                  <a:pt x="74" y="925"/>
                </a:lnTo>
                <a:lnTo>
                  <a:pt x="62" y="897"/>
                </a:lnTo>
                <a:lnTo>
                  <a:pt x="48" y="869"/>
                </a:lnTo>
                <a:lnTo>
                  <a:pt x="38" y="841"/>
                </a:lnTo>
                <a:lnTo>
                  <a:pt x="28" y="811"/>
                </a:lnTo>
                <a:lnTo>
                  <a:pt x="20" y="783"/>
                </a:lnTo>
                <a:lnTo>
                  <a:pt x="12" y="751"/>
                </a:lnTo>
                <a:lnTo>
                  <a:pt x="6" y="721"/>
                </a:lnTo>
                <a:lnTo>
                  <a:pt x="2" y="689"/>
                </a:lnTo>
                <a:lnTo>
                  <a:pt x="0" y="657"/>
                </a:lnTo>
                <a:lnTo>
                  <a:pt x="0" y="625"/>
                </a:lnTo>
                <a:lnTo>
                  <a:pt x="0" y="625"/>
                </a:lnTo>
                <a:lnTo>
                  <a:pt x="0" y="593"/>
                </a:lnTo>
                <a:lnTo>
                  <a:pt x="2" y="561"/>
                </a:lnTo>
                <a:lnTo>
                  <a:pt x="6" y="529"/>
                </a:lnTo>
                <a:lnTo>
                  <a:pt x="12" y="499"/>
                </a:lnTo>
                <a:lnTo>
                  <a:pt x="20" y="469"/>
                </a:lnTo>
                <a:lnTo>
                  <a:pt x="28" y="439"/>
                </a:lnTo>
                <a:lnTo>
                  <a:pt x="38" y="409"/>
                </a:lnTo>
                <a:lnTo>
                  <a:pt x="48" y="381"/>
                </a:lnTo>
                <a:lnTo>
                  <a:pt x="62" y="353"/>
                </a:lnTo>
                <a:lnTo>
                  <a:pt x="74" y="327"/>
                </a:lnTo>
                <a:lnTo>
                  <a:pt x="90" y="301"/>
                </a:lnTo>
                <a:lnTo>
                  <a:pt x="106" y="275"/>
                </a:lnTo>
                <a:lnTo>
                  <a:pt x="124" y="251"/>
                </a:lnTo>
                <a:lnTo>
                  <a:pt x="142" y="227"/>
                </a:lnTo>
                <a:lnTo>
                  <a:pt x="162" y="203"/>
                </a:lnTo>
                <a:lnTo>
                  <a:pt x="182" y="183"/>
                </a:lnTo>
                <a:lnTo>
                  <a:pt x="204" y="161"/>
                </a:lnTo>
                <a:lnTo>
                  <a:pt x="228" y="141"/>
                </a:lnTo>
                <a:lnTo>
                  <a:pt x="252" y="123"/>
                </a:lnTo>
                <a:lnTo>
                  <a:pt x="276" y="105"/>
                </a:lnTo>
                <a:lnTo>
                  <a:pt x="302" y="89"/>
                </a:lnTo>
                <a:lnTo>
                  <a:pt x="328" y="75"/>
                </a:lnTo>
                <a:lnTo>
                  <a:pt x="354" y="61"/>
                </a:lnTo>
                <a:lnTo>
                  <a:pt x="382" y="48"/>
                </a:lnTo>
                <a:lnTo>
                  <a:pt x="410" y="38"/>
                </a:lnTo>
                <a:lnTo>
                  <a:pt x="440" y="28"/>
                </a:lnTo>
                <a:lnTo>
                  <a:pt x="470" y="20"/>
                </a:lnTo>
                <a:lnTo>
                  <a:pt x="500" y="12"/>
                </a:lnTo>
                <a:lnTo>
                  <a:pt x="530" y="6"/>
                </a:lnTo>
                <a:lnTo>
                  <a:pt x="562" y="2"/>
                </a:lnTo>
                <a:lnTo>
                  <a:pt x="594" y="0"/>
                </a:lnTo>
                <a:lnTo>
                  <a:pt x="626" y="0"/>
                </a:lnTo>
                <a:lnTo>
                  <a:pt x="626" y="0"/>
                </a:lnTo>
                <a:lnTo>
                  <a:pt x="658" y="0"/>
                </a:lnTo>
                <a:lnTo>
                  <a:pt x="690" y="2"/>
                </a:lnTo>
                <a:lnTo>
                  <a:pt x="722" y="6"/>
                </a:lnTo>
                <a:lnTo>
                  <a:pt x="752" y="12"/>
                </a:lnTo>
                <a:lnTo>
                  <a:pt x="782" y="20"/>
                </a:lnTo>
                <a:lnTo>
                  <a:pt x="812" y="28"/>
                </a:lnTo>
                <a:lnTo>
                  <a:pt x="842" y="38"/>
                </a:lnTo>
                <a:lnTo>
                  <a:pt x="870" y="48"/>
                </a:lnTo>
                <a:lnTo>
                  <a:pt x="898" y="61"/>
                </a:lnTo>
                <a:lnTo>
                  <a:pt x="926" y="75"/>
                </a:lnTo>
                <a:lnTo>
                  <a:pt x="952" y="89"/>
                </a:lnTo>
                <a:lnTo>
                  <a:pt x="976" y="105"/>
                </a:lnTo>
                <a:lnTo>
                  <a:pt x="1002" y="123"/>
                </a:lnTo>
                <a:lnTo>
                  <a:pt x="1026" y="141"/>
                </a:lnTo>
                <a:lnTo>
                  <a:pt x="1048" y="161"/>
                </a:lnTo>
                <a:lnTo>
                  <a:pt x="1070" y="183"/>
                </a:lnTo>
                <a:lnTo>
                  <a:pt x="1090" y="203"/>
                </a:lnTo>
                <a:lnTo>
                  <a:pt x="1110" y="227"/>
                </a:lnTo>
                <a:lnTo>
                  <a:pt x="1128" y="251"/>
                </a:lnTo>
                <a:lnTo>
                  <a:pt x="1146" y="275"/>
                </a:lnTo>
                <a:lnTo>
                  <a:pt x="1162" y="301"/>
                </a:lnTo>
                <a:lnTo>
                  <a:pt x="1178" y="327"/>
                </a:lnTo>
                <a:lnTo>
                  <a:pt x="1192" y="353"/>
                </a:lnTo>
                <a:lnTo>
                  <a:pt x="1204" y="381"/>
                </a:lnTo>
                <a:lnTo>
                  <a:pt x="1216" y="409"/>
                </a:lnTo>
                <a:lnTo>
                  <a:pt x="1224" y="439"/>
                </a:lnTo>
                <a:lnTo>
                  <a:pt x="1234" y="469"/>
                </a:lnTo>
                <a:lnTo>
                  <a:pt x="1240" y="499"/>
                </a:lnTo>
                <a:lnTo>
                  <a:pt x="1246" y="529"/>
                </a:lnTo>
                <a:lnTo>
                  <a:pt x="1250" y="561"/>
                </a:lnTo>
                <a:lnTo>
                  <a:pt x="1252" y="593"/>
                </a:lnTo>
                <a:lnTo>
                  <a:pt x="1254" y="625"/>
                </a:lnTo>
                <a:lnTo>
                  <a:pt x="1254" y="625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7508" tIns="13754" rIns="27508" bIns="13754" numCol="1" anchor="ctr" anchorCtr="0" compatLnSpc="1">
            <a:prstTxWarp prst="textNoShape">
              <a:avLst/>
            </a:prstTxWarp>
          </a:bodyPr>
          <a:lstStyle/>
          <a:p>
            <a:pPr algn="ctr" defTabSz="275086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C5BA932-4272-877F-F552-2185477E7BEE}"/>
              </a:ext>
            </a:extLst>
          </p:cNvPr>
          <p:cNvGrpSpPr/>
          <p:nvPr/>
        </p:nvGrpSpPr>
        <p:grpSpPr>
          <a:xfrm>
            <a:off x="8600299" y="3170815"/>
            <a:ext cx="928692" cy="568848"/>
            <a:chOff x="9015594" y="1680686"/>
            <a:chExt cx="828000" cy="541451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4E07A5AA-0CE8-7F4F-C4BA-6EC0D8509901}"/>
                </a:ext>
              </a:extLst>
            </p:cNvPr>
            <p:cNvGrpSpPr/>
            <p:nvPr/>
          </p:nvGrpSpPr>
          <p:grpSpPr>
            <a:xfrm>
              <a:off x="9015594" y="1680686"/>
              <a:ext cx="828000" cy="541451"/>
              <a:chOff x="1134071" y="2162176"/>
              <a:chExt cx="3351212" cy="301546"/>
            </a:xfrm>
          </p:grpSpPr>
          <p:sp>
            <p:nvSpPr>
              <p:cNvPr id="201" name="화이트투명사각판">
                <a:extLst>
                  <a:ext uri="{FF2B5EF4-FFF2-40B4-BE49-F238E27FC236}">
                    <a16:creationId xmlns:a16="http://schemas.microsoft.com/office/drawing/2014/main" id="{065A76B3-6D14-99D9-8978-6C0049F6CB14}"/>
                  </a:ext>
                </a:extLst>
              </p:cNvPr>
              <p:cNvSpPr/>
              <p:nvPr/>
            </p:nvSpPr>
            <p:spPr bwMode="auto">
              <a:xfrm flipV="1">
                <a:off x="1134071" y="2238319"/>
                <a:ext cx="3351212" cy="225403"/>
              </a:xfrm>
              <a:prstGeom prst="roundRect">
                <a:avLst>
                  <a:gd name="adj" fmla="val 1750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0" marR="0" lvl="0" indent="0" defTabSz="100190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202" name="양쪽 모서리가 둥근 사각형 74">
                <a:extLst>
                  <a:ext uri="{FF2B5EF4-FFF2-40B4-BE49-F238E27FC236}">
                    <a16:creationId xmlns:a16="http://schemas.microsoft.com/office/drawing/2014/main" id="{4A79D8B2-00AA-3453-0D17-BD9B53D7765B}"/>
                  </a:ext>
                </a:extLst>
              </p:cNvPr>
              <p:cNvSpPr/>
              <p:nvPr/>
            </p:nvSpPr>
            <p:spPr bwMode="auto">
              <a:xfrm>
                <a:off x="1134071" y="2162176"/>
                <a:ext cx="3351212" cy="148602"/>
              </a:xfrm>
              <a:prstGeom prst="round2SameRect">
                <a:avLst>
                  <a:gd name="adj1" fmla="val 11611"/>
                  <a:gd name="adj2" fmla="val 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lvl="0" indent="-180975" algn="ctr" defTabSz="1279525">
                  <a:lnSpc>
                    <a:spcPct val="100000"/>
                  </a:lnSpc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00" b="1" dirty="0">
                    <a:ln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tx1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Arial" pitchFamily="34" charset="0"/>
                  </a:rPr>
                  <a:t>식별키</a:t>
                </a:r>
                <a:r>
                  <a:rPr lang="en-US" altLang="ko-KR" sz="1000" b="1" dirty="0">
                    <a:ln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tx1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Arial" pitchFamily="34" charset="0"/>
                  </a:rPr>
                  <a:t> </a:t>
                </a:r>
                <a:r>
                  <a:rPr lang="ko-KR" altLang="en-US" sz="1000" b="1" dirty="0">
                    <a:ln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tx1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Arial" pitchFamily="34" charset="0"/>
                  </a:rPr>
                  <a:t>검증</a:t>
                </a:r>
                <a:endParaRPr lang="en-US" altLang="ko-KR" sz="1000" b="1" dirty="0">
                  <a:ln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A151B84-E70C-99BE-25F5-6C82034763FC}"/>
                </a:ext>
              </a:extLst>
            </p:cNvPr>
            <p:cNvSpPr txBox="1"/>
            <p:nvPr/>
          </p:nvSpPr>
          <p:spPr>
            <a:xfrm>
              <a:off x="9020048" y="1984696"/>
              <a:ext cx="818784" cy="19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식별키검증</a:t>
              </a: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094B5757-25F1-8982-FB27-BAB3CE9BFBAA}"/>
              </a:ext>
            </a:extLst>
          </p:cNvPr>
          <p:cNvGrpSpPr/>
          <p:nvPr/>
        </p:nvGrpSpPr>
        <p:grpSpPr>
          <a:xfrm>
            <a:off x="6923944" y="4636384"/>
            <a:ext cx="1130581" cy="568848"/>
            <a:chOff x="9015594" y="1680686"/>
            <a:chExt cx="829572" cy="541451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AAB19287-E0FA-8DCD-832F-6F5CE077B702}"/>
                </a:ext>
              </a:extLst>
            </p:cNvPr>
            <p:cNvGrpSpPr/>
            <p:nvPr/>
          </p:nvGrpSpPr>
          <p:grpSpPr>
            <a:xfrm>
              <a:off x="9015594" y="1680686"/>
              <a:ext cx="828000" cy="541451"/>
              <a:chOff x="1134071" y="2162176"/>
              <a:chExt cx="3351212" cy="301546"/>
            </a:xfrm>
          </p:grpSpPr>
          <p:sp>
            <p:nvSpPr>
              <p:cNvPr id="206" name="화이트투명사각판">
                <a:extLst>
                  <a:ext uri="{FF2B5EF4-FFF2-40B4-BE49-F238E27FC236}">
                    <a16:creationId xmlns:a16="http://schemas.microsoft.com/office/drawing/2014/main" id="{2B4F2C07-3718-0A23-0817-847D84CC56F1}"/>
                  </a:ext>
                </a:extLst>
              </p:cNvPr>
              <p:cNvSpPr/>
              <p:nvPr/>
            </p:nvSpPr>
            <p:spPr bwMode="auto">
              <a:xfrm flipV="1">
                <a:off x="1134071" y="2238319"/>
                <a:ext cx="3351212" cy="225403"/>
              </a:xfrm>
              <a:prstGeom prst="roundRect">
                <a:avLst>
                  <a:gd name="adj" fmla="val 1750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0" marR="0" lvl="0" indent="0" defTabSz="100190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207" name="양쪽 모서리가 둥근 사각형 74">
                <a:extLst>
                  <a:ext uri="{FF2B5EF4-FFF2-40B4-BE49-F238E27FC236}">
                    <a16:creationId xmlns:a16="http://schemas.microsoft.com/office/drawing/2014/main" id="{DB7C7E47-9C27-8959-B22D-A3A45A70B4DD}"/>
                  </a:ext>
                </a:extLst>
              </p:cNvPr>
              <p:cNvSpPr/>
              <p:nvPr/>
            </p:nvSpPr>
            <p:spPr bwMode="auto">
              <a:xfrm>
                <a:off x="1134071" y="2162176"/>
                <a:ext cx="3351212" cy="148602"/>
              </a:xfrm>
              <a:prstGeom prst="round2SameRect">
                <a:avLst>
                  <a:gd name="adj1" fmla="val 11611"/>
                  <a:gd name="adj2" fmla="val 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lvl="0" indent="-180975" algn="ctr" defTabSz="1279525">
                  <a:lnSpc>
                    <a:spcPct val="100000"/>
                  </a:lnSpc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00" b="1" dirty="0">
                    <a:ln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tx1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Arial" pitchFamily="34" charset="0"/>
                  </a:rPr>
                  <a:t>처음 등록</a:t>
                </a:r>
                <a:endParaRPr lang="en-US" altLang="ko-KR" sz="1000" b="1" dirty="0">
                  <a:ln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4CD5B42-B1C0-01F1-D293-A37FFEC236F7}"/>
                </a:ext>
              </a:extLst>
            </p:cNvPr>
            <p:cNvSpPr txBox="1"/>
            <p:nvPr/>
          </p:nvSpPr>
          <p:spPr>
            <a:xfrm>
              <a:off x="9026382" y="1982441"/>
              <a:ext cx="818784" cy="193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신규파일 등록</a:t>
              </a:r>
            </a:p>
          </p:txBody>
        </p: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2DD7543B-1AE4-ED9D-D3AE-72903C45491C}"/>
              </a:ext>
            </a:extLst>
          </p:cNvPr>
          <p:cNvGrpSpPr/>
          <p:nvPr/>
        </p:nvGrpSpPr>
        <p:grpSpPr>
          <a:xfrm>
            <a:off x="8083392" y="4636441"/>
            <a:ext cx="1381376" cy="568848"/>
            <a:chOff x="9005111" y="1680686"/>
            <a:chExt cx="838483" cy="541451"/>
          </a:xfrm>
        </p:grpSpPr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B72285E1-671B-997F-341C-8811BC87C177}"/>
                </a:ext>
              </a:extLst>
            </p:cNvPr>
            <p:cNvGrpSpPr/>
            <p:nvPr/>
          </p:nvGrpSpPr>
          <p:grpSpPr>
            <a:xfrm>
              <a:off x="9015594" y="1680686"/>
              <a:ext cx="828000" cy="541451"/>
              <a:chOff x="1134071" y="2162176"/>
              <a:chExt cx="3351212" cy="301546"/>
            </a:xfrm>
          </p:grpSpPr>
          <p:sp>
            <p:nvSpPr>
              <p:cNvPr id="211" name="화이트투명사각판">
                <a:extLst>
                  <a:ext uri="{FF2B5EF4-FFF2-40B4-BE49-F238E27FC236}">
                    <a16:creationId xmlns:a16="http://schemas.microsoft.com/office/drawing/2014/main" id="{11A4AFE2-9C8B-58EF-2B72-4BC3D9B65E7E}"/>
                  </a:ext>
                </a:extLst>
              </p:cNvPr>
              <p:cNvSpPr/>
              <p:nvPr/>
            </p:nvSpPr>
            <p:spPr bwMode="auto">
              <a:xfrm flipV="1">
                <a:off x="1134071" y="2238319"/>
                <a:ext cx="3351212" cy="225403"/>
              </a:xfrm>
              <a:prstGeom prst="roundRect">
                <a:avLst>
                  <a:gd name="adj" fmla="val 1750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0" marR="0" lvl="0" indent="0" defTabSz="100190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212" name="양쪽 모서리가 둥근 사각형 74">
                <a:extLst>
                  <a:ext uri="{FF2B5EF4-FFF2-40B4-BE49-F238E27FC236}">
                    <a16:creationId xmlns:a16="http://schemas.microsoft.com/office/drawing/2014/main" id="{B7241D3F-F260-F9DD-0908-A2C487802FF1}"/>
                  </a:ext>
                </a:extLst>
              </p:cNvPr>
              <p:cNvSpPr/>
              <p:nvPr/>
            </p:nvSpPr>
            <p:spPr bwMode="auto">
              <a:xfrm>
                <a:off x="1134071" y="2162176"/>
                <a:ext cx="3351212" cy="148602"/>
              </a:xfrm>
              <a:prstGeom prst="round2SameRect">
                <a:avLst>
                  <a:gd name="adj1" fmla="val 11611"/>
                  <a:gd name="adj2" fmla="val 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lvl="0" indent="-180975" algn="ctr" defTabSz="1279525">
                  <a:lnSpc>
                    <a:spcPct val="100000"/>
                  </a:lnSpc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00" b="1" dirty="0">
                    <a:ln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tx1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Arial" pitchFamily="34" charset="0"/>
                  </a:rPr>
                  <a:t>기존파일 존재</a:t>
                </a:r>
                <a:endParaRPr lang="en-US" altLang="ko-KR" sz="1000" b="1" dirty="0">
                  <a:ln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3406486-08CE-4553-5E11-ABEE52182436}"/>
                </a:ext>
              </a:extLst>
            </p:cNvPr>
            <p:cNvSpPr txBox="1"/>
            <p:nvPr/>
          </p:nvSpPr>
          <p:spPr>
            <a:xfrm>
              <a:off x="9005111" y="1982125"/>
              <a:ext cx="838483" cy="193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연결 정보만 등록</a:t>
              </a:r>
            </a:p>
          </p:txBody>
        </p:sp>
      </p:grpSp>
      <p:cxnSp>
        <p:nvCxnSpPr>
          <p:cNvPr id="213" name="연결선: 꺾임 212">
            <a:extLst>
              <a:ext uri="{FF2B5EF4-FFF2-40B4-BE49-F238E27FC236}">
                <a16:creationId xmlns:a16="http://schemas.microsoft.com/office/drawing/2014/main" id="{6E88F554-F2AF-080B-4992-9D89CEF9531E}"/>
              </a:ext>
            </a:extLst>
          </p:cNvPr>
          <p:cNvCxnSpPr>
            <a:cxnSpLocks/>
            <a:stCxn id="133" idx="2"/>
            <a:endCxn id="212" idx="3"/>
          </p:cNvCxnSpPr>
          <p:nvPr/>
        </p:nvCxnSpPr>
        <p:spPr>
          <a:xfrm rot="16200000" flipH="1">
            <a:off x="7861713" y="3715438"/>
            <a:ext cx="919336" cy="922668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2F97F36F-0568-A9FE-6116-ACDEC6A3CD61}"/>
              </a:ext>
            </a:extLst>
          </p:cNvPr>
          <p:cNvCxnSpPr>
            <a:cxnSpLocks/>
            <a:stCxn id="133" idx="2"/>
            <a:endCxn id="207" idx="3"/>
          </p:cNvCxnSpPr>
          <p:nvPr/>
        </p:nvCxnSpPr>
        <p:spPr>
          <a:xfrm rot="5400000">
            <a:off x="7214467" y="3990803"/>
            <a:ext cx="919279" cy="371884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Freeform 19">
            <a:extLst>
              <a:ext uri="{FF2B5EF4-FFF2-40B4-BE49-F238E27FC236}">
                <a16:creationId xmlns:a16="http://schemas.microsoft.com/office/drawing/2014/main" id="{CA2D41FA-D297-D5A0-8C20-0045231B1815}"/>
              </a:ext>
            </a:extLst>
          </p:cNvPr>
          <p:cNvSpPr>
            <a:spLocks/>
          </p:cNvSpPr>
          <p:nvPr/>
        </p:nvSpPr>
        <p:spPr bwMode="auto">
          <a:xfrm>
            <a:off x="7555987" y="4248246"/>
            <a:ext cx="323023" cy="302573"/>
          </a:xfrm>
          <a:custGeom>
            <a:avLst/>
            <a:gdLst>
              <a:gd name="T0" fmla="*/ 1252 w 1254"/>
              <a:gd name="T1" fmla="*/ 657 h 1253"/>
              <a:gd name="T2" fmla="*/ 1240 w 1254"/>
              <a:gd name="T3" fmla="*/ 751 h 1253"/>
              <a:gd name="T4" fmla="*/ 1216 w 1254"/>
              <a:gd name="T5" fmla="*/ 841 h 1253"/>
              <a:gd name="T6" fmla="*/ 1178 w 1254"/>
              <a:gd name="T7" fmla="*/ 925 h 1253"/>
              <a:gd name="T8" fmla="*/ 1128 w 1254"/>
              <a:gd name="T9" fmla="*/ 1001 h 1253"/>
              <a:gd name="T10" fmla="*/ 1070 w 1254"/>
              <a:gd name="T11" fmla="*/ 1069 h 1253"/>
              <a:gd name="T12" fmla="*/ 1002 w 1254"/>
              <a:gd name="T13" fmla="*/ 1127 h 1253"/>
              <a:gd name="T14" fmla="*/ 926 w 1254"/>
              <a:gd name="T15" fmla="*/ 1177 h 1253"/>
              <a:gd name="T16" fmla="*/ 842 w 1254"/>
              <a:gd name="T17" fmla="*/ 1215 h 1253"/>
              <a:gd name="T18" fmla="*/ 752 w 1254"/>
              <a:gd name="T19" fmla="*/ 1239 h 1253"/>
              <a:gd name="T20" fmla="*/ 658 w 1254"/>
              <a:gd name="T21" fmla="*/ 1251 h 1253"/>
              <a:gd name="T22" fmla="*/ 594 w 1254"/>
              <a:gd name="T23" fmla="*/ 1251 h 1253"/>
              <a:gd name="T24" fmla="*/ 500 w 1254"/>
              <a:gd name="T25" fmla="*/ 1239 h 1253"/>
              <a:gd name="T26" fmla="*/ 410 w 1254"/>
              <a:gd name="T27" fmla="*/ 1215 h 1253"/>
              <a:gd name="T28" fmla="*/ 328 w 1254"/>
              <a:gd name="T29" fmla="*/ 1177 h 1253"/>
              <a:gd name="T30" fmla="*/ 252 w 1254"/>
              <a:gd name="T31" fmla="*/ 1127 h 1253"/>
              <a:gd name="T32" fmla="*/ 182 w 1254"/>
              <a:gd name="T33" fmla="*/ 1069 h 1253"/>
              <a:gd name="T34" fmla="*/ 124 w 1254"/>
              <a:gd name="T35" fmla="*/ 1001 h 1253"/>
              <a:gd name="T36" fmla="*/ 74 w 1254"/>
              <a:gd name="T37" fmla="*/ 925 h 1253"/>
              <a:gd name="T38" fmla="*/ 38 w 1254"/>
              <a:gd name="T39" fmla="*/ 841 h 1253"/>
              <a:gd name="T40" fmla="*/ 12 w 1254"/>
              <a:gd name="T41" fmla="*/ 751 h 1253"/>
              <a:gd name="T42" fmla="*/ 0 w 1254"/>
              <a:gd name="T43" fmla="*/ 657 h 1253"/>
              <a:gd name="T44" fmla="*/ 0 w 1254"/>
              <a:gd name="T45" fmla="*/ 593 h 1253"/>
              <a:gd name="T46" fmla="*/ 12 w 1254"/>
              <a:gd name="T47" fmla="*/ 499 h 1253"/>
              <a:gd name="T48" fmla="*/ 38 w 1254"/>
              <a:gd name="T49" fmla="*/ 409 h 1253"/>
              <a:gd name="T50" fmla="*/ 74 w 1254"/>
              <a:gd name="T51" fmla="*/ 327 h 1253"/>
              <a:gd name="T52" fmla="*/ 124 w 1254"/>
              <a:gd name="T53" fmla="*/ 251 h 1253"/>
              <a:gd name="T54" fmla="*/ 182 w 1254"/>
              <a:gd name="T55" fmla="*/ 183 h 1253"/>
              <a:gd name="T56" fmla="*/ 252 w 1254"/>
              <a:gd name="T57" fmla="*/ 123 h 1253"/>
              <a:gd name="T58" fmla="*/ 328 w 1254"/>
              <a:gd name="T59" fmla="*/ 75 h 1253"/>
              <a:gd name="T60" fmla="*/ 410 w 1254"/>
              <a:gd name="T61" fmla="*/ 38 h 1253"/>
              <a:gd name="T62" fmla="*/ 500 w 1254"/>
              <a:gd name="T63" fmla="*/ 12 h 1253"/>
              <a:gd name="T64" fmla="*/ 594 w 1254"/>
              <a:gd name="T65" fmla="*/ 0 h 1253"/>
              <a:gd name="T66" fmla="*/ 658 w 1254"/>
              <a:gd name="T67" fmla="*/ 0 h 1253"/>
              <a:gd name="T68" fmla="*/ 752 w 1254"/>
              <a:gd name="T69" fmla="*/ 12 h 1253"/>
              <a:gd name="T70" fmla="*/ 842 w 1254"/>
              <a:gd name="T71" fmla="*/ 38 h 1253"/>
              <a:gd name="T72" fmla="*/ 926 w 1254"/>
              <a:gd name="T73" fmla="*/ 75 h 1253"/>
              <a:gd name="T74" fmla="*/ 1002 w 1254"/>
              <a:gd name="T75" fmla="*/ 123 h 1253"/>
              <a:gd name="T76" fmla="*/ 1070 w 1254"/>
              <a:gd name="T77" fmla="*/ 183 h 1253"/>
              <a:gd name="T78" fmla="*/ 1128 w 1254"/>
              <a:gd name="T79" fmla="*/ 251 h 1253"/>
              <a:gd name="T80" fmla="*/ 1178 w 1254"/>
              <a:gd name="T81" fmla="*/ 327 h 1253"/>
              <a:gd name="T82" fmla="*/ 1216 w 1254"/>
              <a:gd name="T83" fmla="*/ 409 h 1253"/>
              <a:gd name="T84" fmla="*/ 1240 w 1254"/>
              <a:gd name="T85" fmla="*/ 499 h 1253"/>
              <a:gd name="T86" fmla="*/ 1252 w 1254"/>
              <a:gd name="T87" fmla="*/ 593 h 1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54" h="1253">
                <a:moveTo>
                  <a:pt x="1254" y="625"/>
                </a:moveTo>
                <a:lnTo>
                  <a:pt x="1254" y="625"/>
                </a:lnTo>
                <a:lnTo>
                  <a:pt x="1252" y="657"/>
                </a:lnTo>
                <a:lnTo>
                  <a:pt x="1250" y="689"/>
                </a:lnTo>
                <a:lnTo>
                  <a:pt x="1246" y="721"/>
                </a:lnTo>
                <a:lnTo>
                  <a:pt x="1240" y="751"/>
                </a:lnTo>
                <a:lnTo>
                  <a:pt x="1234" y="783"/>
                </a:lnTo>
                <a:lnTo>
                  <a:pt x="1224" y="811"/>
                </a:lnTo>
                <a:lnTo>
                  <a:pt x="1216" y="841"/>
                </a:lnTo>
                <a:lnTo>
                  <a:pt x="1204" y="869"/>
                </a:lnTo>
                <a:lnTo>
                  <a:pt x="1192" y="897"/>
                </a:lnTo>
                <a:lnTo>
                  <a:pt x="1178" y="925"/>
                </a:lnTo>
                <a:lnTo>
                  <a:pt x="1162" y="951"/>
                </a:lnTo>
                <a:lnTo>
                  <a:pt x="1146" y="975"/>
                </a:lnTo>
                <a:lnTo>
                  <a:pt x="1128" y="1001"/>
                </a:lnTo>
                <a:lnTo>
                  <a:pt x="1110" y="1025"/>
                </a:lnTo>
                <a:lnTo>
                  <a:pt x="1090" y="1047"/>
                </a:lnTo>
                <a:lnTo>
                  <a:pt x="1070" y="1069"/>
                </a:lnTo>
                <a:lnTo>
                  <a:pt x="1048" y="1089"/>
                </a:lnTo>
                <a:lnTo>
                  <a:pt x="1026" y="1109"/>
                </a:lnTo>
                <a:lnTo>
                  <a:pt x="1002" y="1127"/>
                </a:lnTo>
                <a:lnTo>
                  <a:pt x="976" y="1145"/>
                </a:lnTo>
                <a:lnTo>
                  <a:pt x="952" y="1161"/>
                </a:lnTo>
                <a:lnTo>
                  <a:pt x="926" y="1177"/>
                </a:lnTo>
                <a:lnTo>
                  <a:pt x="898" y="1191"/>
                </a:lnTo>
                <a:lnTo>
                  <a:pt x="870" y="1203"/>
                </a:lnTo>
                <a:lnTo>
                  <a:pt x="842" y="1215"/>
                </a:lnTo>
                <a:lnTo>
                  <a:pt x="812" y="1225"/>
                </a:lnTo>
                <a:lnTo>
                  <a:pt x="782" y="1233"/>
                </a:lnTo>
                <a:lnTo>
                  <a:pt x="752" y="1239"/>
                </a:lnTo>
                <a:lnTo>
                  <a:pt x="722" y="1245"/>
                </a:lnTo>
                <a:lnTo>
                  <a:pt x="690" y="1249"/>
                </a:lnTo>
                <a:lnTo>
                  <a:pt x="658" y="1251"/>
                </a:lnTo>
                <a:lnTo>
                  <a:pt x="626" y="1253"/>
                </a:lnTo>
                <a:lnTo>
                  <a:pt x="626" y="1253"/>
                </a:lnTo>
                <a:lnTo>
                  <a:pt x="594" y="1251"/>
                </a:lnTo>
                <a:lnTo>
                  <a:pt x="562" y="1249"/>
                </a:lnTo>
                <a:lnTo>
                  <a:pt x="530" y="1245"/>
                </a:lnTo>
                <a:lnTo>
                  <a:pt x="500" y="1239"/>
                </a:lnTo>
                <a:lnTo>
                  <a:pt x="470" y="1233"/>
                </a:lnTo>
                <a:lnTo>
                  <a:pt x="440" y="1225"/>
                </a:lnTo>
                <a:lnTo>
                  <a:pt x="410" y="1215"/>
                </a:lnTo>
                <a:lnTo>
                  <a:pt x="382" y="1203"/>
                </a:lnTo>
                <a:lnTo>
                  <a:pt x="354" y="1191"/>
                </a:lnTo>
                <a:lnTo>
                  <a:pt x="328" y="1177"/>
                </a:lnTo>
                <a:lnTo>
                  <a:pt x="302" y="1161"/>
                </a:lnTo>
                <a:lnTo>
                  <a:pt x="276" y="1145"/>
                </a:lnTo>
                <a:lnTo>
                  <a:pt x="252" y="1127"/>
                </a:lnTo>
                <a:lnTo>
                  <a:pt x="228" y="1109"/>
                </a:lnTo>
                <a:lnTo>
                  <a:pt x="204" y="1089"/>
                </a:lnTo>
                <a:lnTo>
                  <a:pt x="182" y="1069"/>
                </a:lnTo>
                <a:lnTo>
                  <a:pt x="162" y="1047"/>
                </a:lnTo>
                <a:lnTo>
                  <a:pt x="142" y="1025"/>
                </a:lnTo>
                <a:lnTo>
                  <a:pt x="124" y="1001"/>
                </a:lnTo>
                <a:lnTo>
                  <a:pt x="106" y="975"/>
                </a:lnTo>
                <a:lnTo>
                  <a:pt x="90" y="951"/>
                </a:lnTo>
                <a:lnTo>
                  <a:pt x="74" y="925"/>
                </a:lnTo>
                <a:lnTo>
                  <a:pt x="62" y="897"/>
                </a:lnTo>
                <a:lnTo>
                  <a:pt x="48" y="869"/>
                </a:lnTo>
                <a:lnTo>
                  <a:pt x="38" y="841"/>
                </a:lnTo>
                <a:lnTo>
                  <a:pt x="28" y="811"/>
                </a:lnTo>
                <a:lnTo>
                  <a:pt x="20" y="783"/>
                </a:lnTo>
                <a:lnTo>
                  <a:pt x="12" y="751"/>
                </a:lnTo>
                <a:lnTo>
                  <a:pt x="6" y="721"/>
                </a:lnTo>
                <a:lnTo>
                  <a:pt x="2" y="689"/>
                </a:lnTo>
                <a:lnTo>
                  <a:pt x="0" y="657"/>
                </a:lnTo>
                <a:lnTo>
                  <a:pt x="0" y="625"/>
                </a:lnTo>
                <a:lnTo>
                  <a:pt x="0" y="625"/>
                </a:lnTo>
                <a:lnTo>
                  <a:pt x="0" y="593"/>
                </a:lnTo>
                <a:lnTo>
                  <a:pt x="2" y="561"/>
                </a:lnTo>
                <a:lnTo>
                  <a:pt x="6" y="529"/>
                </a:lnTo>
                <a:lnTo>
                  <a:pt x="12" y="499"/>
                </a:lnTo>
                <a:lnTo>
                  <a:pt x="20" y="469"/>
                </a:lnTo>
                <a:lnTo>
                  <a:pt x="28" y="439"/>
                </a:lnTo>
                <a:lnTo>
                  <a:pt x="38" y="409"/>
                </a:lnTo>
                <a:lnTo>
                  <a:pt x="48" y="381"/>
                </a:lnTo>
                <a:lnTo>
                  <a:pt x="62" y="353"/>
                </a:lnTo>
                <a:lnTo>
                  <a:pt x="74" y="327"/>
                </a:lnTo>
                <a:lnTo>
                  <a:pt x="90" y="301"/>
                </a:lnTo>
                <a:lnTo>
                  <a:pt x="106" y="275"/>
                </a:lnTo>
                <a:lnTo>
                  <a:pt x="124" y="251"/>
                </a:lnTo>
                <a:lnTo>
                  <a:pt x="142" y="227"/>
                </a:lnTo>
                <a:lnTo>
                  <a:pt x="162" y="203"/>
                </a:lnTo>
                <a:lnTo>
                  <a:pt x="182" y="183"/>
                </a:lnTo>
                <a:lnTo>
                  <a:pt x="204" y="161"/>
                </a:lnTo>
                <a:lnTo>
                  <a:pt x="228" y="141"/>
                </a:lnTo>
                <a:lnTo>
                  <a:pt x="252" y="123"/>
                </a:lnTo>
                <a:lnTo>
                  <a:pt x="276" y="105"/>
                </a:lnTo>
                <a:lnTo>
                  <a:pt x="302" y="89"/>
                </a:lnTo>
                <a:lnTo>
                  <a:pt x="328" y="75"/>
                </a:lnTo>
                <a:lnTo>
                  <a:pt x="354" y="61"/>
                </a:lnTo>
                <a:lnTo>
                  <a:pt x="382" y="48"/>
                </a:lnTo>
                <a:lnTo>
                  <a:pt x="410" y="38"/>
                </a:lnTo>
                <a:lnTo>
                  <a:pt x="440" y="28"/>
                </a:lnTo>
                <a:lnTo>
                  <a:pt x="470" y="20"/>
                </a:lnTo>
                <a:lnTo>
                  <a:pt x="500" y="12"/>
                </a:lnTo>
                <a:lnTo>
                  <a:pt x="530" y="6"/>
                </a:lnTo>
                <a:lnTo>
                  <a:pt x="562" y="2"/>
                </a:lnTo>
                <a:lnTo>
                  <a:pt x="594" y="0"/>
                </a:lnTo>
                <a:lnTo>
                  <a:pt x="626" y="0"/>
                </a:lnTo>
                <a:lnTo>
                  <a:pt x="626" y="0"/>
                </a:lnTo>
                <a:lnTo>
                  <a:pt x="658" y="0"/>
                </a:lnTo>
                <a:lnTo>
                  <a:pt x="690" y="2"/>
                </a:lnTo>
                <a:lnTo>
                  <a:pt x="722" y="6"/>
                </a:lnTo>
                <a:lnTo>
                  <a:pt x="752" y="12"/>
                </a:lnTo>
                <a:lnTo>
                  <a:pt x="782" y="20"/>
                </a:lnTo>
                <a:lnTo>
                  <a:pt x="812" y="28"/>
                </a:lnTo>
                <a:lnTo>
                  <a:pt x="842" y="38"/>
                </a:lnTo>
                <a:lnTo>
                  <a:pt x="870" y="48"/>
                </a:lnTo>
                <a:lnTo>
                  <a:pt x="898" y="61"/>
                </a:lnTo>
                <a:lnTo>
                  <a:pt x="926" y="75"/>
                </a:lnTo>
                <a:lnTo>
                  <a:pt x="952" y="89"/>
                </a:lnTo>
                <a:lnTo>
                  <a:pt x="976" y="105"/>
                </a:lnTo>
                <a:lnTo>
                  <a:pt x="1002" y="123"/>
                </a:lnTo>
                <a:lnTo>
                  <a:pt x="1026" y="141"/>
                </a:lnTo>
                <a:lnTo>
                  <a:pt x="1048" y="161"/>
                </a:lnTo>
                <a:lnTo>
                  <a:pt x="1070" y="183"/>
                </a:lnTo>
                <a:lnTo>
                  <a:pt x="1090" y="203"/>
                </a:lnTo>
                <a:lnTo>
                  <a:pt x="1110" y="227"/>
                </a:lnTo>
                <a:lnTo>
                  <a:pt x="1128" y="251"/>
                </a:lnTo>
                <a:lnTo>
                  <a:pt x="1146" y="275"/>
                </a:lnTo>
                <a:lnTo>
                  <a:pt x="1162" y="301"/>
                </a:lnTo>
                <a:lnTo>
                  <a:pt x="1178" y="327"/>
                </a:lnTo>
                <a:lnTo>
                  <a:pt x="1192" y="353"/>
                </a:lnTo>
                <a:lnTo>
                  <a:pt x="1204" y="381"/>
                </a:lnTo>
                <a:lnTo>
                  <a:pt x="1216" y="409"/>
                </a:lnTo>
                <a:lnTo>
                  <a:pt x="1224" y="439"/>
                </a:lnTo>
                <a:lnTo>
                  <a:pt x="1234" y="469"/>
                </a:lnTo>
                <a:lnTo>
                  <a:pt x="1240" y="499"/>
                </a:lnTo>
                <a:lnTo>
                  <a:pt x="1246" y="529"/>
                </a:lnTo>
                <a:lnTo>
                  <a:pt x="1250" y="561"/>
                </a:lnTo>
                <a:lnTo>
                  <a:pt x="1252" y="593"/>
                </a:lnTo>
                <a:lnTo>
                  <a:pt x="1254" y="625"/>
                </a:lnTo>
                <a:lnTo>
                  <a:pt x="1254" y="625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7508" tIns="13754" rIns="27508" bIns="13754" numCol="1" anchor="ctr" anchorCtr="0" compatLnSpc="1">
            <a:prstTxWarp prst="textNoShape">
              <a:avLst/>
            </a:prstTxWarp>
          </a:bodyPr>
          <a:lstStyle/>
          <a:p>
            <a:pPr algn="ctr" defTabSz="275086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16" name="Rectangle 6">
            <a:extLst>
              <a:ext uri="{FF2B5EF4-FFF2-40B4-BE49-F238E27FC236}">
                <a16:creationId xmlns:a16="http://schemas.microsoft.com/office/drawing/2014/main" id="{5FA2310E-9CE7-6B4F-8F28-1DC6EF2BB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76" y="2778808"/>
            <a:ext cx="3609278" cy="1240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defTabSz="79952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파일을 신규로 등록 시 파일의 식별키를 추출하여 파일과 함께 등록</a:t>
            </a:r>
          </a:p>
          <a:p>
            <a:pPr marL="171450" indent="-171450" defTabSz="79952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동일한 파일을 추가 등록하게 되면 파일의 식별키를 비교 검증하여 중복저장 방지</a:t>
            </a:r>
          </a:p>
          <a:p>
            <a:pPr marL="171450" indent="-171450" defTabSz="79952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동일한 파일을 다른 색인정보로 등록할 경우 색인정보만 저장되고 최초로 저장된 파일을 참조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 defTabSz="799529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7D4432A5-D392-58DB-2B74-7E6F32BFCCD5}"/>
              </a:ext>
            </a:extLst>
          </p:cNvPr>
          <p:cNvGrpSpPr/>
          <p:nvPr/>
        </p:nvGrpSpPr>
        <p:grpSpPr>
          <a:xfrm>
            <a:off x="480876" y="2446227"/>
            <a:ext cx="254449" cy="268195"/>
            <a:chOff x="5791200" y="2700875"/>
            <a:chExt cx="274817" cy="272041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18" name="Rectangle 62">
              <a:extLst>
                <a:ext uri="{FF2B5EF4-FFF2-40B4-BE49-F238E27FC236}">
                  <a16:creationId xmlns:a16="http://schemas.microsoft.com/office/drawing/2014/main" id="{250105C6-B2C9-CBA8-DE80-B9FED9C58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2700875"/>
              <a:ext cx="274817" cy="27204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79947" tIns="39973" rIns="79947" bIns="39973" numCol="1" anchor="ctr" anchorCtr="0" compatLnSpc="1">
              <a:prstTxWarp prst="textNoShape">
                <a:avLst/>
              </a:prstTxWarp>
            </a:bodyPr>
            <a:lstStyle/>
            <a:p>
              <a:pPr defTabSz="399764"/>
              <a:endParaRPr lang="ko-KR" altLang="en-US" sz="1574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19" name="Rectangle 73">
              <a:extLst>
                <a:ext uri="{FF2B5EF4-FFF2-40B4-BE49-F238E27FC236}">
                  <a16:creationId xmlns:a16="http://schemas.microsoft.com/office/drawing/2014/main" id="{72A914DD-CA13-05F7-0FCA-B5BFBFFAC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3956" y="2768265"/>
              <a:ext cx="70" cy="171704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99529"/>
              <a:endParaRPr lang="ko-KR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20" name="Rectangle 62">
            <a:extLst>
              <a:ext uri="{FF2B5EF4-FFF2-40B4-BE49-F238E27FC236}">
                <a16:creationId xmlns:a16="http://schemas.microsoft.com/office/drawing/2014/main" id="{5AD5EB2A-D518-C674-4C63-FA6EDE30F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792" y="2446227"/>
            <a:ext cx="3347647" cy="2681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/>
          <a:p>
            <a:pPr defTabSz="799529">
              <a:defRPr/>
            </a:pPr>
            <a:r>
              <a:rPr kumimoji="0"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파일 식별키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검증을 통한 중복저장 방지</a:t>
            </a:r>
          </a:p>
        </p:txBody>
      </p:sp>
    </p:spTree>
    <p:extLst>
      <p:ext uri="{BB962C8B-B14F-4D97-AF65-F5344CB8AC3E}">
        <p14:creationId xmlns:p14="http://schemas.microsoft.com/office/powerpoint/2010/main" val="1369104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5D87D-4425-302D-6FB6-DCF529F47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68D3B-EC22-FB1A-0D25-C0C1B807F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471832"/>
            <a:ext cx="7271438" cy="380480"/>
          </a:xfr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/>
              <a:t>3.9.7 </a:t>
            </a:r>
            <a:r>
              <a:rPr lang="ko-KR" altLang="en-US"/>
              <a:t>통합문서관리 체계 구축 </a:t>
            </a:r>
            <a:r>
              <a:rPr lang="en-US" altLang="ko-KR"/>
              <a:t>&gt; </a:t>
            </a:r>
            <a:r>
              <a:rPr lang="ko-KR" altLang="en-US"/>
              <a:t>파일암호화 및 보안기능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FF9790-B89E-F6ED-3FD4-9DF736F28E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ko-KR" altLang="en-US"/>
              <a:t>의정 표준플랫폼에서 등록되는 모든 파일은 암호화하여 보관되며 파일이 저장되는 저장소는 사용자가 특정할 수 없도록 관리함</a:t>
            </a: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D9E55F9E-C99D-BA55-0F04-0468E92EFA19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37043A8-2A84-0BCD-DD06-2B6047FC410B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568031-980D-7389-9FF1-288FBB0542A5}"/>
              </a:ext>
            </a:extLst>
          </p:cNvPr>
          <p:cNvSpPr/>
          <p:nvPr/>
        </p:nvSpPr>
        <p:spPr bwMode="auto">
          <a:xfrm>
            <a:off x="269876" y="1700807"/>
            <a:ext cx="9360000" cy="297995"/>
          </a:xfrm>
          <a:prstGeom prst="rect">
            <a:avLst/>
          </a:prstGeom>
          <a:solidFill>
            <a:srgbClr val="548235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200" b="1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  <a:t>파일암호화 및 보안기능</a:t>
            </a:r>
          </a:p>
        </p:txBody>
      </p:sp>
      <p:sp>
        <p:nvSpPr>
          <p:cNvPr id="6" name="모서리가 둥근 직사각형 64">
            <a:extLst>
              <a:ext uri="{FF2B5EF4-FFF2-40B4-BE49-F238E27FC236}">
                <a16:creationId xmlns:a16="http://schemas.microsoft.com/office/drawing/2014/main" id="{6F929FDC-9767-3494-45BB-8369008C7CB6}"/>
              </a:ext>
            </a:extLst>
          </p:cNvPr>
          <p:cNvSpPr/>
          <p:nvPr/>
        </p:nvSpPr>
        <p:spPr>
          <a:xfrm>
            <a:off x="269876" y="2073724"/>
            <a:ext cx="9360000" cy="4303904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anchor="ctr" anchorCtr="0"/>
          <a:lstStyle/>
          <a:p>
            <a:pPr marL="101090" marR="0" lvl="0" indent="-101090" algn="l" defTabSz="914400" rtl="0" eaLnBrk="0" fontAlgn="base" latinLnBrk="1" hangingPunct="0">
              <a:lnSpc>
                <a:spcPct val="100000"/>
              </a:lnSpc>
              <a:spcBef>
                <a:spcPts val="32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sym typeface="Wingdings" pitchFamily="2" charset="2"/>
            </a:endParaRPr>
          </a:p>
        </p:txBody>
      </p:sp>
      <p:sp>
        <p:nvSpPr>
          <p:cNvPr id="7" name="AutoShape 1590">
            <a:extLst>
              <a:ext uri="{FF2B5EF4-FFF2-40B4-BE49-F238E27FC236}">
                <a16:creationId xmlns:a16="http://schemas.microsoft.com/office/drawing/2014/main" id="{2A9673E3-DBBE-49C1-7E09-1EF266F69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53" y="2446084"/>
            <a:ext cx="4382327" cy="2551228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24" rtl="0" eaLnBrk="1" latinLnBrk="1" hangingPunct="1">
              <a:defRPr sz="191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2" algn="l" defTabSz="957824" rtl="0" eaLnBrk="1" latinLnBrk="1" hangingPunct="1">
              <a:defRPr sz="191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24" algn="l" defTabSz="957824" rtl="0" eaLnBrk="1" latinLnBrk="1" hangingPunct="1">
              <a:defRPr sz="191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36" algn="l" defTabSz="957824" rtl="0" eaLnBrk="1" latinLnBrk="1" hangingPunct="1">
              <a:defRPr sz="191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48" algn="l" defTabSz="957824" rtl="0" eaLnBrk="1" latinLnBrk="1" hangingPunct="1">
              <a:defRPr sz="191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60" algn="l" defTabSz="957824" rtl="0" eaLnBrk="1" latinLnBrk="1" hangingPunct="1">
              <a:defRPr sz="191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72" algn="l" defTabSz="957824" rtl="0" eaLnBrk="1" latinLnBrk="1" hangingPunct="1">
              <a:defRPr sz="191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84" algn="l" defTabSz="957824" rtl="0" eaLnBrk="1" latinLnBrk="1" hangingPunct="1">
              <a:defRPr sz="191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96" algn="l" defTabSz="957824" rtl="0" eaLnBrk="1" latinLnBrk="1" hangingPunct="1">
              <a:defRPr sz="191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endParaRPr lang="ko-KR" altLang="en-US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AutoShape 1569">
            <a:extLst>
              <a:ext uri="{FF2B5EF4-FFF2-40B4-BE49-F238E27FC236}">
                <a16:creationId xmlns:a16="http://schemas.microsoft.com/office/drawing/2014/main" id="{ABB2F23A-297B-CA9E-E0CA-19E2BF7F916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5838" y="2123145"/>
            <a:ext cx="4366156" cy="307927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25400" algn="ctr">
            <a:noFill/>
            <a:miter lim="800000"/>
            <a:headEnd/>
            <a:tailEnd/>
          </a:ln>
          <a:effectLst/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2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24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36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48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60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72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84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96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279525" latinLnBrk="0">
              <a:defRPr/>
            </a:pPr>
            <a:r>
              <a:rPr lang="ko-KR" altLang="en-US" sz="1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파일 암호화</a:t>
            </a:r>
            <a:endParaRPr lang="en-US" altLang="ko-KR" sz="1200" b="1" spc="-1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" name="Rectangle 45">
            <a:extLst>
              <a:ext uri="{FF2B5EF4-FFF2-40B4-BE49-F238E27FC236}">
                <a16:creationId xmlns:a16="http://schemas.microsoft.com/office/drawing/2014/main" id="{1D194D84-7397-4DC1-5571-41B4A30CAFE1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4779" y="4332896"/>
            <a:ext cx="4188527" cy="5862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2000" tIns="36000" rIns="36000" bIns="3600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2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24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36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48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60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72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84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96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994529" eaLnBrk="0" fontAlgn="ctr" latinLnBrk="0" hangingPunct="0">
              <a:lnSpc>
                <a:spcPct val="110000"/>
              </a:lnSpc>
              <a:spcBef>
                <a:spcPts val="600"/>
              </a:spcBef>
              <a:buClr>
                <a:prstClr val="white">
                  <a:lumMod val="50000"/>
                </a:prstClr>
              </a:buClr>
              <a:buSzPct val="100000"/>
              <a:buFont typeface="Arial" panose="020B0604020202020204" pitchFamily="34" charset="0"/>
              <a:buChar char="•"/>
              <a:tabLst>
                <a:tab pos="88900" algn="l"/>
              </a:tabLst>
              <a:defRPr/>
            </a:pPr>
            <a:r>
              <a:rPr kumimoji="1" lang="ko-KR" altLang="en-US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등록되는 모든 파일은 국제표준</a:t>
            </a:r>
            <a:r>
              <a:rPr kumimoji="1" lang="en-US" altLang="ko-KR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(AES256) </a:t>
            </a:r>
            <a:r>
              <a:rPr kumimoji="1" lang="ko-KR" altLang="en-US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암호화 방식으로 암호화 하여 보관</a:t>
            </a:r>
          </a:p>
          <a:p>
            <a:pPr marL="108000" lvl="1" indent="-108000" defTabSz="994529" eaLnBrk="0" fontAlgn="ctr" latinLnBrk="0" hangingPunct="0">
              <a:lnSpc>
                <a:spcPct val="110000"/>
              </a:lnSpc>
              <a:spcBef>
                <a:spcPts val="600"/>
              </a:spcBef>
              <a:buClr>
                <a:prstClr val="white">
                  <a:lumMod val="50000"/>
                </a:prstClr>
              </a:buClr>
              <a:buSzPct val="100000"/>
              <a:buFont typeface="Arial" panose="020B0604020202020204" pitchFamily="34" charset="0"/>
              <a:buChar char="•"/>
              <a:tabLst>
                <a:tab pos="88900" algn="l"/>
              </a:tabLst>
              <a:defRPr/>
            </a:pPr>
            <a:r>
              <a:rPr kumimoji="1" lang="ko-KR" altLang="en-US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암호화된 전자화 문서를 생성하기 때문에 개인정보가 포함된 문서가 외부로부터의 유출이 발생하더라도 전자 문서의 정보 유출을 완벽하게 차단할 수 있음</a:t>
            </a:r>
          </a:p>
        </p:txBody>
      </p:sp>
      <p:sp>
        <p:nvSpPr>
          <p:cNvPr id="10" name="AutoShape 1590">
            <a:extLst>
              <a:ext uri="{FF2B5EF4-FFF2-40B4-BE49-F238E27FC236}">
                <a16:creationId xmlns:a16="http://schemas.microsoft.com/office/drawing/2014/main" id="{B4A2C114-7F1B-5010-1B26-5A2FF3040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197" y="2452922"/>
            <a:ext cx="4338807" cy="2551977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24" rtl="0" eaLnBrk="1" latinLnBrk="1" hangingPunct="1">
              <a:defRPr sz="191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2" algn="l" defTabSz="957824" rtl="0" eaLnBrk="1" latinLnBrk="1" hangingPunct="1">
              <a:defRPr sz="191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24" algn="l" defTabSz="957824" rtl="0" eaLnBrk="1" latinLnBrk="1" hangingPunct="1">
              <a:defRPr sz="191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36" algn="l" defTabSz="957824" rtl="0" eaLnBrk="1" latinLnBrk="1" hangingPunct="1">
              <a:defRPr sz="191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48" algn="l" defTabSz="957824" rtl="0" eaLnBrk="1" latinLnBrk="1" hangingPunct="1">
              <a:defRPr sz="191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60" algn="l" defTabSz="957824" rtl="0" eaLnBrk="1" latinLnBrk="1" hangingPunct="1">
              <a:defRPr sz="191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72" algn="l" defTabSz="957824" rtl="0" eaLnBrk="1" latinLnBrk="1" hangingPunct="1">
              <a:defRPr sz="191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84" algn="l" defTabSz="957824" rtl="0" eaLnBrk="1" latinLnBrk="1" hangingPunct="1">
              <a:defRPr sz="191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96" algn="l" defTabSz="957824" rtl="0" eaLnBrk="1" latinLnBrk="1" hangingPunct="1">
              <a:defRPr sz="191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endParaRPr lang="ko-KR" altLang="en-US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AutoShape 1569">
            <a:extLst>
              <a:ext uri="{FF2B5EF4-FFF2-40B4-BE49-F238E27FC236}">
                <a16:creationId xmlns:a16="http://schemas.microsoft.com/office/drawing/2014/main" id="{586E9313-EFA7-EFB0-BB67-BD013D242F23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41147" y="2131141"/>
            <a:ext cx="4312910" cy="307927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25400" algn="ctr">
            <a:noFill/>
            <a:miter lim="800000"/>
            <a:headEnd/>
            <a:tailEnd/>
          </a:ln>
          <a:effectLst/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2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24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36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48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60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72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84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96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-92075" algn="ctr" fontAlgn="base" latinLnBrk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90000"/>
              <a:defRPr/>
            </a:pPr>
            <a:r>
              <a:rPr lang="ko-KR" altLang="en-US" sz="1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파일 저장소 보안</a:t>
            </a:r>
            <a:endParaRPr lang="ko-KR" altLang="ko-KR" sz="1200" b="1" spc="-1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DD764F16-B125-32FC-4681-3843776C6E1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79760" y="4534081"/>
            <a:ext cx="4211034" cy="4321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72000" tIns="36000" rIns="36000" bIns="3600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2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24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36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48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60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72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84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96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994529" eaLnBrk="0" fontAlgn="ctr" latinLnBrk="0" hangingPunct="0">
              <a:lnSpc>
                <a:spcPct val="110000"/>
              </a:lnSpc>
              <a:spcBef>
                <a:spcPts val="600"/>
              </a:spcBef>
              <a:buClr>
                <a:prstClr val="white">
                  <a:lumMod val="50000"/>
                </a:prstClr>
              </a:buClr>
              <a:buSzPct val="100000"/>
              <a:buFont typeface="Arial" panose="020B0604020202020204" pitchFamily="34" charset="0"/>
              <a:buChar char="•"/>
              <a:tabLst>
                <a:tab pos="88900" algn="l"/>
              </a:tabLst>
              <a:defRPr/>
            </a:pPr>
            <a:r>
              <a:rPr kumimoji="1" lang="en-US" altLang="ko-KR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DB </a:t>
            </a:r>
            <a:r>
              <a:rPr kumimoji="1" lang="ko-KR" altLang="en-US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정보를 활용하여 특정 문서를 사용자가 찾을 수 없도록 엔진에서 관리</a:t>
            </a:r>
          </a:p>
          <a:p>
            <a:pPr marL="108000" lvl="1" indent="-108000" defTabSz="994529" eaLnBrk="0" fontAlgn="ctr" latinLnBrk="0" hangingPunct="0">
              <a:lnSpc>
                <a:spcPct val="110000"/>
              </a:lnSpc>
              <a:spcBef>
                <a:spcPts val="600"/>
              </a:spcBef>
              <a:buClr>
                <a:prstClr val="white">
                  <a:lumMod val="50000"/>
                </a:prstClr>
              </a:buClr>
              <a:buSzPct val="100000"/>
              <a:buFont typeface="Arial" panose="020B0604020202020204" pitchFamily="34" charset="0"/>
              <a:buChar char="•"/>
              <a:tabLst>
                <a:tab pos="88900" algn="l"/>
              </a:tabLst>
              <a:defRPr/>
            </a:pPr>
            <a:r>
              <a:rPr kumimoji="1" lang="ko-KR" altLang="en-US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폴더명과 파일명은 </a:t>
            </a:r>
            <a:r>
              <a:rPr kumimoji="1" lang="en-US" altLang="ko-KR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HASH</a:t>
            </a:r>
            <a:r>
              <a:rPr kumimoji="1" lang="ko-KR" altLang="en-US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되어 검색 등으로 파일을 찾을 수 없음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4FF5E-827E-7BFC-C1BF-A84A998F0175}"/>
              </a:ext>
            </a:extLst>
          </p:cNvPr>
          <p:cNvGrpSpPr/>
          <p:nvPr/>
        </p:nvGrpSpPr>
        <p:grpSpPr>
          <a:xfrm>
            <a:off x="5407122" y="2552936"/>
            <a:ext cx="3834182" cy="1932616"/>
            <a:chOff x="5499085" y="2696637"/>
            <a:chExt cx="3063647" cy="184374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1AC0005-8993-2B51-899E-EB2F68B64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085" y="2696637"/>
              <a:ext cx="2929310" cy="1491138"/>
            </a:xfrm>
            <a:prstGeom prst="rect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3D62A9-7D6F-7572-DBDD-4FE301DFC71E}"/>
                </a:ext>
              </a:extLst>
            </p:cNvPr>
            <p:cNvSpPr/>
            <p:nvPr/>
          </p:nvSpPr>
          <p:spPr>
            <a:xfrm>
              <a:off x="6766912" y="2719143"/>
              <a:ext cx="1673877" cy="251131"/>
            </a:xfrm>
            <a:prstGeom prst="rect">
              <a:avLst/>
            </a:prstGeom>
            <a:noFill/>
            <a:ln w="127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B28978-CE88-34EA-1563-9C223E6C0231}"/>
                </a:ext>
              </a:extLst>
            </p:cNvPr>
            <p:cNvSpPr txBox="1"/>
            <p:nvPr/>
          </p:nvSpPr>
          <p:spPr>
            <a:xfrm>
              <a:off x="7002047" y="4277798"/>
              <a:ext cx="1560685" cy="194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해쉬값 형태 파일관리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6DCB080-F722-BF04-44FE-39F7BB9ECC33}"/>
                </a:ext>
              </a:extLst>
            </p:cNvPr>
            <p:cNvGrpSpPr/>
            <p:nvPr/>
          </p:nvGrpSpPr>
          <p:grpSpPr>
            <a:xfrm flipH="1">
              <a:off x="6950966" y="2891627"/>
              <a:ext cx="1508054" cy="1637918"/>
              <a:chOff x="-3583236" y="8553397"/>
              <a:chExt cx="6388665" cy="520741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FFDB538-97B5-9584-7319-58E40DDF6E4F}"/>
                  </a:ext>
                </a:extLst>
              </p:cNvPr>
              <p:cNvCxnSpPr/>
              <p:nvPr/>
            </p:nvCxnSpPr>
            <p:spPr>
              <a:xfrm>
                <a:off x="-3583236" y="9074138"/>
                <a:ext cx="6381433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F52CDDB7-8C48-7A5A-7428-CD21C25CB6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94890" y="8553397"/>
                <a:ext cx="1510539" cy="520741"/>
              </a:xfrm>
              <a:prstGeom prst="straightConnector1">
                <a:avLst/>
              </a:prstGeom>
              <a:ln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5857C1-78B0-171E-B2B5-D9E4AAAF7F6E}"/>
                </a:ext>
              </a:extLst>
            </p:cNvPr>
            <p:cNvSpPr/>
            <p:nvPr/>
          </p:nvSpPr>
          <p:spPr>
            <a:xfrm>
              <a:off x="5511479" y="2811706"/>
              <a:ext cx="1249743" cy="1373169"/>
            </a:xfrm>
            <a:prstGeom prst="rect">
              <a:avLst/>
            </a:prstGeom>
            <a:noFill/>
            <a:ln w="127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982558-4F6D-F06E-CAAC-AA6914490E11}"/>
                </a:ext>
              </a:extLst>
            </p:cNvPr>
            <p:cNvSpPr txBox="1"/>
            <p:nvPr/>
          </p:nvSpPr>
          <p:spPr>
            <a:xfrm>
              <a:off x="5856053" y="4309482"/>
              <a:ext cx="996566" cy="194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저장 경로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01B8F8D-D633-7923-F7FA-8B3DD89C730E}"/>
                </a:ext>
              </a:extLst>
            </p:cNvPr>
            <p:cNvGrpSpPr/>
            <p:nvPr/>
          </p:nvGrpSpPr>
          <p:grpSpPr>
            <a:xfrm flipH="1">
              <a:off x="5828478" y="4131949"/>
              <a:ext cx="945138" cy="408433"/>
              <a:chOff x="-3583236" y="8597260"/>
              <a:chExt cx="6602140" cy="476878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39EE2A1-CACF-9AD9-ADB1-8736E3520B38}"/>
                  </a:ext>
                </a:extLst>
              </p:cNvPr>
              <p:cNvCxnSpPr/>
              <p:nvPr/>
            </p:nvCxnSpPr>
            <p:spPr>
              <a:xfrm>
                <a:off x="-3583236" y="9074138"/>
                <a:ext cx="6381433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F5CDE4A1-0003-3F56-8689-9FFEC830E53D}"/>
                  </a:ext>
                </a:extLst>
              </p:cNvPr>
              <p:cNvCxnSpPr/>
              <p:nvPr/>
            </p:nvCxnSpPr>
            <p:spPr>
              <a:xfrm flipV="1">
                <a:off x="2805428" y="8597260"/>
                <a:ext cx="213476" cy="476878"/>
              </a:xfrm>
              <a:prstGeom prst="straightConnector1">
                <a:avLst/>
              </a:prstGeom>
              <a:ln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163C5A-FD5B-74A9-AC76-D71F647CB381}"/>
              </a:ext>
            </a:extLst>
          </p:cNvPr>
          <p:cNvGrpSpPr/>
          <p:nvPr/>
        </p:nvGrpSpPr>
        <p:grpSpPr>
          <a:xfrm>
            <a:off x="590332" y="2575436"/>
            <a:ext cx="3814010" cy="1761901"/>
            <a:chOff x="1223721" y="2636911"/>
            <a:chExt cx="3093267" cy="200445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3DA63F-A9F0-0842-A52F-C917DF3E7827}"/>
                </a:ext>
              </a:extLst>
            </p:cNvPr>
            <p:cNvSpPr txBox="1"/>
            <p:nvPr/>
          </p:nvSpPr>
          <p:spPr>
            <a:xfrm>
              <a:off x="2784256" y="4142864"/>
              <a:ext cx="473706" cy="2318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995363">
                <a:defRPr/>
              </a:pPr>
              <a:r>
                <a:rPr lang="ko-KR" altLang="en-US" sz="1000" b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itchFamily="34" charset="0"/>
                </a:rPr>
                <a:t>문서등록</a:t>
              </a:r>
              <a:endParaRPr lang="ko-KR" altLang="en-US" sz="1050" b="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itchFamily="34" charset="0"/>
              </a:endParaRPr>
            </a:p>
          </p:txBody>
        </p:sp>
        <p:pic>
          <p:nvPicPr>
            <p:cNvPr id="27" name="Picture 28" descr="__21">
              <a:extLst>
                <a:ext uri="{FF2B5EF4-FFF2-40B4-BE49-F238E27FC236}">
                  <a16:creationId xmlns:a16="http://schemas.microsoft.com/office/drawing/2014/main" id="{6F722151-7986-3F00-914A-88967EA38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3811" y="3341234"/>
              <a:ext cx="715809" cy="644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11" descr="I:\DVD_ART\Artwork_Imagery\Shapes and Graphics\Arrows - arrow\Curved\3 blue Arrows in funnel gradients.png">
              <a:extLst>
                <a:ext uri="{FF2B5EF4-FFF2-40B4-BE49-F238E27FC236}">
                  <a16:creationId xmlns:a16="http://schemas.microsoft.com/office/drawing/2014/main" id="{9BA9ED1D-A6AB-0422-CBF6-BF994AC1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297918" y="3361321"/>
              <a:ext cx="1293270" cy="37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4" descr="서버">
              <a:extLst>
                <a:ext uri="{FF2B5EF4-FFF2-40B4-BE49-F238E27FC236}">
                  <a16:creationId xmlns:a16="http://schemas.microsoft.com/office/drawing/2014/main" id="{02D64A3B-ED7C-FF82-7A92-F0734B6C4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8325" y="3188811"/>
              <a:ext cx="614960" cy="749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2B92FC-5655-FFE6-27EC-AFA9BA2B6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1567" y="3914256"/>
              <a:ext cx="725421" cy="231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762000" fontAlgn="ctr" latinLnBrk="0"/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문서관리시스템</a:t>
              </a:r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B5EE2E1-E96F-7027-7D45-0E936FA29423}"/>
                </a:ext>
              </a:extLst>
            </p:cNvPr>
            <p:cNvGrpSpPr/>
            <p:nvPr/>
          </p:nvGrpSpPr>
          <p:grpSpPr>
            <a:xfrm>
              <a:off x="3216083" y="3347776"/>
              <a:ext cx="446594" cy="431698"/>
              <a:chOff x="1867325" y="7947908"/>
              <a:chExt cx="540000" cy="540000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2B319346-1306-E5D1-8DA5-B5A27BF05BBC}"/>
                  </a:ext>
                </a:extLst>
              </p:cNvPr>
              <p:cNvSpPr/>
              <p:nvPr/>
            </p:nvSpPr>
            <p:spPr>
              <a:xfrm>
                <a:off x="1867325" y="7947908"/>
                <a:ext cx="540000" cy="540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50" name="Freeform 337">
                <a:extLst>
                  <a:ext uri="{FF2B5EF4-FFF2-40B4-BE49-F238E27FC236}">
                    <a16:creationId xmlns:a16="http://schemas.microsoft.com/office/drawing/2014/main" id="{90A67491-C1CE-756D-8AA2-33CA48278F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8119" y="8027022"/>
                <a:ext cx="250097" cy="335357"/>
              </a:xfrm>
              <a:custGeom>
                <a:avLst/>
                <a:gdLst>
                  <a:gd name="T0" fmla="*/ 40 w 44"/>
                  <a:gd name="T1" fmla="*/ 23 h 59"/>
                  <a:gd name="T2" fmla="*/ 40 w 44"/>
                  <a:gd name="T3" fmla="*/ 17 h 59"/>
                  <a:gd name="T4" fmla="*/ 22 w 44"/>
                  <a:gd name="T5" fmla="*/ 0 h 59"/>
                  <a:gd name="T6" fmla="*/ 4 w 44"/>
                  <a:gd name="T7" fmla="*/ 17 h 59"/>
                  <a:gd name="T8" fmla="*/ 4 w 44"/>
                  <a:gd name="T9" fmla="*/ 23 h 59"/>
                  <a:gd name="T10" fmla="*/ 0 w 44"/>
                  <a:gd name="T11" fmla="*/ 23 h 59"/>
                  <a:gd name="T12" fmla="*/ 0 w 44"/>
                  <a:gd name="T13" fmla="*/ 59 h 59"/>
                  <a:gd name="T14" fmla="*/ 44 w 44"/>
                  <a:gd name="T15" fmla="*/ 59 h 59"/>
                  <a:gd name="T16" fmla="*/ 44 w 44"/>
                  <a:gd name="T17" fmla="*/ 23 h 59"/>
                  <a:gd name="T18" fmla="*/ 40 w 44"/>
                  <a:gd name="T19" fmla="*/ 23 h 59"/>
                  <a:gd name="T20" fmla="*/ 25 w 44"/>
                  <a:gd name="T21" fmla="*/ 51 h 59"/>
                  <a:gd name="T22" fmla="*/ 18 w 44"/>
                  <a:gd name="T23" fmla="*/ 51 h 59"/>
                  <a:gd name="T24" fmla="*/ 20 w 44"/>
                  <a:gd name="T25" fmla="*/ 42 h 59"/>
                  <a:gd name="T26" fmla="*/ 18 w 44"/>
                  <a:gd name="T27" fmla="*/ 39 h 59"/>
                  <a:gd name="T28" fmla="*/ 21 w 44"/>
                  <a:gd name="T29" fmla="*/ 36 h 59"/>
                  <a:gd name="T30" fmla="*/ 25 w 44"/>
                  <a:gd name="T31" fmla="*/ 39 h 59"/>
                  <a:gd name="T32" fmla="*/ 23 w 44"/>
                  <a:gd name="T33" fmla="*/ 42 h 59"/>
                  <a:gd name="T34" fmla="*/ 25 w 44"/>
                  <a:gd name="T35" fmla="*/ 51 h 59"/>
                  <a:gd name="T36" fmla="*/ 32 w 44"/>
                  <a:gd name="T37" fmla="*/ 23 h 59"/>
                  <a:gd name="T38" fmla="*/ 12 w 44"/>
                  <a:gd name="T39" fmla="*/ 23 h 59"/>
                  <a:gd name="T40" fmla="*/ 12 w 44"/>
                  <a:gd name="T41" fmla="*/ 17 h 59"/>
                  <a:gd name="T42" fmla="*/ 22 w 44"/>
                  <a:gd name="T43" fmla="*/ 8 h 59"/>
                  <a:gd name="T44" fmla="*/ 32 w 44"/>
                  <a:gd name="T45" fmla="*/ 17 h 59"/>
                  <a:gd name="T46" fmla="*/ 32 w 44"/>
                  <a:gd name="T47" fmla="*/ 2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59">
                    <a:moveTo>
                      <a:pt x="40" y="23"/>
                    </a:moveTo>
                    <a:cubicBezTo>
                      <a:pt x="40" y="17"/>
                      <a:pt x="40" y="17"/>
                      <a:pt x="40" y="17"/>
                    </a:cubicBezTo>
                    <a:cubicBezTo>
                      <a:pt x="40" y="8"/>
                      <a:pt x="32" y="0"/>
                      <a:pt x="22" y="0"/>
                    </a:cubicBezTo>
                    <a:cubicBezTo>
                      <a:pt x="12" y="0"/>
                      <a:pt x="4" y="8"/>
                      <a:pt x="4" y="17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4" y="23"/>
                      <a:pt x="44" y="23"/>
                      <a:pt x="44" y="23"/>
                    </a:cubicBezTo>
                    <a:lnTo>
                      <a:pt x="40" y="23"/>
                    </a:lnTo>
                    <a:close/>
                    <a:moveTo>
                      <a:pt x="25" y="51"/>
                    </a:moveTo>
                    <a:cubicBezTo>
                      <a:pt x="18" y="51"/>
                      <a:pt x="18" y="51"/>
                      <a:pt x="18" y="51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9" y="41"/>
                      <a:pt x="18" y="40"/>
                      <a:pt x="18" y="39"/>
                    </a:cubicBezTo>
                    <a:cubicBezTo>
                      <a:pt x="18" y="37"/>
                      <a:pt x="20" y="36"/>
                      <a:pt x="21" y="36"/>
                    </a:cubicBezTo>
                    <a:cubicBezTo>
                      <a:pt x="23" y="36"/>
                      <a:pt x="25" y="37"/>
                      <a:pt x="25" y="39"/>
                    </a:cubicBezTo>
                    <a:cubicBezTo>
                      <a:pt x="25" y="40"/>
                      <a:pt x="24" y="41"/>
                      <a:pt x="23" y="42"/>
                    </a:cubicBezTo>
                    <a:lnTo>
                      <a:pt x="25" y="51"/>
                    </a:lnTo>
                    <a:close/>
                    <a:moveTo>
                      <a:pt x="3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2"/>
                      <a:pt x="17" y="8"/>
                      <a:pt x="22" y="8"/>
                    </a:cubicBezTo>
                    <a:cubicBezTo>
                      <a:pt x="27" y="8"/>
                      <a:pt x="32" y="12"/>
                      <a:pt x="32" y="17"/>
                    </a:cubicBezTo>
                    <a:lnTo>
                      <a:pt x="32" y="2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4B87FAC-AC33-FF93-CA16-AC572545D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7840" y="2771207"/>
              <a:ext cx="585180" cy="376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762000" fontAlgn="ctr" latinLnBrk="0"/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AES</a:t>
              </a:r>
            </a:p>
            <a:p>
              <a:pPr algn="ctr" defTabSz="762000" fontAlgn="ctr" latinLnBrk="0"/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파일 암호화</a:t>
              </a:r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CFD0848-63A8-219D-FC6C-1F57374246A6}"/>
                </a:ext>
              </a:extLst>
            </p:cNvPr>
            <p:cNvGrpSpPr/>
            <p:nvPr/>
          </p:nvGrpSpPr>
          <p:grpSpPr>
            <a:xfrm>
              <a:off x="1854287" y="4127308"/>
              <a:ext cx="585179" cy="514056"/>
              <a:chOff x="2192700" y="5136677"/>
              <a:chExt cx="643366" cy="570619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4C5B979-EF3C-D61B-5F7E-319F7F72B8E4}"/>
                  </a:ext>
                </a:extLst>
              </p:cNvPr>
              <p:cNvSpPr txBox="1"/>
              <p:nvPr/>
            </p:nvSpPr>
            <p:spPr>
              <a:xfrm>
                <a:off x="2192700" y="5449912"/>
                <a:ext cx="643366" cy="25738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995363">
                  <a:defRPr/>
                </a:pPr>
                <a:r>
                  <a:rPr lang="ko-KR" altLang="en-US" sz="1000" b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Arial" pitchFamily="34" charset="0"/>
                  </a:rPr>
                  <a:t>이미지 파일</a:t>
                </a:r>
              </a:p>
            </p:txBody>
          </p:sp>
          <p:grpSp>
            <p:nvGrpSpPr>
              <p:cNvPr id="56" name="그룹 88">
                <a:extLst>
                  <a:ext uri="{FF2B5EF4-FFF2-40B4-BE49-F238E27FC236}">
                    <a16:creationId xmlns:a16="http://schemas.microsoft.com/office/drawing/2014/main" id="{9BCBFDB9-C734-3E23-B510-2A40D1898D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16673" y="5136677"/>
                <a:ext cx="395422" cy="312368"/>
                <a:chOff x="2000428" y="5453066"/>
                <a:chExt cx="466127" cy="454252"/>
              </a:xfrm>
            </p:grpSpPr>
            <p:pic>
              <p:nvPicPr>
                <p:cNvPr id="57" name="Picture 5" descr="D:\workspace\jdcEdms\NADi2\images\icon\icon_jpg.gif">
                  <a:extLst>
                    <a:ext uri="{FF2B5EF4-FFF2-40B4-BE49-F238E27FC236}">
                      <a16:creationId xmlns:a16="http://schemas.microsoft.com/office/drawing/2014/main" id="{DF08A64C-C60D-92E1-88B3-0235D203E09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0428" y="5453066"/>
                  <a:ext cx="216000" cy="216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8" name="Picture 6" descr="D:\workspace\jdcEdms\NADi2\images\icon\i-file-bmp.gif">
                  <a:extLst>
                    <a:ext uri="{FF2B5EF4-FFF2-40B4-BE49-F238E27FC236}">
                      <a16:creationId xmlns:a16="http://schemas.microsoft.com/office/drawing/2014/main" id="{4C687B25-C914-DB67-EAC3-EFC8983BD2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0428" y="5691318"/>
                  <a:ext cx="216000" cy="216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7" name="Picture 7" descr="D:\workspace\jdcEdms\NADi2\images\icon\i-file-tif.gif">
                  <a:extLst>
                    <a:ext uri="{FF2B5EF4-FFF2-40B4-BE49-F238E27FC236}">
                      <a16:creationId xmlns:a16="http://schemas.microsoft.com/office/drawing/2014/main" id="{EFDFC8D1-BD00-ED05-D049-F6E6B8EB9B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50367" y="5453066"/>
                  <a:ext cx="216000" cy="216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8" name="Picture 8" descr="D:\workspace\jdcEdms\NADi2\images\icon\i-file-gif.gif">
                  <a:extLst>
                    <a:ext uri="{FF2B5EF4-FFF2-40B4-BE49-F238E27FC236}">
                      <a16:creationId xmlns:a16="http://schemas.microsoft.com/office/drawing/2014/main" id="{D9EAA1CB-FCEA-5748-FF50-ED15DCF046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50555" y="5691318"/>
                  <a:ext cx="216000" cy="216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B6D1DCC-95D1-8DED-CC0E-708F4C45A1B7}"/>
                </a:ext>
              </a:extLst>
            </p:cNvPr>
            <p:cNvGrpSpPr/>
            <p:nvPr/>
          </p:nvGrpSpPr>
          <p:grpSpPr>
            <a:xfrm>
              <a:off x="1223724" y="3058114"/>
              <a:ext cx="532437" cy="615751"/>
              <a:chOff x="-4560614" y="4301347"/>
              <a:chExt cx="756354" cy="866664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B65F732-2534-B509-8422-BB0500D7091B}"/>
                  </a:ext>
                </a:extLst>
              </p:cNvPr>
              <p:cNvSpPr txBox="1"/>
              <p:nvPr/>
            </p:nvSpPr>
            <p:spPr>
              <a:xfrm>
                <a:off x="-4560614" y="4841655"/>
                <a:ext cx="672923" cy="3263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995363">
                  <a:defRPr/>
                </a:pPr>
                <a:r>
                  <a:rPr lang="ko-KR" altLang="en-US" sz="1000" b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Arial" pitchFamily="34" charset="0"/>
                  </a:rPr>
                  <a:t>종이문서</a:t>
                </a:r>
              </a:p>
            </p:txBody>
          </p:sp>
          <p:pic>
            <p:nvPicPr>
              <p:cNvPr id="51" name="Picture 206" descr="sam-1-1">
                <a:extLst>
                  <a:ext uri="{FF2B5EF4-FFF2-40B4-BE49-F238E27FC236}">
                    <a16:creationId xmlns:a16="http://schemas.microsoft.com/office/drawing/2014/main" id="{1F3AC439-5BFD-46F8-1D45-ADDF37D0AB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4540860" y="4323572"/>
                <a:ext cx="315913" cy="365125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06" descr="sam-1-1">
                <a:extLst>
                  <a:ext uri="{FF2B5EF4-FFF2-40B4-BE49-F238E27FC236}">
                    <a16:creationId xmlns:a16="http://schemas.microsoft.com/office/drawing/2014/main" id="{333320B4-52AE-E091-70E9-D1ED7970F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4456722" y="4407709"/>
                <a:ext cx="315912" cy="365125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06" descr="sam-1-1">
                <a:extLst>
                  <a:ext uri="{FF2B5EF4-FFF2-40B4-BE49-F238E27FC236}">
                    <a16:creationId xmlns:a16="http://schemas.microsoft.com/office/drawing/2014/main" id="{6F6C4DA5-7627-8554-A39F-CE24399B78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4342422" y="4301347"/>
                <a:ext cx="314325" cy="365125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6" descr="hp6250c2">
                <a:extLst>
                  <a:ext uri="{FF2B5EF4-FFF2-40B4-BE49-F238E27FC236}">
                    <a16:creationId xmlns:a16="http://schemas.microsoft.com/office/drawing/2014/main" id="{EF4D7D26-4B99-CBE4-564E-B8B1C71D2E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342422" y="4461684"/>
                <a:ext cx="538162" cy="40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05AF445-B014-FA69-C27F-E21506996424}"/>
                </a:ext>
              </a:extLst>
            </p:cNvPr>
            <p:cNvGrpSpPr/>
            <p:nvPr/>
          </p:nvGrpSpPr>
          <p:grpSpPr>
            <a:xfrm>
              <a:off x="1223721" y="3746314"/>
              <a:ext cx="473705" cy="550346"/>
              <a:chOff x="2250414" y="4360799"/>
              <a:chExt cx="509984" cy="61170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EEE10F5-6660-A59E-CC4F-23C127DAAFD4}"/>
                  </a:ext>
                </a:extLst>
              </p:cNvPr>
              <p:cNvSpPr txBox="1"/>
              <p:nvPr/>
            </p:nvSpPr>
            <p:spPr>
              <a:xfrm>
                <a:off x="2250414" y="4714779"/>
                <a:ext cx="509984" cy="2577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995363">
                  <a:defRPr/>
                </a:pPr>
                <a:r>
                  <a:rPr lang="ko-KR" altLang="en-US" sz="1000" b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Arial" pitchFamily="34" charset="0"/>
                  </a:rPr>
                  <a:t>전자문서</a:t>
                </a:r>
              </a:p>
            </p:txBody>
          </p:sp>
          <p:grpSp>
            <p:nvGrpSpPr>
              <p:cNvPr id="45" name="그룹 41">
                <a:extLst>
                  <a:ext uri="{FF2B5EF4-FFF2-40B4-BE49-F238E27FC236}">
                    <a16:creationId xmlns:a16="http://schemas.microsoft.com/office/drawing/2014/main" id="{F8845BCE-1B39-D855-26F1-C62A6198A5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2024" y="4360799"/>
                <a:ext cx="326764" cy="322990"/>
                <a:chOff x="1523976" y="4051311"/>
                <a:chExt cx="432868" cy="450596"/>
              </a:xfrm>
            </p:grpSpPr>
            <p:pic>
              <p:nvPicPr>
                <p:cNvPr id="46" name="Picture 230">
                  <a:extLst>
                    <a:ext uri="{FF2B5EF4-FFF2-40B4-BE49-F238E27FC236}">
                      <a16:creationId xmlns:a16="http://schemas.microsoft.com/office/drawing/2014/main" id="{2FE9DF66-D94B-2D87-20A9-508B6C88E9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23977" y="4086265"/>
                  <a:ext cx="241966" cy="2661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" name="Picture 232">
                  <a:extLst>
                    <a:ext uri="{FF2B5EF4-FFF2-40B4-BE49-F238E27FC236}">
                      <a16:creationId xmlns:a16="http://schemas.microsoft.com/office/drawing/2014/main" id="{567F3741-6588-687A-C8FB-D4D5402732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62420" y="4051311"/>
                  <a:ext cx="274229" cy="2580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8" name="Picture 233">
                  <a:extLst>
                    <a:ext uri="{FF2B5EF4-FFF2-40B4-BE49-F238E27FC236}">
                      <a16:creationId xmlns:a16="http://schemas.microsoft.com/office/drawing/2014/main" id="{46DD9666-8275-95EA-3971-DA929AF76F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59"/>
                <a:stretch>
                  <a:fillRect/>
                </a:stretch>
              </p:blipFill>
              <p:spPr bwMode="auto">
                <a:xfrm>
                  <a:off x="1523976" y="4247114"/>
                  <a:ext cx="266724" cy="2547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" name="Picture 246" descr="PDF아이콘">
                  <a:extLst>
                    <a:ext uri="{FF2B5EF4-FFF2-40B4-BE49-F238E27FC236}">
                      <a16:creationId xmlns:a16="http://schemas.microsoft.com/office/drawing/2014/main" id="{A1065D98-147B-C5D7-D351-96FB4D4362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09715" y="4205293"/>
                  <a:ext cx="247129" cy="252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94881C3-5F7A-414D-F85A-AAEF2E51C64C}"/>
                </a:ext>
              </a:extLst>
            </p:cNvPr>
            <p:cNvGrpSpPr/>
            <p:nvPr/>
          </p:nvGrpSpPr>
          <p:grpSpPr>
            <a:xfrm>
              <a:off x="1880034" y="2636911"/>
              <a:ext cx="585179" cy="583680"/>
              <a:chOff x="2169896" y="2766560"/>
              <a:chExt cx="643365" cy="64103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518482-DB61-95AD-79C3-02C5593F8798}"/>
                  </a:ext>
                </a:extLst>
              </p:cNvPr>
              <p:cNvSpPr txBox="1"/>
              <p:nvPr/>
            </p:nvSpPr>
            <p:spPr>
              <a:xfrm>
                <a:off x="2169896" y="3152940"/>
                <a:ext cx="643365" cy="2546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995363">
                  <a:defRPr/>
                </a:pPr>
                <a:r>
                  <a:rPr lang="ko-KR" altLang="en-US" sz="1000" b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Arial" pitchFamily="34" charset="0"/>
                  </a:rPr>
                  <a:t>동영상 파일</a:t>
                </a: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0E85F8DB-E842-2A6E-CFFD-E018789D2071}"/>
                  </a:ext>
                </a:extLst>
              </p:cNvPr>
              <p:cNvGrpSpPr/>
              <p:nvPr/>
            </p:nvGrpSpPr>
            <p:grpSpPr>
              <a:xfrm>
                <a:off x="2262987" y="2766560"/>
                <a:ext cx="457184" cy="386478"/>
                <a:chOff x="-4591054" y="4764344"/>
                <a:chExt cx="457184" cy="386478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A31D715E-BEB8-E9C6-A33D-C68C0182E0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91054" y="4963019"/>
                  <a:ext cx="215141" cy="184633"/>
                </a:xfrm>
                <a:prstGeom prst="rect">
                  <a:avLst/>
                </a:prstGeom>
              </p:spPr>
            </p:pic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31AC0C8A-6428-4EC1-CB17-7357B1C97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350641" y="4964768"/>
                  <a:ext cx="216771" cy="186054"/>
                </a:xfrm>
                <a:prstGeom prst="rect">
                  <a:avLst/>
                </a:prstGeom>
              </p:spPr>
            </p:pic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421E8376-B133-E9BD-4366-B9D1A58CAF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353867" y="4765764"/>
                  <a:ext cx="218401" cy="186054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4910F3B6-4B5C-D065-0F36-D4625054D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89707" y="4764344"/>
                  <a:ext cx="215141" cy="18747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1A422E16-1FBD-13B6-64D8-E3EF27999B28}"/>
              </a:ext>
            </a:extLst>
          </p:cNvPr>
          <p:cNvGrpSpPr/>
          <p:nvPr/>
        </p:nvGrpSpPr>
        <p:grpSpPr>
          <a:xfrm>
            <a:off x="1611543" y="5118363"/>
            <a:ext cx="7873526" cy="1212679"/>
            <a:chOff x="5543206" y="1816091"/>
            <a:chExt cx="4762185" cy="4084255"/>
          </a:xfrm>
        </p:grpSpPr>
        <p:sp>
          <p:nvSpPr>
            <p:cNvPr id="152" name="Rectangle 11">
              <a:extLst>
                <a:ext uri="{FF2B5EF4-FFF2-40B4-BE49-F238E27FC236}">
                  <a16:creationId xmlns:a16="http://schemas.microsoft.com/office/drawing/2014/main" id="{D68A728A-E5B3-70B4-85C5-A421CB25C84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543206" y="2528520"/>
              <a:ext cx="4756930" cy="522109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72000" tIns="36000" rIns="36000" bIns="36000" anchor="ctr">
              <a:scene3d>
                <a:camera prst="orthographicFront"/>
                <a:lightRig rig="threePt" dir="t"/>
              </a:scene3d>
              <a:sp3d prstMaterial="matte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131763" indent="-131763">
                <a:lnSpc>
                  <a:spcPct val="130000"/>
                </a:lnSpc>
                <a:buFont typeface="Wingdings" pitchFamily="2" charset="2"/>
                <a:buChar char="§"/>
              </a:pPr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Copy&amp;Paste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 </a:t>
              </a:r>
              <a:r>
                <a:rPr lang="ko-KR" altLang="en-US" sz="1000" b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복사</a:t>
              </a:r>
              <a:r>
                <a:rPr lang="en-US" altLang="ko-KR" sz="1000" b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000" b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붙여넣기 기능을 통해 쉽게 등록</a:t>
              </a:r>
              <a:endParaRPr lang="en-US" altLang="ko-KR" sz="1000" b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53" name="Rectangle 11">
              <a:extLst>
                <a:ext uri="{FF2B5EF4-FFF2-40B4-BE49-F238E27FC236}">
                  <a16:creationId xmlns:a16="http://schemas.microsoft.com/office/drawing/2014/main" id="{FFBE3BD4-0820-9BC3-FFC6-199F4A9F28A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543206" y="1816091"/>
              <a:ext cx="4756930" cy="522109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72000" tIns="36000" rIns="36000" bIns="36000" anchor="ctr">
              <a:scene3d>
                <a:camera prst="orthographicFront"/>
                <a:lightRig rig="threePt" dir="t"/>
              </a:scene3d>
              <a:sp3d prstMaterial="matte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131763" indent="-131763">
                <a:lnSpc>
                  <a:spcPct val="130000"/>
                </a:lnSpc>
                <a:buFont typeface="Wingdings" pitchFamily="2" charset="2"/>
                <a:buChar char="§"/>
              </a:pPr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Drag&amp;Drop : </a:t>
              </a:r>
              <a:r>
                <a:rPr lang="ko-KR" altLang="en-US" sz="1000" b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로컬드라이브 또는 내 문서함에서 </a:t>
              </a:r>
              <a:r>
                <a:rPr lang="en-US" altLang="ko-KR" sz="1000" b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Drag&amp;Drop</a:t>
              </a:r>
              <a:r>
                <a:rPr lang="ko-KR" altLang="en-US" sz="1000" b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을 통해 등록</a:t>
              </a:r>
              <a:endParaRPr lang="en-US" altLang="ko-KR" sz="1000" b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54" name="Rectangle 11">
              <a:extLst>
                <a:ext uri="{FF2B5EF4-FFF2-40B4-BE49-F238E27FC236}">
                  <a16:creationId xmlns:a16="http://schemas.microsoft.com/office/drawing/2014/main" id="{2E2AC9A3-E549-B881-10F5-267DAE2F38E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543206" y="4665807"/>
              <a:ext cx="4756930" cy="522109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72000" tIns="36000" rIns="36000" bIns="36000" anchor="ctr">
              <a:scene3d>
                <a:camera prst="orthographicFront"/>
                <a:lightRig rig="threePt" dir="t"/>
              </a:scene3d>
              <a:sp3d prstMaterial="matte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131763" indent="-131763">
                <a:lnSpc>
                  <a:spcPct val="130000"/>
                </a:lnSpc>
                <a:buFont typeface="Wingdings" pitchFamily="2" charset="2"/>
                <a:buChar char="§"/>
              </a:pP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권한종류 </a:t>
              </a:r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 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개인권한</a:t>
              </a:r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팀권한</a:t>
              </a:r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전사권한</a:t>
              </a:r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사용자 지정 권한</a:t>
              </a:r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55" name="Rectangle 11">
              <a:extLst>
                <a:ext uri="{FF2B5EF4-FFF2-40B4-BE49-F238E27FC236}">
                  <a16:creationId xmlns:a16="http://schemas.microsoft.com/office/drawing/2014/main" id="{F61CA787-0AD0-46E6-0D27-FA4A223C90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543206" y="3953378"/>
              <a:ext cx="4756930" cy="522109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72000" tIns="36000" rIns="36000" bIns="36000" anchor="ctr">
              <a:scene3d>
                <a:camera prst="orthographicFront"/>
                <a:lightRig rig="threePt" dir="t"/>
              </a:scene3d>
              <a:sp3d prstMaterial="matte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131763" indent="-131763">
                <a:lnSpc>
                  <a:spcPct val="130000"/>
                </a:lnSpc>
                <a:buFont typeface="Wingdings" pitchFamily="2" charset="2"/>
                <a:buChar char="§"/>
              </a:pP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권한설정 </a:t>
              </a:r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 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권한 항목을 생성하고</a:t>
              </a:r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선택한 권한 항목에 사용자</a:t>
              </a:r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/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그룹의 권한을 지정</a:t>
              </a:r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56" name="Rectangle 11">
              <a:extLst>
                <a:ext uri="{FF2B5EF4-FFF2-40B4-BE49-F238E27FC236}">
                  <a16:creationId xmlns:a16="http://schemas.microsoft.com/office/drawing/2014/main" id="{C47C15B0-6103-3AEC-859E-2BCEA3C8D47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543206" y="3240949"/>
              <a:ext cx="4756930" cy="522109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72000" tIns="36000" rIns="36000" bIns="36000" anchor="ctr">
              <a:scene3d>
                <a:camera prst="orthographicFront"/>
                <a:lightRig rig="threePt" dir="t"/>
              </a:scene3d>
              <a:sp3d prstMaterial="matte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131763" indent="-131763">
                <a:lnSpc>
                  <a:spcPct val="130000"/>
                </a:lnSpc>
                <a:buFont typeface="Wingdings" pitchFamily="2" charset="2"/>
                <a:buChar char="§"/>
              </a:pP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속성정보 </a:t>
              </a:r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 </a:t>
              </a:r>
              <a:r>
                <a:rPr lang="ko-KR" altLang="en-US" sz="1000" b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제목</a:t>
              </a:r>
              <a:r>
                <a:rPr lang="en-US" altLang="ko-KR" sz="1000" b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000" b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유형</a:t>
              </a:r>
              <a:r>
                <a:rPr lang="en-US" altLang="ko-KR" sz="1000" b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000" b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보존년한 등 속성정보 관리</a:t>
              </a:r>
              <a:endParaRPr lang="en-US" altLang="ko-KR" sz="1000" b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57" name="Rectangle 11">
              <a:extLst>
                <a:ext uri="{FF2B5EF4-FFF2-40B4-BE49-F238E27FC236}">
                  <a16:creationId xmlns:a16="http://schemas.microsoft.com/office/drawing/2014/main" id="{AE6F2D83-6F7B-D4F9-1603-4FA7E61BAB0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548461" y="5378237"/>
              <a:ext cx="4756930" cy="522109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72000" tIns="36000" rIns="36000" bIns="36000" anchor="ctr">
              <a:scene3d>
                <a:camera prst="orthographicFront"/>
                <a:lightRig rig="threePt" dir="t"/>
              </a:scene3d>
              <a:sp3d prstMaterial="matte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131763" indent="-131763">
                <a:lnSpc>
                  <a:spcPct val="130000"/>
                </a:lnSpc>
                <a:buFont typeface="Wingdings" pitchFamily="2" charset="2"/>
                <a:buChar char="§"/>
              </a:pP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권한내용 </a:t>
              </a:r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 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목록보기</a:t>
              </a:r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읽기</a:t>
              </a:r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쓰기</a:t>
              </a:r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수정</a:t>
              </a:r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삭제</a:t>
              </a:r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권한변경</a:t>
              </a:r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58" name="이등변 삼각형 157">
            <a:extLst>
              <a:ext uri="{FF2B5EF4-FFF2-40B4-BE49-F238E27FC236}">
                <a16:creationId xmlns:a16="http://schemas.microsoft.com/office/drawing/2014/main" id="{3AD856E7-615A-D9A4-6E7A-98D96587A556}"/>
              </a:ext>
            </a:extLst>
          </p:cNvPr>
          <p:cNvSpPr/>
          <p:nvPr/>
        </p:nvSpPr>
        <p:spPr bwMode="auto">
          <a:xfrm rot="5400000">
            <a:off x="3973445" y="3420650"/>
            <a:ext cx="1967739" cy="277310"/>
          </a:xfrm>
          <a:prstGeom prst="triangle">
            <a:avLst/>
          </a:prstGeom>
          <a:gradFill rotWithShape="1">
            <a:gsLst>
              <a:gs pos="0">
                <a:srgbClr val="FFFFFF"/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txBody>
          <a:bodyPr wrap="none" lIns="18000" tIns="46800" rIns="18000" bIns="46800" anchor="ctr"/>
          <a:lstStyle/>
          <a:p>
            <a:pPr algn="ctr">
              <a:lnSpc>
                <a:spcPct val="120000"/>
              </a:lnSpc>
            </a:pP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9" name="AutoShape 1569">
            <a:extLst>
              <a:ext uri="{FF2B5EF4-FFF2-40B4-BE49-F238E27FC236}">
                <a16:creationId xmlns:a16="http://schemas.microsoft.com/office/drawing/2014/main" id="{B5D10F5B-473E-F5B2-B958-527D3062068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4598" y="5126501"/>
            <a:ext cx="1133143" cy="1196402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25400" algn="ctr">
            <a:noFill/>
            <a:miter lim="800000"/>
            <a:headEnd/>
            <a:tailEnd/>
          </a:ln>
          <a:effectLst/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2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24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36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48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60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72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84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96" algn="l" defTabSz="957824" rtl="0" eaLnBrk="1" latinLnBrk="1" hangingPunct="1">
              <a:defRPr sz="1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279525" latinLnBrk="0">
              <a:defRPr/>
            </a:pPr>
            <a:r>
              <a:rPr lang="ko-KR" altLang="en-US" sz="1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탐색기 주요 기능</a:t>
            </a:r>
            <a:endParaRPr lang="en-US" altLang="ko-KR" sz="1200" b="1" spc="-1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895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2DA25-56EF-92F2-0243-003915C82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64F74D-5C27-1ED3-10E7-452504BD16B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/>
              <a:t>3.9.8 </a:t>
            </a:r>
            <a:r>
              <a:rPr lang="ko-KR" altLang="en-US" dirty="0"/>
              <a:t>응용 기능 구성 </a:t>
            </a:r>
            <a:r>
              <a:rPr lang="en-US" altLang="ko-KR" dirty="0"/>
              <a:t>&gt; </a:t>
            </a:r>
            <a:r>
              <a:rPr lang="ko-KR" altLang="en-US"/>
              <a:t>기능 구성도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8E3971-CBC7-B326-59A9-3544DD5776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원스톱 의안관리 시스템은 </a:t>
            </a:r>
            <a:r>
              <a:rPr lang="en-US" altLang="ko-KR"/>
              <a:t>13</a:t>
            </a:r>
            <a:r>
              <a:rPr lang="ko-KR" altLang="en-US"/>
              <a:t>개의 대기능과 </a:t>
            </a:r>
            <a:r>
              <a:rPr lang="en-US" altLang="ko-KR"/>
              <a:t>42</a:t>
            </a:r>
            <a:r>
              <a:rPr lang="ko-KR" altLang="en-US"/>
              <a:t>개 중기능으로 구성됨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E941610-4304-C327-41D2-FA2CB1B863D1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5" name="Rectangle 11">
            <a:extLst>
              <a:ext uri="{FF2B5EF4-FFF2-40B4-BE49-F238E27FC236}">
                <a16:creationId xmlns:a16="http://schemas.microsoft.com/office/drawing/2014/main" id="{3D6694B4-92D2-5CBC-EAEA-5A192893E9E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72480" y="1736812"/>
            <a:ext cx="9338927" cy="43939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solidFill>
              <a:schemeClr val="tx1">
                <a:lumMod val="75000"/>
                <a:lumOff val="25000"/>
                <a:alpha val="1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>
            <a:scene3d>
              <a:camera prst="orthographicFront"/>
              <a:lightRig rig="threePt" dir="t"/>
            </a:scene3d>
            <a:sp3d prstMaterial="matte"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937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777777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lang="ko-KR" altLang="en-US" sz="160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원스톱 의안관리 시스템</a:t>
            </a:r>
            <a:endParaRPr lang="ko-KR" altLang="en-US" sz="160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9AA25F1-E26A-07E1-3DD5-E64213FAA42A}"/>
              </a:ext>
            </a:extLst>
          </p:cNvPr>
          <p:cNvSpPr/>
          <p:nvPr/>
        </p:nvSpPr>
        <p:spPr>
          <a:xfrm>
            <a:off x="1802984" y="3319347"/>
            <a:ext cx="643222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의안발의서 작성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2BF3924-3365-B634-E241-4CC37128B60F}"/>
              </a:ext>
            </a:extLst>
          </p:cNvPr>
          <p:cNvSpPr/>
          <p:nvPr/>
        </p:nvSpPr>
        <p:spPr>
          <a:xfrm>
            <a:off x="1802985" y="3954781"/>
            <a:ext cx="643222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의안 발의서 제출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35F9197-AFCF-BD03-D8E3-9E9C7FE605D8}"/>
              </a:ext>
            </a:extLst>
          </p:cNvPr>
          <p:cNvSpPr/>
          <p:nvPr/>
        </p:nvSpPr>
        <p:spPr>
          <a:xfrm>
            <a:off x="1802985" y="4602159"/>
            <a:ext cx="643222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발의 의안철회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A53AB05-2D9A-D065-1BD3-C87EF991F371}"/>
              </a:ext>
            </a:extLst>
          </p:cNvPr>
          <p:cNvSpPr/>
          <p:nvPr/>
        </p:nvSpPr>
        <p:spPr>
          <a:xfrm>
            <a:off x="337529" y="3319347"/>
            <a:ext cx="675636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의안작성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DADA0DF-CF98-3581-5FF4-22C7F7808A19}"/>
              </a:ext>
            </a:extLst>
          </p:cNvPr>
          <p:cNvSpPr/>
          <p:nvPr/>
        </p:nvSpPr>
        <p:spPr>
          <a:xfrm>
            <a:off x="337529" y="5234597"/>
            <a:ext cx="675636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의안등록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D23FFFD-16E5-49BD-5F91-60C16B2E8921}"/>
              </a:ext>
            </a:extLst>
          </p:cNvPr>
          <p:cNvSpPr/>
          <p:nvPr/>
        </p:nvSpPr>
        <p:spPr>
          <a:xfrm>
            <a:off x="337529" y="3954781"/>
            <a:ext cx="675636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입법조사</a:t>
            </a: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ㆍ</a:t>
            </a:r>
            <a:br>
              <a:rPr kumimoji="1" lang="en-US" altLang="ko-KR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비용추계</a:t>
            </a: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첨부</a:t>
            </a:r>
            <a:endParaRPr kumimoji="1" lang="ko-KR" altLang="en-US" sz="1000" b="0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6078A56-FC6F-678A-1A45-8DB41D39644D}"/>
              </a:ext>
            </a:extLst>
          </p:cNvPr>
          <p:cNvSpPr/>
          <p:nvPr/>
        </p:nvSpPr>
        <p:spPr>
          <a:xfrm>
            <a:off x="1075966" y="3317429"/>
            <a:ext cx="656467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연서 요청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F53058C-7F34-F86C-0C95-400DA62A6A52}"/>
              </a:ext>
            </a:extLst>
          </p:cNvPr>
          <p:cNvSpPr/>
          <p:nvPr/>
        </p:nvSpPr>
        <p:spPr>
          <a:xfrm>
            <a:off x="1073218" y="4602159"/>
            <a:ext cx="656467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연서 취소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358FEB-3DA5-0B5E-A7FC-21994E70752C}"/>
              </a:ext>
            </a:extLst>
          </p:cNvPr>
          <p:cNvSpPr/>
          <p:nvPr/>
        </p:nvSpPr>
        <p:spPr>
          <a:xfrm>
            <a:off x="1073218" y="3954781"/>
            <a:ext cx="656467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연서 등록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DD18B7E-8E2D-DC57-26D7-0D564F29F995}"/>
              </a:ext>
            </a:extLst>
          </p:cNvPr>
          <p:cNvSpPr/>
          <p:nvPr/>
        </p:nvSpPr>
        <p:spPr>
          <a:xfrm>
            <a:off x="337529" y="4602159"/>
            <a:ext cx="675636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의안검토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8A164FA-6645-B0A6-206B-B667F8EF454C}"/>
              </a:ext>
            </a:extLst>
          </p:cNvPr>
          <p:cNvSpPr/>
          <p:nvPr/>
        </p:nvSpPr>
        <p:spPr>
          <a:xfrm>
            <a:off x="2534876" y="3314874"/>
            <a:ext cx="627851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의안접수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9C1545D-83EF-2D1F-529A-BEF99B0DE75F}"/>
              </a:ext>
            </a:extLst>
          </p:cNvPr>
          <p:cNvSpPr/>
          <p:nvPr/>
        </p:nvSpPr>
        <p:spPr>
          <a:xfrm>
            <a:off x="2534876" y="5234597"/>
            <a:ext cx="627851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의안 철회접수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9774C1C-F8A9-8230-BEBD-5AFA1F2AD5FE}"/>
              </a:ext>
            </a:extLst>
          </p:cNvPr>
          <p:cNvSpPr/>
          <p:nvPr/>
        </p:nvSpPr>
        <p:spPr>
          <a:xfrm>
            <a:off x="2534876" y="3954781"/>
            <a:ext cx="627851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의안 검토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4AEBB38-B287-51E2-D7A3-B92413699AB3}"/>
              </a:ext>
            </a:extLst>
          </p:cNvPr>
          <p:cNvSpPr/>
          <p:nvPr/>
        </p:nvSpPr>
        <p:spPr>
          <a:xfrm>
            <a:off x="2534876" y="4602159"/>
            <a:ext cx="627851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의안 번호부여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A1FC45-78E9-023E-1121-71E0F731CA74}"/>
              </a:ext>
            </a:extLst>
          </p:cNvPr>
          <p:cNvSpPr/>
          <p:nvPr/>
        </p:nvSpPr>
        <p:spPr>
          <a:xfrm>
            <a:off x="3264998" y="3311523"/>
            <a:ext cx="614249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의장 보고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8344BE4-8460-E7F3-9338-BE6D42B3C3C4}"/>
              </a:ext>
            </a:extLst>
          </p:cNvPr>
          <p:cNvSpPr/>
          <p:nvPr/>
        </p:nvSpPr>
        <p:spPr>
          <a:xfrm>
            <a:off x="3264998" y="3954781"/>
            <a:ext cx="614249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상임위 회부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73CD674-71EB-601A-F1C1-08523CFD56B0}"/>
              </a:ext>
            </a:extLst>
          </p:cNvPr>
          <p:cNvSpPr/>
          <p:nvPr/>
        </p:nvSpPr>
        <p:spPr>
          <a:xfrm>
            <a:off x="3264998" y="4602159"/>
            <a:ext cx="614249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상임위 심사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6AD63E1-7B44-6CD4-838B-083A37F3ED30}"/>
              </a:ext>
            </a:extLst>
          </p:cNvPr>
          <p:cNvSpPr/>
          <p:nvPr/>
        </p:nvSpPr>
        <p:spPr>
          <a:xfrm>
            <a:off x="5414559" y="3284893"/>
            <a:ext cx="614248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의결사항</a:t>
            </a:r>
            <a:endParaRPr kumimoji="1" lang="en-US" altLang="ko-KR" sz="1000" b="0" i="0" u="none" strike="noStrike" kern="0" cap="none" spc="0" normalizeH="0" baseline="0" noProof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확인</a:t>
            </a:r>
            <a:endParaRPr kumimoji="1" lang="ko-KR" altLang="en-US" sz="1000" b="0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23644D4-29A8-0346-29DD-F03BA566788D}"/>
              </a:ext>
            </a:extLst>
          </p:cNvPr>
          <p:cNvSpPr/>
          <p:nvPr/>
        </p:nvSpPr>
        <p:spPr>
          <a:xfrm>
            <a:off x="5414559" y="3954781"/>
            <a:ext cx="614248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재의요구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45F1ACB-BE7B-1EA2-555C-69D4866DD1C5}"/>
              </a:ext>
            </a:extLst>
          </p:cNvPr>
          <p:cNvSpPr/>
          <p:nvPr/>
        </p:nvSpPr>
        <p:spPr>
          <a:xfrm>
            <a:off x="5414559" y="4602159"/>
            <a:ext cx="614248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의안접수</a:t>
            </a:r>
            <a:br>
              <a:rPr kumimoji="1" lang="en-US" altLang="ko-KR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</a:br>
            <a:r>
              <a:rPr kumimoji="1" lang="en-US" altLang="ko-KR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(</a:t>
            </a: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내부결재</a:t>
            </a:r>
            <a:r>
              <a:rPr kumimoji="1" lang="en-US" altLang="ko-KR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)</a:t>
            </a:r>
            <a:endParaRPr kumimoji="1" lang="ko-KR" altLang="en-US" sz="1000" b="0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B4DE06F-62A0-84CE-61D9-D5937D841E57}"/>
              </a:ext>
            </a:extLst>
          </p:cNvPr>
          <p:cNvSpPr/>
          <p:nvPr/>
        </p:nvSpPr>
        <p:spPr>
          <a:xfrm>
            <a:off x="3264998" y="5234597"/>
            <a:ext cx="614249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입법 예고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3C06FC7-62D5-3E4E-EC18-AD0752F382F1}"/>
              </a:ext>
            </a:extLst>
          </p:cNvPr>
          <p:cNvSpPr/>
          <p:nvPr/>
        </p:nvSpPr>
        <p:spPr>
          <a:xfrm>
            <a:off x="5414559" y="5234597"/>
            <a:ext cx="614248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재의결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8EE636F-5233-EE90-97BE-E04C96C1509F}"/>
              </a:ext>
            </a:extLst>
          </p:cNvPr>
          <p:cNvSpPr/>
          <p:nvPr/>
        </p:nvSpPr>
        <p:spPr>
          <a:xfrm>
            <a:off x="3981520" y="3302744"/>
            <a:ext cx="614249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본회의 상정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7EB76E0-4CBF-2EAB-0F69-5BD14F9C29D2}"/>
              </a:ext>
            </a:extLst>
          </p:cNvPr>
          <p:cNvSpPr/>
          <p:nvPr/>
        </p:nvSpPr>
        <p:spPr>
          <a:xfrm>
            <a:off x="3981520" y="3954781"/>
            <a:ext cx="614249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본회의 의결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F9725E9-26F1-0522-48AB-E2D7C38FEB35}"/>
              </a:ext>
            </a:extLst>
          </p:cNvPr>
          <p:cNvSpPr/>
          <p:nvPr/>
        </p:nvSpPr>
        <p:spPr>
          <a:xfrm>
            <a:off x="3981520" y="4602159"/>
            <a:ext cx="614249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본회의 결과 공개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DD151BC-7E4C-B8DD-5DED-21A7A040FD12}"/>
              </a:ext>
            </a:extLst>
          </p:cNvPr>
          <p:cNvSpPr/>
          <p:nvPr/>
        </p:nvSpPr>
        <p:spPr>
          <a:xfrm>
            <a:off x="3981520" y="5234597"/>
            <a:ext cx="614249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의안 공포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7CA9B49-BEDE-28B2-AEEA-00811FECB23C}"/>
              </a:ext>
            </a:extLst>
          </p:cNvPr>
          <p:cNvSpPr/>
          <p:nvPr/>
        </p:nvSpPr>
        <p:spPr>
          <a:xfrm>
            <a:off x="5414559" y="5869910"/>
            <a:ext cx="614248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제소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4E56ADA-3F92-E8F2-90D0-6C7E60AA93FA}"/>
              </a:ext>
            </a:extLst>
          </p:cNvPr>
          <p:cNvSpPr/>
          <p:nvPr/>
        </p:nvSpPr>
        <p:spPr>
          <a:xfrm>
            <a:off x="4698041" y="3295546"/>
            <a:ext cx="614249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의장 확인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CEC3702-8EF6-D799-D569-41E9C07933A5}"/>
              </a:ext>
            </a:extLst>
          </p:cNvPr>
          <p:cNvSpPr/>
          <p:nvPr/>
        </p:nvSpPr>
        <p:spPr>
          <a:xfrm>
            <a:off x="4698041" y="5234597"/>
            <a:ext cx="614249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철회여부</a:t>
            </a:r>
            <a:endParaRPr kumimoji="1" lang="en-US" altLang="ko-KR" sz="1000" b="0" i="0" u="none" strike="noStrike" kern="0" cap="none" spc="0" normalizeH="0" baseline="0" noProof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확인</a:t>
            </a:r>
            <a:endParaRPr kumimoji="1" lang="ko-KR" altLang="en-US" sz="1000" b="0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66676F4-7788-135A-E49A-74AF32591492}"/>
              </a:ext>
            </a:extLst>
          </p:cNvPr>
          <p:cNvSpPr/>
          <p:nvPr/>
        </p:nvSpPr>
        <p:spPr>
          <a:xfrm>
            <a:off x="4698041" y="3954781"/>
            <a:ext cx="614249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위원회동의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1D58652-37C8-7748-68EC-01E3E63C8A6B}"/>
              </a:ext>
            </a:extLst>
          </p:cNvPr>
          <p:cNvSpPr/>
          <p:nvPr/>
        </p:nvSpPr>
        <p:spPr>
          <a:xfrm>
            <a:off x="1802984" y="2782755"/>
            <a:ext cx="643222" cy="420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의안발의</a:t>
            </a:r>
            <a:endParaRPr kumimoji="1" lang="ko-KR" altLang="en-US" sz="1000" b="0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2F2E9EB-6820-9940-C4D3-15DCFFA68B2C}"/>
              </a:ext>
            </a:extLst>
          </p:cNvPr>
          <p:cNvSpPr/>
          <p:nvPr/>
        </p:nvSpPr>
        <p:spPr>
          <a:xfrm>
            <a:off x="337529" y="2773007"/>
            <a:ext cx="675636" cy="420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의안준비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8F385D4-4481-7F5A-4F35-F07E8F0E573E}"/>
              </a:ext>
            </a:extLst>
          </p:cNvPr>
          <p:cNvSpPr/>
          <p:nvPr/>
        </p:nvSpPr>
        <p:spPr>
          <a:xfrm>
            <a:off x="1073218" y="2771879"/>
            <a:ext cx="656468" cy="420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의안연서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6BC9659-760E-4580-A40B-8C7141298754}"/>
              </a:ext>
            </a:extLst>
          </p:cNvPr>
          <p:cNvSpPr/>
          <p:nvPr/>
        </p:nvSpPr>
        <p:spPr>
          <a:xfrm>
            <a:off x="2534876" y="2781185"/>
            <a:ext cx="624533" cy="420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의안접수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80D16DA-2CBE-8BA6-74F8-7C6977172F63}"/>
              </a:ext>
            </a:extLst>
          </p:cNvPr>
          <p:cNvSpPr/>
          <p:nvPr/>
        </p:nvSpPr>
        <p:spPr>
          <a:xfrm>
            <a:off x="3264999" y="2772972"/>
            <a:ext cx="614250" cy="420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의안심의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A04126D-9986-3E02-22A8-A7D2CE4F1730}"/>
              </a:ext>
            </a:extLst>
          </p:cNvPr>
          <p:cNvSpPr/>
          <p:nvPr/>
        </p:nvSpPr>
        <p:spPr>
          <a:xfrm>
            <a:off x="5414560" y="2778742"/>
            <a:ext cx="614250" cy="420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재의요구</a:t>
            </a:r>
            <a:r>
              <a:rPr kumimoji="1" lang="ko-KR" altLang="en-US" sz="1000" b="1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ㆍ제소</a:t>
            </a:r>
            <a:endParaRPr kumimoji="1" lang="ko-KR" altLang="en-US" sz="1000" b="1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478F010-B3AA-DFBC-626A-A9B6D9209979}"/>
              </a:ext>
            </a:extLst>
          </p:cNvPr>
          <p:cNvSpPr/>
          <p:nvPr/>
        </p:nvSpPr>
        <p:spPr>
          <a:xfrm>
            <a:off x="3981520" y="2772972"/>
            <a:ext cx="614250" cy="420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의안의결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470613C-73F3-15A7-78B4-C3BCB1AD6296}"/>
              </a:ext>
            </a:extLst>
          </p:cNvPr>
          <p:cNvSpPr/>
          <p:nvPr/>
        </p:nvSpPr>
        <p:spPr>
          <a:xfrm>
            <a:off x="4698041" y="2792374"/>
            <a:ext cx="614250" cy="420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의안철회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B07E4C9-13E6-2E19-E9F0-5A34F3396A72}"/>
              </a:ext>
            </a:extLst>
          </p:cNvPr>
          <p:cNvSpPr/>
          <p:nvPr/>
        </p:nvSpPr>
        <p:spPr>
          <a:xfrm>
            <a:off x="4698041" y="4602159"/>
            <a:ext cx="614249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본회의동의</a:t>
            </a:r>
          </a:p>
        </p:txBody>
      </p: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CBC36945-F67D-1D03-D5AC-59E38F8F3EB8}"/>
              </a:ext>
            </a:extLst>
          </p:cNvPr>
          <p:cNvCxnSpPr>
            <a:cxnSpLocks/>
            <a:stCxn id="108" idx="0"/>
            <a:endCxn id="75" idx="2"/>
          </p:cNvCxnSpPr>
          <p:nvPr/>
        </p:nvCxnSpPr>
        <p:spPr bwMode="auto">
          <a:xfrm rot="5400000" flipH="1" flipV="1">
            <a:off x="2510245" y="341310"/>
            <a:ext cx="596801" cy="4266597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0E87B09B-0750-BC08-6C3E-9B8CF425C06E}"/>
              </a:ext>
            </a:extLst>
          </p:cNvPr>
          <p:cNvCxnSpPr>
            <a:cxnSpLocks/>
            <a:stCxn id="112" idx="0"/>
            <a:endCxn id="75" idx="2"/>
          </p:cNvCxnSpPr>
          <p:nvPr/>
        </p:nvCxnSpPr>
        <p:spPr bwMode="auto">
          <a:xfrm rot="16200000" flipV="1">
            <a:off x="5030547" y="2087603"/>
            <a:ext cx="602537" cy="77974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B77458F0-509D-2016-2CC8-BA45A428D4C7}"/>
              </a:ext>
            </a:extLst>
          </p:cNvPr>
          <p:cNvCxnSpPr>
            <a:cxnSpLocks/>
            <a:stCxn id="109" idx="0"/>
            <a:endCxn id="75" idx="2"/>
          </p:cNvCxnSpPr>
          <p:nvPr/>
        </p:nvCxnSpPr>
        <p:spPr bwMode="auto">
          <a:xfrm rot="5400000" flipH="1" flipV="1">
            <a:off x="2873862" y="703797"/>
            <a:ext cx="595673" cy="3540492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F6424EE4-F49D-ACCD-022B-C8195B66DF70}"/>
              </a:ext>
            </a:extLst>
          </p:cNvPr>
          <p:cNvCxnSpPr>
            <a:cxnSpLocks/>
            <a:stCxn id="113" idx="0"/>
            <a:endCxn id="75" idx="2"/>
          </p:cNvCxnSpPr>
          <p:nvPr/>
        </p:nvCxnSpPr>
        <p:spPr bwMode="auto">
          <a:xfrm rot="5400000" flipH="1" flipV="1">
            <a:off x="4316911" y="2147939"/>
            <a:ext cx="596766" cy="653299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53C59FA9-3DDF-5099-EE97-131852C1093D}"/>
              </a:ext>
            </a:extLst>
          </p:cNvPr>
          <p:cNvCxnSpPr>
            <a:cxnSpLocks/>
            <a:stCxn id="107" idx="0"/>
            <a:endCxn id="75" idx="2"/>
          </p:cNvCxnSpPr>
          <p:nvPr/>
        </p:nvCxnSpPr>
        <p:spPr bwMode="auto">
          <a:xfrm rot="5400000" flipH="1" flipV="1">
            <a:off x="3229995" y="1070807"/>
            <a:ext cx="606550" cy="2817349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337EEC7F-4D09-B213-EAA9-D2A5F8539522}"/>
              </a:ext>
            </a:extLst>
          </p:cNvPr>
          <p:cNvCxnSpPr>
            <a:cxnSpLocks/>
            <a:stCxn id="110" idx="0"/>
            <a:endCxn id="75" idx="2"/>
          </p:cNvCxnSpPr>
          <p:nvPr/>
        </p:nvCxnSpPr>
        <p:spPr bwMode="auto">
          <a:xfrm rot="5400000" flipH="1" flipV="1">
            <a:off x="3592054" y="1431296"/>
            <a:ext cx="604978" cy="209480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5C3D2A9A-C1D2-91E5-4EFD-D5F8A2647875}"/>
              </a:ext>
            </a:extLst>
          </p:cNvPr>
          <p:cNvCxnSpPr>
            <a:cxnSpLocks/>
            <a:stCxn id="114" idx="0"/>
            <a:endCxn id="75" idx="2"/>
          </p:cNvCxnSpPr>
          <p:nvPr/>
        </p:nvCxnSpPr>
        <p:spPr bwMode="auto">
          <a:xfrm rot="16200000" flipV="1">
            <a:off x="4665471" y="2452679"/>
            <a:ext cx="616168" cy="63222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B382C076-AD03-E463-4C5F-11487C8F8490}"/>
              </a:ext>
            </a:extLst>
          </p:cNvPr>
          <p:cNvCxnSpPr>
            <a:cxnSpLocks/>
            <a:stCxn id="111" idx="0"/>
            <a:endCxn id="75" idx="2"/>
          </p:cNvCxnSpPr>
          <p:nvPr/>
        </p:nvCxnSpPr>
        <p:spPr bwMode="auto">
          <a:xfrm rot="5400000" flipH="1" flipV="1">
            <a:off x="3958651" y="1789679"/>
            <a:ext cx="596766" cy="1369820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15B3A93-9443-BA9D-1E44-897F3F0557A4}"/>
              </a:ext>
            </a:extLst>
          </p:cNvPr>
          <p:cNvSpPr/>
          <p:nvPr/>
        </p:nvSpPr>
        <p:spPr>
          <a:xfrm>
            <a:off x="6117476" y="3314874"/>
            <a:ext cx="627851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버전관리</a:t>
            </a:r>
            <a:endParaRPr kumimoji="1" lang="ko-KR" altLang="en-US" sz="1000" b="0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F2B09F-FD14-603E-15DD-08CE3995875C}"/>
              </a:ext>
            </a:extLst>
          </p:cNvPr>
          <p:cNvSpPr/>
          <p:nvPr/>
        </p:nvSpPr>
        <p:spPr>
          <a:xfrm>
            <a:off x="6117477" y="3954781"/>
            <a:ext cx="627851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이력관리</a:t>
            </a:r>
            <a:endParaRPr kumimoji="1" lang="ko-KR" altLang="en-US" sz="1000" b="0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83FA45E-E82A-F3FD-E704-71B1F9B283A4}"/>
              </a:ext>
            </a:extLst>
          </p:cNvPr>
          <p:cNvSpPr/>
          <p:nvPr/>
        </p:nvSpPr>
        <p:spPr>
          <a:xfrm>
            <a:off x="6117477" y="4602159"/>
            <a:ext cx="627851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로그관리</a:t>
            </a:r>
            <a:endParaRPr kumimoji="1" lang="ko-KR" altLang="en-US" sz="1000" b="0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D5B054C-0C15-533F-D67E-12426E426B89}"/>
              </a:ext>
            </a:extLst>
          </p:cNvPr>
          <p:cNvSpPr/>
          <p:nvPr/>
        </p:nvSpPr>
        <p:spPr>
          <a:xfrm>
            <a:off x="6847599" y="3311523"/>
            <a:ext cx="614249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분류체계</a:t>
            </a:r>
            <a:endParaRPr kumimoji="1" lang="en-US" altLang="ko-KR" sz="1000" b="0" i="0" u="none" strike="noStrike" kern="0" cap="none" spc="0" normalizeH="0" baseline="0" noProof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관리</a:t>
            </a:r>
            <a:endParaRPr kumimoji="1" lang="ko-KR" altLang="en-US" sz="1000" b="0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C7BFD9D-89BB-3C4B-5C9E-962FB5FF4FC1}"/>
              </a:ext>
            </a:extLst>
          </p:cNvPr>
          <p:cNvSpPr/>
          <p:nvPr/>
        </p:nvSpPr>
        <p:spPr>
          <a:xfrm>
            <a:off x="6847598" y="3954781"/>
            <a:ext cx="614249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폴더관리</a:t>
            </a:r>
            <a:endParaRPr kumimoji="1" lang="ko-KR" altLang="en-US" sz="1000" b="0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B732D5F-CB4A-7F3A-BD96-9A06D9339654}"/>
              </a:ext>
            </a:extLst>
          </p:cNvPr>
          <p:cNvSpPr/>
          <p:nvPr/>
        </p:nvSpPr>
        <p:spPr>
          <a:xfrm>
            <a:off x="8997159" y="3284893"/>
            <a:ext cx="614248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시스템 연계</a:t>
            </a:r>
            <a:endParaRPr kumimoji="1" lang="ko-KR" altLang="en-US" sz="1000" b="0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4FDCD1-6289-CD4A-63C8-FB6A6279B351}"/>
              </a:ext>
            </a:extLst>
          </p:cNvPr>
          <p:cNvSpPr/>
          <p:nvPr/>
        </p:nvSpPr>
        <p:spPr>
          <a:xfrm>
            <a:off x="8997159" y="3954781"/>
            <a:ext cx="614248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디바이스</a:t>
            </a:r>
            <a:endParaRPr kumimoji="1" lang="en-US" altLang="ko-KR" sz="1000" b="0" i="0" u="none" strike="noStrike" kern="0" cap="none" spc="0" normalizeH="0" baseline="0" noProof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연계</a:t>
            </a:r>
            <a:r>
              <a:rPr kumimoji="1" lang="en-US" altLang="ko-KR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(</a:t>
            </a: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필요시</a:t>
            </a:r>
            <a:r>
              <a:rPr kumimoji="1" lang="en-US" altLang="ko-KR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)</a:t>
            </a:r>
            <a:endParaRPr kumimoji="1" lang="ko-KR" altLang="en-US" sz="1000" b="0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33E2164-8FF3-72B9-4720-3C50E298C3DD}"/>
              </a:ext>
            </a:extLst>
          </p:cNvPr>
          <p:cNvSpPr/>
          <p:nvPr/>
        </p:nvSpPr>
        <p:spPr>
          <a:xfrm>
            <a:off x="7564119" y="3302744"/>
            <a:ext cx="614249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문서등록</a:t>
            </a:r>
            <a:endParaRPr kumimoji="1" lang="ko-KR" altLang="en-US" sz="1000" b="0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BC1FDC3-E96F-93A1-00AB-9D1DDFBB0C57}"/>
              </a:ext>
            </a:extLst>
          </p:cNvPr>
          <p:cNvSpPr/>
          <p:nvPr/>
        </p:nvSpPr>
        <p:spPr>
          <a:xfrm>
            <a:off x="7564119" y="3954781"/>
            <a:ext cx="614249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문서활용</a:t>
            </a:r>
            <a:endParaRPr kumimoji="1" lang="ko-KR" altLang="en-US" sz="1000" b="0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0831B46-C388-28E6-E083-801EF967A1FB}"/>
              </a:ext>
            </a:extLst>
          </p:cNvPr>
          <p:cNvSpPr/>
          <p:nvPr/>
        </p:nvSpPr>
        <p:spPr>
          <a:xfrm>
            <a:off x="7564119" y="4602159"/>
            <a:ext cx="614249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인수인계</a:t>
            </a:r>
            <a:r>
              <a:rPr kumimoji="1" lang="en-US" altLang="ko-KR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/</a:t>
            </a:r>
          </a:p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폐기</a:t>
            </a:r>
            <a:endParaRPr kumimoji="1" lang="ko-KR" altLang="en-US" sz="1000" b="0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9CB90A-D138-1DD3-6CE9-8E05F2224FCE}"/>
              </a:ext>
            </a:extLst>
          </p:cNvPr>
          <p:cNvSpPr/>
          <p:nvPr/>
        </p:nvSpPr>
        <p:spPr>
          <a:xfrm>
            <a:off x="8280641" y="3295546"/>
            <a:ext cx="614249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접근권한</a:t>
            </a:r>
            <a:endParaRPr kumimoji="1" lang="en-US" altLang="ko-KR" sz="1000" b="0" i="0" u="none" strike="noStrike" kern="0" cap="none" spc="0" normalizeH="0" baseline="0" noProof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관리</a:t>
            </a:r>
            <a:endParaRPr kumimoji="1" lang="ko-KR" altLang="en-US" sz="1000" b="0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C53D1E3-EDCF-83FC-6783-46A4E8115406}"/>
              </a:ext>
            </a:extLst>
          </p:cNvPr>
          <p:cNvSpPr/>
          <p:nvPr/>
        </p:nvSpPr>
        <p:spPr>
          <a:xfrm>
            <a:off x="6117476" y="2781185"/>
            <a:ext cx="624533" cy="420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문서공통</a:t>
            </a:r>
            <a:endParaRPr kumimoji="1" lang="ko-KR" altLang="en-US" sz="1000" b="0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D87F48A-BB8A-4A15-1730-BB1BA4DFE4C8}"/>
              </a:ext>
            </a:extLst>
          </p:cNvPr>
          <p:cNvSpPr/>
          <p:nvPr/>
        </p:nvSpPr>
        <p:spPr>
          <a:xfrm>
            <a:off x="6847599" y="2772972"/>
            <a:ext cx="614250" cy="420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문서분류</a:t>
            </a:r>
            <a:endParaRPr kumimoji="1" lang="ko-KR" altLang="en-US" sz="1000" b="0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BF2D6A1-6290-6E00-A59A-70174BF4D014}"/>
              </a:ext>
            </a:extLst>
          </p:cNvPr>
          <p:cNvSpPr/>
          <p:nvPr/>
        </p:nvSpPr>
        <p:spPr>
          <a:xfrm>
            <a:off x="8997160" y="2778742"/>
            <a:ext cx="614250" cy="420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연계관리</a:t>
            </a:r>
            <a:endParaRPr kumimoji="1" lang="ko-KR" altLang="en-US" sz="1000" b="1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B3CCDD-A25C-5FC3-8D13-98EE6BB3A277}"/>
              </a:ext>
            </a:extLst>
          </p:cNvPr>
          <p:cNvSpPr/>
          <p:nvPr/>
        </p:nvSpPr>
        <p:spPr>
          <a:xfrm>
            <a:off x="7564120" y="2772972"/>
            <a:ext cx="614250" cy="420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문서관리</a:t>
            </a:r>
            <a:endParaRPr kumimoji="1" lang="ko-KR" altLang="en-US" sz="1000" b="0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00CA894-EA85-DBAD-DA13-C44CBB257BF6}"/>
              </a:ext>
            </a:extLst>
          </p:cNvPr>
          <p:cNvSpPr/>
          <p:nvPr/>
        </p:nvSpPr>
        <p:spPr>
          <a:xfrm>
            <a:off x="8280641" y="2792374"/>
            <a:ext cx="614250" cy="420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문서보안</a:t>
            </a:r>
            <a:endParaRPr kumimoji="1" lang="ko-KR" altLang="en-US" sz="1000" b="0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EB5250A9-6119-6B7A-9262-9F2CB52D8381}"/>
              </a:ext>
            </a:extLst>
          </p:cNvPr>
          <p:cNvSpPr/>
          <p:nvPr/>
        </p:nvSpPr>
        <p:spPr>
          <a:xfrm>
            <a:off x="6117477" y="5234597"/>
            <a:ext cx="627851" cy="507696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kern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검색</a:t>
            </a:r>
            <a:endParaRPr kumimoji="1" lang="ko-KR" altLang="en-US" sz="1000" b="0" i="0" u="none" strike="noStrike" kern="0" cap="none" spc="0" normalizeH="0" baseline="0" noProof="0" dirty="0">
              <a:ln w="3175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031F0F07-6A9C-7345-2690-6FEA48F90AF8}"/>
              </a:ext>
            </a:extLst>
          </p:cNvPr>
          <p:cNvCxnSpPr>
            <a:cxnSpLocks/>
            <a:stCxn id="55" idx="0"/>
            <a:endCxn id="75" idx="2"/>
          </p:cNvCxnSpPr>
          <p:nvPr/>
        </p:nvCxnSpPr>
        <p:spPr bwMode="auto">
          <a:xfrm rot="16200000" flipV="1">
            <a:off x="5383355" y="1734796"/>
            <a:ext cx="604979" cy="148779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F26E6312-176A-8093-60B4-DF38C8E5074B}"/>
              </a:ext>
            </a:extLst>
          </p:cNvPr>
          <p:cNvCxnSpPr>
            <a:cxnSpLocks/>
            <a:stCxn id="56" idx="0"/>
            <a:endCxn id="75" idx="2"/>
          </p:cNvCxnSpPr>
          <p:nvPr/>
        </p:nvCxnSpPr>
        <p:spPr bwMode="auto">
          <a:xfrm rot="16200000" flipV="1">
            <a:off x="5749951" y="1368199"/>
            <a:ext cx="596766" cy="221278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5735C00C-79D6-AC49-92DB-6ED115D530D1}"/>
              </a:ext>
            </a:extLst>
          </p:cNvPr>
          <p:cNvCxnSpPr>
            <a:cxnSpLocks/>
            <a:stCxn id="58" idx="0"/>
            <a:endCxn id="75" idx="2"/>
          </p:cNvCxnSpPr>
          <p:nvPr/>
        </p:nvCxnSpPr>
        <p:spPr bwMode="auto">
          <a:xfrm rot="16200000" flipV="1">
            <a:off x="6108212" y="1009938"/>
            <a:ext cx="596766" cy="292930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3551943A-792B-F183-77B8-1ED933B40E92}"/>
              </a:ext>
            </a:extLst>
          </p:cNvPr>
          <p:cNvCxnSpPr>
            <a:cxnSpLocks/>
            <a:stCxn id="59" idx="0"/>
            <a:endCxn id="75" idx="2"/>
          </p:cNvCxnSpPr>
          <p:nvPr/>
        </p:nvCxnSpPr>
        <p:spPr bwMode="auto">
          <a:xfrm rot="16200000" flipV="1">
            <a:off x="6456771" y="661379"/>
            <a:ext cx="616168" cy="364582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6156B280-0EAF-34F0-2A70-AF94813CB53B}"/>
              </a:ext>
            </a:extLst>
          </p:cNvPr>
          <p:cNvCxnSpPr>
            <a:cxnSpLocks/>
            <a:stCxn id="57" idx="0"/>
            <a:endCxn id="75" idx="2"/>
          </p:cNvCxnSpPr>
          <p:nvPr/>
        </p:nvCxnSpPr>
        <p:spPr bwMode="auto">
          <a:xfrm rot="16200000" flipV="1">
            <a:off x="6821847" y="296303"/>
            <a:ext cx="602536" cy="436234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1683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9A673-6AF5-77F7-6623-5C3711AE5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62A1B-21A3-70B4-6118-B45FA6D5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3.9.2 </a:t>
            </a:r>
            <a:r>
              <a:rPr lang="ko-KR" altLang="en-US" dirty="0"/>
              <a:t>주요 변화</a:t>
            </a: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3ED045A2-56FB-0B9F-637C-02F54BD65694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2357247-C068-AFC3-2901-28F822B43C38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6E423E-4002-BCEC-3AC5-CB5A7D89EBD7}"/>
              </a:ext>
            </a:extLst>
          </p:cNvPr>
          <p:cNvGrpSpPr/>
          <p:nvPr/>
        </p:nvGrpSpPr>
        <p:grpSpPr>
          <a:xfrm>
            <a:off x="345000" y="1701806"/>
            <a:ext cx="9216512" cy="4694916"/>
            <a:chOff x="345000" y="1701806"/>
            <a:chExt cx="9216512" cy="46949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72B51E7-9938-7CA9-B36C-5A8303153498}"/>
                </a:ext>
              </a:extLst>
            </p:cNvPr>
            <p:cNvSpPr/>
            <p:nvPr/>
          </p:nvSpPr>
          <p:spPr>
            <a:xfrm>
              <a:off x="4097497" y="2102009"/>
              <a:ext cx="1711006" cy="428400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101343" tIns="50671" rIns="101343" bIns="50671" spcCol="0" rtlCol="0" anchor="ctr"/>
            <a:lstStyle/>
            <a:p>
              <a:pPr marL="0" marR="0" lvl="0" indent="0" algn="ctr" defTabSz="10189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6" b="0" i="0" u="none" strike="noStrike" kern="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187EA1B-0FAD-0978-B0D9-AFAA9D7348F2}"/>
                </a:ext>
              </a:extLst>
            </p:cNvPr>
            <p:cNvGrpSpPr/>
            <p:nvPr/>
          </p:nvGrpSpPr>
          <p:grpSpPr>
            <a:xfrm>
              <a:off x="345000" y="1701806"/>
              <a:ext cx="9216512" cy="4694916"/>
              <a:chOff x="492760" y="1593138"/>
              <a:chExt cx="8961300" cy="483891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4ABCF6F-EAD0-B347-2DF4-0A191E37D949}"/>
                  </a:ext>
                </a:extLst>
              </p:cNvPr>
              <p:cNvGrpSpPr/>
              <p:nvPr/>
            </p:nvGrpSpPr>
            <p:grpSpPr>
              <a:xfrm>
                <a:off x="492760" y="1597439"/>
                <a:ext cx="8961300" cy="4834610"/>
                <a:chOff x="584200" y="1475519"/>
                <a:chExt cx="9728739" cy="4834610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DBA9A86A-B1C4-16ED-CC34-0F39A5B2322B}"/>
                    </a:ext>
                  </a:extLst>
                </p:cNvPr>
                <p:cNvSpPr/>
                <p:nvPr/>
              </p:nvSpPr>
              <p:spPr>
                <a:xfrm flipH="1">
                  <a:off x="5562841" y="1867218"/>
                  <a:ext cx="4750098" cy="4426463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round/>
                  <a:headEnd/>
                  <a:tailEnd/>
                </a:ln>
                <a:effectLst>
                  <a:outerShdw blurRad="50800" dist="12700" dir="16200000" rotWithShape="0">
                    <a:sysClr val="window" lastClr="FFFFFF">
                      <a:lumMod val="50000"/>
                      <a:alpha val="40000"/>
                    </a:sysClr>
                  </a:outerShdw>
                </a:effectLst>
              </p:spPr>
              <p:txBody>
                <a:bodyPr wrap="none" lIns="0" tIns="0" rIns="0" bIns="0" rtlCol="0" anchor="ctr" anchorCtr="0">
                  <a:scene3d>
                    <a:camera prst="orthographicFront"/>
                    <a:lightRig rig="threePt" dir="t"/>
                  </a:scene3d>
                  <a:sp3d>
                    <a:bevelT w="0"/>
                  </a:sp3d>
                </a:bodyPr>
                <a:lstStyle/>
                <a:p>
                  <a:pPr marL="0" marR="0" lvl="0" indent="0" algn="ctr" defTabSz="820043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4F81BD">
                        <a:lumMod val="50000"/>
                      </a:srgbClr>
                    </a:solidFill>
                    <a:effectLst/>
                    <a:uLnTx/>
                    <a:uFillTx/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Tahoma" pitchFamily="34" charset="0"/>
                  </a:endParaRP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4AEBF8B2-EFA4-F89A-C195-5A0DBF718A16}"/>
                    </a:ext>
                  </a:extLst>
                </p:cNvPr>
                <p:cNvSpPr/>
                <p:nvPr/>
              </p:nvSpPr>
              <p:spPr>
                <a:xfrm flipH="1">
                  <a:off x="597079" y="1883665"/>
                  <a:ext cx="4750098" cy="4426464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round/>
                  <a:headEnd/>
                  <a:tailEnd/>
                </a:ln>
                <a:effectLst>
                  <a:outerShdw blurRad="50800" dist="12700" dir="16200000" rotWithShape="0">
                    <a:sysClr val="window" lastClr="FFFFFF">
                      <a:lumMod val="50000"/>
                      <a:alpha val="40000"/>
                    </a:sysClr>
                  </a:outerShdw>
                </a:effectLst>
              </p:spPr>
              <p:txBody>
                <a:bodyPr wrap="none" lIns="0" tIns="0" rIns="0" bIns="0" rtlCol="0" anchor="ctr" anchorCtr="0">
                  <a:scene3d>
                    <a:camera prst="orthographicFront"/>
                    <a:lightRig rig="threePt" dir="t"/>
                  </a:scene3d>
                  <a:sp3d>
                    <a:bevelT w="0"/>
                  </a:sp3d>
                </a:bodyPr>
                <a:lstStyle/>
                <a:p>
                  <a:pPr marL="0" marR="0" lvl="0" indent="0" algn="ctr" defTabSz="820043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4F81BD">
                        <a:lumMod val="50000"/>
                      </a:srgbClr>
                    </a:solidFill>
                    <a:effectLst/>
                    <a:uLnTx/>
                    <a:uFillTx/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Tahoma" pitchFamily="34" charset="0"/>
                  </a:endParaRPr>
                </a:p>
              </p:txBody>
            </p:sp>
            <p:sp>
              <p:nvSpPr>
                <p:cNvPr id="22" name="한쪽 모서리가 둥근 사각형 147">
                  <a:extLst>
                    <a:ext uri="{FF2B5EF4-FFF2-40B4-BE49-F238E27FC236}">
                      <a16:creationId xmlns:a16="http://schemas.microsoft.com/office/drawing/2014/main" id="{C3F9E83F-C264-778E-0208-117E6B956721}"/>
                    </a:ext>
                  </a:extLst>
                </p:cNvPr>
                <p:cNvSpPr/>
                <p:nvPr/>
              </p:nvSpPr>
              <p:spPr>
                <a:xfrm flipH="1">
                  <a:off x="5556490" y="1475519"/>
                  <a:ext cx="4750097" cy="408146"/>
                </a:xfrm>
                <a:prstGeom prst="round1Rect">
                  <a:avLst>
                    <a:gd name="adj" fmla="val 31251"/>
                  </a:avLst>
                </a:prstGeom>
                <a:solidFill>
                  <a:schemeClr val="accent6">
                    <a:lumMod val="75000"/>
                  </a:schemeClr>
                </a:solidFill>
                <a:ln w="6350" cap="flat" cmpd="sng" algn="ctr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lIns="532739" tIns="0" rIns="0" bIns="0" rtlCol="0" anchor="ctr">
                  <a:scene3d>
                    <a:camera prst="orthographicFront"/>
                    <a:lightRig rig="threePt" dir="t"/>
                  </a:scene3d>
                  <a:sp3d>
                    <a:bevelT w="0"/>
                    <a:bevelB w="0" h="0"/>
                  </a:sp3d>
                </a:bodyPr>
                <a:lstStyle/>
                <a:p>
                  <a:pPr marL="0" marR="0" lvl="0" indent="-71491" defTabSz="886228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prstClr val="white">
                        <a:lumMod val="65000"/>
                      </a:prstClr>
                    </a:buClr>
                    <a:buSzPct val="80000"/>
                    <a:buFontTx/>
                    <a:buNone/>
                    <a:tabLst>
                      <a:tab pos="2287591" algn="l"/>
                      <a:tab pos="4799085" algn="l"/>
                    </a:tabLst>
                    <a:defRPr/>
                  </a:pPr>
                  <a:endParaRPr kumimoji="1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771A5E0-DEFF-B29D-519B-7B6DC82FFE95}"/>
                    </a:ext>
                  </a:extLst>
                </p:cNvPr>
                <p:cNvSpPr txBox="1"/>
                <p:nvPr/>
              </p:nvSpPr>
              <p:spPr>
                <a:xfrm>
                  <a:off x="7616328" y="1565795"/>
                  <a:ext cx="636227" cy="251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2pPr marL="0" lvl="1" algn="ctr" defTabSz="1067745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69AA"/>
                    </a:buClr>
                    <a:buSzPct val="100000"/>
                    <a:tabLst>
                      <a:tab pos="714375" algn="l"/>
                    </a:tabLst>
                    <a:defRPr kumimoji="1" sz="1600" spc="-7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2pPr>
                </a:lstStyle>
                <a:p>
                  <a:pPr lvl="1"/>
                  <a:r>
                    <a:rPr lang="en-US" altLang="ko-KR" kern="0" dirty="0">
                      <a:ln>
                        <a:solidFill>
                          <a:srgbClr val="1D2E4F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TO-BE</a:t>
                  </a:r>
                </a:p>
              </p:txBody>
            </p:sp>
            <p:sp>
              <p:nvSpPr>
                <p:cNvPr id="24" name="한쪽 모서리가 둥근 사각형 148">
                  <a:extLst>
                    <a:ext uri="{FF2B5EF4-FFF2-40B4-BE49-F238E27FC236}">
                      <a16:creationId xmlns:a16="http://schemas.microsoft.com/office/drawing/2014/main" id="{1051742B-1BA1-6512-AD13-364640AE479A}"/>
                    </a:ext>
                  </a:extLst>
                </p:cNvPr>
                <p:cNvSpPr/>
                <p:nvPr/>
              </p:nvSpPr>
              <p:spPr>
                <a:xfrm>
                  <a:off x="584200" y="1475519"/>
                  <a:ext cx="4750097" cy="408146"/>
                </a:xfrm>
                <a:prstGeom prst="round1Rect">
                  <a:avLst>
                    <a:gd name="adj" fmla="val 37937"/>
                  </a:avLst>
                </a:prstGeom>
                <a:solidFill>
                  <a:srgbClr val="A7A9AC"/>
                </a:solidFill>
                <a:ln w="6350" cap="flat" cmpd="sng" algn="ctr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lIns="532739" tIns="0" rIns="0" bIns="0" rtlCol="0" anchor="ctr">
                  <a:scene3d>
                    <a:camera prst="orthographicFront"/>
                    <a:lightRig rig="threePt" dir="t"/>
                  </a:scene3d>
                  <a:sp3d>
                    <a:bevelT w="0"/>
                    <a:bevelB w="0" h="0"/>
                  </a:sp3d>
                </a:bodyPr>
                <a:lstStyle/>
                <a:p>
                  <a:pPr indent="-71491" defTabSz="886228" fontAlgn="ctr">
                    <a:buClr>
                      <a:prstClr val="white">
                        <a:lumMod val="65000"/>
                      </a:prstClr>
                    </a:buClr>
                    <a:buSzPct val="80000"/>
                    <a:tabLst>
                      <a:tab pos="2287591" algn="l"/>
                      <a:tab pos="4799085" algn="l"/>
                    </a:tabLst>
                  </a:pPr>
                  <a:endParaRPr kumimoji="1" lang="ko-KR" altLang="en-US" sz="1600" kern="0">
                    <a:solidFill>
                      <a:prstClr val="white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3795519-1496-D9B3-9E0E-66D11C9C10D4}"/>
                    </a:ext>
                  </a:extLst>
                </p:cNvPr>
                <p:cNvSpPr txBox="1"/>
                <p:nvPr/>
              </p:nvSpPr>
              <p:spPr>
                <a:xfrm>
                  <a:off x="2690381" y="1565796"/>
                  <a:ext cx="541471" cy="251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2pPr marL="0" lvl="1" algn="ctr" fontAlgn="base">
                    <a:spcAft>
                      <a:spcPts val="100"/>
                    </a:spcAft>
                    <a:buClr>
                      <a:srgbClr val="0069AA"/>
                    </a:buClr>
                    <a:buSzPct val="100000"/>
                    <a:tabLst>
                      <a:tab pos="714375" algn="l"/>
                    </a:tabLst>
                    <a:defRPr sz="1200" spc="-3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rgbClr val="0069AA"/>
                      </a:solidFill>
                      <a:latin typeface="KoPub돋움체 Bold" pitchFamily="18" charset="-127"/>
                      <a:ea typeface="KoPub돋움체 Bold" pitchFamily="18" charset="-127"/>
                    </a:defRPr>
                  </a:lvl2pPr>
                </a:lstStyle>
                <a:p>
                  <a:pPr lvl="1" defTabSz="1067745" eaLnBrk="0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kumimoji="1" lang="en-US" altLang="ko-KR" sz="1600" kern="0" spc="-70" dirty="0">
                      <a:ln>
                        <a:solidFill>
                          <a:srgbClr val="1D2E4F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AS-IS</a:t>
                  </a:r>
                </a:p>
              </p:txBody>
            </p:sp>
          </p:grpSp>
          <p:sp>
            <p:nvSpPr>
              <p:cNvPr id="12" name="직사각형 61">
                <a:extLst>
                  <a:ext uri="{FF2B5EF4-FFF2-40B4-BE49-F238E27FC236}">
                    <a16:creationId xmlns:a16="http://schemas.microsoft.com/office/drawing/2014/main" id="{2559E89B-30EF-493B-ADF0-C52FC887B4BD}"/>
                  </a:ext>
                </a:extLst>
              </p:cNvPr>
              <p:cNvSpPr/>
              <p:nvPr/>
            </p:nvSpPr>
            <p:spPr>
              <a:xfrm>
                <a:off x="504623" y="1593138"/>
                <a:ext cx="1345178" cy="396000"/>
              </a:xfrm>
              <a:custGeom>
                <a:avLst/>
                <a:gdLst>
                  <a:gd name="connsiteX0" fmla="*/ 0 w 2952328"/>
                  <a:gd name="connsiteY0" fmla="*/ 0 h 429391"/>
                  <a:gd name="connsiteX1" fmla="*/ 2952328 w 2952328"/>
                  <a:gd name="connsiteY1" fmla="*/ 0 h 429391"/>
                  <a:gd name="connsiteX2" fmla="*/ 2952328 w 2952328"/>
                  <a:gd name="connsiteY2" fmla="*/ 429391 h 429391"/>
                  <a:gd name="connsiteX3" fmla="*/ 0 w 2952328"/>
                  <a:gd name="connsiteY3" fmla="*/ 429391 h 429391"/>
                  <a:gd name="connsiteX4" fmla="*/ 0 w 2952328"/>
                  <a:gd name="connsiteY4" fmla="*/ 0 h 429391"/>
                  <a:gd name="connsiteX0" fmla="*/ 0 w 2952328"/>
                  <a:gd name="connsiteY0" fmla="*/ 0 h 429391"/>
                  <a:gd name="connsiteX1" fmla="*/ 2952328 w 2952328"/>
                  <a:gd name="connsiteY1" fmla="*/ 0 h 429391"/>
                  <a:gd name="connsiteX2" fmla="*/ 0 w 2952328"/>
                  <a:gd name="connsiteY2" fmla="*/ 429391 h 429391"/>
                  <a:gd name="connsiteX3" fmla="*/ 0 w 2952328"/>
                  <a:gd name="connsiteY3" fmla="*/ 0 h 429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52328" h="429391">
                    <a:moveTo>
                      <a:pt x="0" y="0"/>
                    </a:moveTo>
                    <a:lnTo>
                      <a:pt x="2952328" y="0"/>
                    </a:lnTo>
                    <a:lnTo>
                      <a:pt x="0" y="42939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ysClr val="window" lastClr="FFFFFF">
                      <a:alpha val="20000"/>
                    </a:sysClr>
                  </a:gs>
                  <a:gs pos="0">
                    <a:sysClr val="window" lastClr="FFFFFF">
                      <a:alpha val="0"/>
                    </a:sysClr>
                  </a:gs>
                </a:gsLst>
                <a:lin ang="0" scaled="0"/>
              </a:gradFill>
            </p:spPr>
            <p:txBody>
              <a:bodyPr wrap="none" lIns="81933" tIns="40965" rIns="81933" bIns="40965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0"/>
                  <a:bevelB w="0" h="0"/>
                </a:sp3d>
              </a:bodyPr>
              <a:lstStyle/>
              <a:p>
                <a:pPr marL="0" marR="0" lvl="0" indent="0" algn="ctr" defTabSz="81932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13" name="직사각형 61">
                <a:extLst>
                  <a:ext uri="{FF2B5EF4-FFF2-40B4-BE49-F238E27FC236}">
                    <a16:creationId xmlns:a16="http://schemas.microsoft.com/office/drawing/2014/main" id="{44FEE58A-138A-ACF7-B0F6-7DB59BA656F0}"/>
                  </a:ext>
                </a:extLst>
              </p:cNvPr>
              <p:cNvSpPr/>
              <p:nvPr/>
            </p:nvSpPr>
            <p:spPr>
              <a:xfrm>
                <a:off x="4995528" y="1593138"/>
                <a:ext cx="1345178" cy="396000"/>
              </a:xfrm>
              <a:custGeom>
                <a:avLst/>
                <a:gdLst>
                  <a:gd name="connsiteX0" fmla="*/ 0 w 2952328"/>
                  <a:gd name="connsiteY0" fmla="*/ 0 h 429391"/>
                  <a:gd name="connsiteX1" fmla="*/ 2952328 w 2952328"/>
                  <a:gd name="connsiteY1" fmla="*/ 0 h 429391"/>
                  <a:gd name="connsiteX2" fmla="*/ 2952328 w 2952328"/>
                  <a:gd name="connsiteY2" fmla="*/ 429391 h 429391"/>
                  <a:gd name="connsiteX3" fmla="*/ 0 w 2952328"/>
                  <a:gd name="connsiteY3" fmla="*/ 429391 h 429391"/>
                  <a:gd name="connsiteX4" fmla="*/ 0 w 2952328"/>
                  <a:gd name="connsiteY4" fmla="*/ 0 h 429391"/>
                  <a:gd name="connsiteX0" fmla="*/ 0 w 2952328"/>
                  <a:gd name="connsiteY0" fmla="*/ 0 h 429391"/>
                  <a:gd name="connsiteX1" fmla="*/ 2952328 w 2952328"/>
                  <a:gd name="connsiteY1" fmla="*/ 0 h 429391"/>
                  <a:gd name="connsiteX2" fmla="*/ 0 w 2952328"/>
                  <a:gd name="connsiteY2" fmla="*/ 429391 h 429391"/>
                  <a:gd name="connsiteX3" fmla="*/ 0 w 2952328"/>
                  <a:gd name="connsiteY3" fmla="*/ 0 h 429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52328" h="429391">
                    <a:moveTo>
                      <a:pt x="0" y="0"/>
                    </a:moveTo>
                    <a:lnTo>
                      <a:pt x="2952328" y="0"/>
                    </a:lnTo>
                    <a:lnTo>
                      <a:pt x="0" y="42939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ysClr val="window" lastClr="FFFFFF">
                      <a:alpha val="20000"/>
                    </a:sysClr>
                  </a:gs>
                  <a:gs pos="0">
                    <a:sysClr val="window" lastClr="FFFFFF">
                      <a:alpha val="0"/>
                    </a:sysClr>
                  </a:gs>
                </a:gsLst>
                <a:lin ang="0" scaled="0"/>
              </a:gradFill>
            </p:spPr>
            <p:txBody>
              <a:bodyPr wrap="none" lIns="81933" tIns="40965" rIns="81933" bIns="40965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0"/>
                  <a:bevelB w="0" h="0"/>
                </a:sp3d>
              </a:bodyPr>
              <a:lstStyle/>
              <a:p>
                <a:pPr marL="0" marR="0" lvl="0" indent="0" algn="ctr" defTabSz="819328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sp>
        <p:nvSpPr>
          <p:cNvPr id="29" name="그래픽 9">
            <a:extLst>
              <a:ext uri="{FF2B5EF4-FFF2-40B4-BE49-F238E27FC236}">
                <a16:creationId xmlns:a16="http://schemas.microsoft.com/office/drawing/2014/main" id="{3C0B5D98-30A8-7052-2C8F-EE01F18AD3FC}"/>
              </a:ext>
            </a:extLst>
          </p:cNvPr>
          <p:cNvSpPr/>
          <p:nvPr/>
        </p:nvSpPr>
        <p:spPr>
          <a:xfrm rot="10800000">
            <a:off x="5957479" y="2581027"/>
            <a:ext cx="2712730" cy="460265"/>
          </a:xfrm>
          <a:custGeom>
            <a:avLst/>
            <a:gdLst>
              <a:gd name="connsiteX0" fmla="*/ -52 w 8182079"/>
              <a:gd name="connsiteY0" fmla="*/ 207983 h 208350"/>
              <a:gd name="connsiteX1" fmla="*/ 1948097 w 8182079"/>
              <a:gd name="connsiteY1" fmla="*/ -367 h 208350"/>
              <a:gd name="connsiteX2" fmla="*/ 6233871 w 8182079"/>
              <a:gd name="connsiteY2" fmla="*/ -367 h 208350"/>
              <a:gd name="connsiteX3" fmla="*/ 8182028 w 8182079"/>
              <a:gd name="connsiteY3" fmla="*/ 207983 h 208350"/>
              <a:gd name="connsiteX4" fmla="*/ -52 w 8182079"/>
              <a:gd name="connsiteY4" fmla="*/ 207983 h 20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82079" h="208350">
                <a:moveTo>
                  <a:pt x="-52" y="207983"/>
                </a:moveTo>
                <a:cubicBezTo>
                  <a:pt x="853465" y="204183"/>
                  <a:pt x="1745109" y="141537"/>
                  <a:pt x="1948097" y="-367"/>
                </a:cubicBezTo>
                <a:lnTo>
                  <a:pt x="6233871" y="-367"/>
                </a:lnTo>
                <a:cubicBezTo>
                  <a:pt x="6436867" y="141537"/>
                  <a:pt x="7328512" y="204183"/>
                  <a:pt x="8182028" y="207983"/>
                </a:cubicBezTo>
                <a:lnTo>
                  <a:pt x="-52" y="207983"/>
                </a:lnTo>
                <a:close/>
              </a:path>
            </a:pathLst>
          </a:custGeom>
          <a:gradFill>
            <a:gsLst>
              <a:gs pos="0">
                <a:srgbClr val="8D9397"/>
              </a:gs>
              <a:gs pos="24000">
                <a:srgbClr val="B3B9BE"/>
              </a:gs>
              <a:gs pos="100000">
                <a:srgbClr val="B3B9BE">
                  <a:alpha val="10000"/>
                </a:srgbClr>
              </a:gs>
              <a:gs pos="75000">
                <a:srgbClr val="B3B9BE">
                  <a:alpha val="50000"/>
                </a:srgbClr>
              </a:gs>
            </a:gsLst>
            <a:lin ang="5400000" scaled="0"/>
          </a:gradFill>
          <a:ln w="9525" cap="flat">
            <a:noFill/>
            <a:prstDash val="solid"/>
            <a:round/>
          </a:ln>
        </p:spPr>
        <p:txBody>
          <a:bodyPr anchor="ctr"/>
          <a:lstStyle>
            <a:lvl1pPr mar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sz="1800" b="0" i="0" u="none" strike="noStrike" kern="1200" cap="none" spc="0" normalizeH="0" baseline="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1pPr>
          </a:lstStyle>
          <a:p>
            <a:pPr algn="ctr">
              <a:defRPr/>
            </a:pP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EF3D991-0B41-321B-7C41-532503319FF8}"/>
              </a:ext>
            </a:extLst>
          </p:cNvPr>
          <p:cNvGrpSpPr/>
          <p:nvPr/>
        </p:nvGrpSpPr>
        <p:grpSpPr>
          <a:xfrm>
            <a:off x="448461" y="5566286"/>
            <a:ext cx="4248001" cy="576000"/>
            <a:chOff x="422527" y="5553336"/>
            <a:chExt cx="4248001" cy="79200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FEF7A01-89E0-7D72-595C-74C0E58F8DF4}"/>
                </a:ext>
              </a:extLst>
            </p:cNvPr>
            <p:cNvGrpSpPr/>
            <p:nvPr/>
          </p:nvGrpSpPr>
          <p:grpSpPr>
            <a:xfrm>
              <a:off x="422527" y="5553336"/>
              <a:ext cx="4248001" cy="792000"/>
              <a:chOff x="422527" y="5517232"/>
              <a:chExt cx="4248001" cy="900000"/>
            </a:xfrm>
          </p:grpSpPr>
          <p:sp>
            <p:nvSpPr>
              <p:cNvPr id="115" name="한쪽 모서리가 잘린 사각형 2">
                <a:extLst>
                  <a:ext uri="{FF2B5EF4-FFF2-40B4-BE49-F238E27FC236}">
                    <a16:creationId xmlns:a16="http://schemas.microsoft.com/office/drawing/2014/main" id="{02026B46-2CCA-96E2-DE9D-89FBB2C43E54}"/>
                  </a:ext>
                </a:extLst>
              </p:cNvPr>
              <p:cNvSpPr/>
              <p:nvPr/>
            </p:nvSpPr>
            <p:spPr>
              <a:xfrm flipV="1">
                <a:off x="422528" y="5517232"/>
                <a:ext cx="4248000" cy="900000"/>
              </a:xfrm>
              <a:prstGeom prst="rect">
                <a:avLst/>
              </a:prstGeom>
              <a:solidFill>
                <a:srgbClr val="EAEAE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-5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/>
                  <a:ea typeface="KoPub돋움체 Medium" panose="02020603020101020101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06BD4A3A-4D89-1BDC-8089-F88DD9B1F320}"/>
                  </a:ext>
                </a:extLst>
              </p:cNvPr>
              <p:cNvSpPr/>
              <p:nvPr/>
            </p:nvSpPr>
            <p:spPr>
              <a:xfrm flipV="1">
                <a:off x="422527" y="5517232"/>
                <a:ext cx="31330" cy="900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-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Text Box 59">
              <a:extLst>
                <a:ext uri="{FF2B5EF4-FFF2-40B4-BE49-F238E27FC236}">
                  <a16:creationId xmlns:a16="http://schemas.microsoft.com/office/drawing/2014/main" id="{3CCC9A47-A3F8-4BCF-45D0-6929BC4BEE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509" y="5773360"/>
              <a:ext cx="38164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ko-KR"/>
              </a:defPPr>
              <a:lvl1pPr marL="88900" indent="-88900" latinLnBrk="0"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Arial" pitchFamily="34" charset="0"/>
                <a:buChar char="•"/>
                <a:tabLst>
                  <a:tab pos="522604" algn="l"/>
                </a:tabLst>
                <a:defRPr sz="9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KoPub돋움체 Medium" pitchFamily="18" charset="-127"/>
                  <a:ea typeface="KoPub돋움체 Medium" pitchFamily="18" charset="-127"/>
                </a:defRPr>
              </a:lvl1pPr>
              <a:lvl2pPr marL="200025" lvl="1" indent="-114300" defTabSz="914400" latinLnBrk="0"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Rix고딕 M" panose="02020603020101020101" pitchFamily="18" charset="-127"/>
                <a:buChar char="―"/>
                <a:tabLst>
                  <a:tab pos="522604" algn="l"/>
                </a:tabLst>
                <a:defRPr sz="8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KoPub돋움체 Medium" pitchFamily="18" charset="-127"/>
                  <a:ea typeface="KoPub돋움체 Medium" pitchFamily="18" charset="-127"/>
                </a:defRPr>
              </a:lvl2pPr>
            </a:lstStyle>
            <a:p>
              <a:pPr marL="92075" lvl="1" indent="-92075">
                <a:buClr>
                  <a:srgbClr val="000000">
                    <a:lumMod val="65000"/>
                    <a:lumOff val="35000"/>
                  </a:srgbClr>
                </a:buClr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900" kern="0" spc="-5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Calibri"/>
                  <a:sym typeface="Calibri"/>
                </a:rPr>
                <a:t>단독 서버의 일본지사</a:t>
              </a:r>
              <a:r>
                <a:rPr lang="en-US" altLang="ko-KR" sz="900" kern="0" spc="-5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Calibri"/>
                  <a:sym typeface="Calibri"/>
                </a:rPr>
                <a:t>(</a:t>
              </a:r>
              <a:r>
                <a:rPr lang="ko-KR" altLang="en-US" sz="900" kern="0" spc="-5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Calibri"/>
                  <a:sym typeface="Calibri"/>
                </a:rPr>
                <a:t>개발</a:t>
              </a:r>
              <a:r>
                <a:rPr lang="en-US" altLang="ko-KR" sz="900" kern="0" spc="-5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Calibri"/>
                  <a:sym typeface="Calibri"/>
                </a:rPr>
                <a:t>/DR), </a:t>
              </a:r>
              <a:r>
                <a:rPr lang="ko-KR" altLang="en-US" sz="900" kern="0" spc="-5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Calibri"/>
                  <a:sym typeface="Calibri"/>
                </a:rPr>
                <a:t>자동차녹취</a:t>
              </a:r>
              <a:r>
                <a:rPr lang="en-US" altLang="ko-KR" sz="900" kern="0" spc="-5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Calibri"/>
                  <a:sym typeface="Calibri"/>
                </a:rPr>
                <a:t>/</a:t>
              </a:r>
              <a:r>
                <a:rPr lang="ko-KR" altLang="en-US" sz="900" kern="0" spc="-5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Calibri"/>
                  <a:sym typeface="Calibri"/>
                </a:rPr>
                <a:t>주식매입 솔루션을 개발 </a:t>
              </a:r>
              <a:r>
                <a:rPr lang="en-US" altLang="ko-KR" sz="900" kern="0" spc="-5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Calibri"/>
                  <a:sym typeface="Calibri"/>
                </a:rPr>
                <a:t>Windows </a:t>
              </a:r>
              <a:r>
                <a:rPr lang="ko-KR" altLang="en-US" sz="900" kern="0" spc="-5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Calibri"/>
                  <a:sym typeface="Calibri"/>
                </a:rPr>
                <a:t>통합 서버 내부망</a:t>
              </a:r>
              <a:r>
                <a:rPr lang="en-US" altLang="ko-KR" sz="900" kern="0" spc="-5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Calibri"/>
                  <a:sym typeface="Calibri"/>
                </a:rPr>
                <a:t>(</a:t>
              </a:r>
              <a:r>
                <a:rPr lang="ko-KR" altLang="en-US" sz="900" kern="0" spc="-5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Calibri"/>
                  <a:sym typeface="Calibri"/>
                </a:rPr>
                <a:t>신규</a:t>
              </a:r>
              <a:r>
                <a:rPr lang="en-US" altLang="ko-KR" sz="900" kern="0" spc="-5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Calibri"/>
                  <a:sym typeface="Calibri"/>
                </a:rPr>
                <a:t>), </a:t>
              </a:r>
              <a:r>
                <a:rPr lang="ko-KR" altLang="en-US" sz="900" kern="0" spc="-5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Calibri"/>
                  <a:sym typeface="Calibri"/>
                </a:rPr>
                <a:t>외부망</a:t>
              </a:r>
              <a:r>
                <a:rPr lang="en-US" altLang="ko-KR" sz="900" kern="0" spc="-5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Calibri"/>
                  <a:sym typeface="Calibri"/>
                </a:rPr>
                <a:t>(</a:t>
              </a:r>
              <a:r>
                <a:rPr lang="ko-KR" altLang="en-US" sz="900" kern="0" spc="-5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Calibri"/>
                  <a:sym typeface="Calibri"/>
                </a:rPr>
                <a:t>재구성</a:t>
              </a:r>
              <a:r>
                <a:rPr lang="en-US" altLang="ko-KR" sz="900" kern="0" spc="-5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Calibri"/>
                  <a:sym typeface="Calibri"/>
                </a:rPr>
                <a:t>)</a:t>
              </a:r>
              <a:r>
                <a:rPr lang="ko-KR" altLang="en-US" sz="900" kern="0" spc="-5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Calibri"/>
                  <a:sym typeface="Calibri"/>
                </a:rPr>
                <a:t>으로 마이그레이션 진행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891A2A64-B803-F258-ECD3-62257C90CAB4}"/>
              </a:ext>
            </a:extLst>
          </p:cNvPr>
          <p:cNvGrpSpPr/>
          <p:nvPr/>
        </p:nvGrpSpPr>
        <p:grpSpPr>
          <a:xfrm>
            <a:off x="5094300" y="5355314"/>
            <a:ext cx="4428000" cy="1008000"/>
            <a:chOff x="4619635" y="2902827"/>
            <a:chExt cx="4464000" cy="100800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863205D3-7E45-181D-04F1-12938437B6DA}"/>
                </a:ext>
              </a:extLst>
            </p:cNvPr>
            <p:cNvGrpSpPr/>
            <p:nvPr/>
          </p:nvGrpSpPr>
          <p:grpSpPr>
            <a:xfrm>
              <a:off x="4619635" y="2902827"/>
              <a:ext cx="4464000" cy="1008000"/>
              <a:chOff x="4619635" y="2902827"/>
              <a:chExt cx="4464000" cy="1008000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1E51C71-408D-8B94-A7BF-73872FA698CE}"/>
                  </a:ext>
                </a:extLst>
              </p:cNvPr>
              <p:cNvSpPr/>
              <p:nvPr/>
            </p:nvSpPr>
            <p:spPr>
              <a:xfrm>
                <a:off x="4619635" y="2902827"/>
                <a:ext cx="4464000" cy="1008000"/>
              </a:xfrm>
              <a:prstGeom prst="rect">
                <a:avLst/>
              </a:prstGeom>
              <a:solidFill>
                <a:srgbClr val="E7F4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93663" marR="0" lvl="1" indent="-93663" defTabSz="1067745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rgbClr val="000000">
                      <a:lumMod val="85000"/>
                      <a:lumOff val="15000"/>
                    </a:srgbClr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1438275" algn="l"/>
                  </a:tabLst>
                  <a:defRPr/>
                </a:pPr>
                <a:endParaRPr kumimoji="1" lang="en-US" altLang="ko-KR" sz="1300" b="0" i="0" u="none" strike="noStrike" kern="0" cap="none" spc="0" normalizeH="0" baseline="0" noProof="0" dirty="0">
                  <a:ln>
                    <a:solidFill>
                      <a:srgbClr val="1D2E4F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E122780-3667-AB09-682C-75DDD76AD8AE}"/>
                  </a:ext>
                </a:extLst>
              </p:cNvPr>
              <p:cNvSpPr txBox="1"/>
              <p:nvPr/>
            </p:nvSpPr>
            <p:spPr>
              <a:xfrm>
                <a:off x="4712831" y="3074749"/>
                <a:ext cx="3948088" cy="6831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72000" tIns="36000" rIns="72000" bIns="36000" rtlCol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ko-KR"/>
                </a:defPPr>
                <a:lvl1pPr algn="ctr">
                  <a:defRPr sz="1400" b="1" spc="-1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고딕"/>
                    <a:cs typeface="Tahoma" panose="020B0604030504040204" pitchFamily="34" charset="0"/>
                  </a:defRPr>
                </a:lvl1pPr>
              </a:lstStyle>
              <a:p>
                <a:pPr marL="104775" lvl="0" indent="-104775" algn="l" defTabSz="829519" fontAlgn="base">
                  <a:spcAft>
                    <a:spcPts val="400"/>
                  </a:spcAft>
                  <a:buClr>
                    <a:schemeClr val="tx1">
                      <a:lumMod val="50000"/>
                      <a:lumOff val="50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100" b="0" kern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의안 처리 업무 프로세스 수립을 통한 업무 효율성 향상</a:t>
                </a:r>
                <a:endParaRPr lang="en-US" altLang="ko-KR" sz="1100" b="0" kern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104775" lvl="0" indent="-104775" algn="l" defTabSz="829519" fontAlgn="base">
                  <a:spcAft>
                    <a:spcPts val="400"/>
                  </a:spcAft>
                  <a:buClr>
                    <a:schemeClr val="tx1">
                      <a:lumMod val="50000"/>
                      <a:lumOff val="50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100" b="0" kern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의안 데이터 관리 체계 구축을 통한 의안 이력 및 현황 관리</a:t>
                </a:r>
                <a:endParaRPr lang="en-US" altLang="ko-KR" sz="1100" b="0" kern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104775" lvl="0" indent="-104775" algn="l" defTabSz="829519" fontAlgn="base">
                  <a:spcAft>
                    <a:spcPts val="400"/>
                  </a:spcAft>
                  <a:buClr>
                    <a:schemeClr val="tx1">
                      <a:lumMod val="50000"/>
                      <a:lumOff val="50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100" b="0" kern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의안 검색 및 통계 등 서비스 편의 기능 제공을 통한 생산성 제고 </a:t>
                </a:r>
              </a:p>
            </p:txBody>
          </p:sp>
        </p:grp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EF03FCF8-CE32-5FB6-9DB1-68B6D64B7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9905" y="3550719"/>
              <a:ext cx="273730" cy="360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FF7BE780-33BF-6027-C2B6-AB31BD217E55}"/>
              </a:ext>
            </a:extLst>
          </p:cNvPr>
          <p:cNvGrpSpPr/>
          <p:nvPr/>
        </p:nvGrpSpPr>
        <p:grpSpPr>
          <a:xfrm>
            <a:off x="389587" y="5355314"/>
            <a:ext cx="4428000" cy="1008000"/>
            <a:chOff x="4619635" y="2902827"/>
            <a:chExt cx="4464000" cy="1008000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1E21C0D1-2A27-2884-23D1-A40A2695D153}"/>
                </a:ext>
              </a:extLst>
            </p:cNvPr>
            <p:cNvGrpSpPr/>
            <p:nvPr/>
          </p:nvGrpSpPr>
          <p:grpSpPr>
            <a:xfrm>
              <a:off x="4619635" y="2902827"/>
              <a:ext cx="4464000" cy="1008000"/>
              <a:chOff x="4619635" y="2902827"/>
              <a:chExt cx="4464000" cy="1008000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EB9D861B-DF0C-A383-DB04-A3D4B39A52EF}"/>
                  </a:ext>
                </a:extLst>
              </p:cNvPr>
              <p:cNvSpPr/>
              <p:nvPr/>
            </p:nvSpPr>
            <p:spPr>
              <a:xfrm>
                <a:off x="4619635" y="2902827"/>
                <a:ext cx="4464000" cy="100800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93663" marR="0" lvl="1" indent="-93663" defTabSz="1067745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rgbClr val="000000">
                      <a:lumMod val="85000"/>
                      <a:lumOff val="15000"/>
                    </a:srgbClr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1438275" algn="l"/>
                  </a:tabLst>
                  <a:defRPr/>
                </a:pPr>
                <a:endParaRPr kumimoji="1" lang="en-US" altLang="ko-KR" sz="1300" b="0" i="0" u="none" strike="noStrike" kern="0" cap="none" spc="0" normalizeH="0" baseline="0" noProof="0" dirty="0">
                  <a:ln>
                    <a:solidFill>
                      <a:srgbClr val="1D2E4F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5F40AD5-5EF0-8B99-B1FE-08AAC91E66E4}"/>
                  </a:ext>
                </a:extLst>
              </p:cNvPr>
              <p:cNvSpPr txBox="1"/>
              <p:nvPr/>
            </p:nvSpPr>
            <p:spPr>
              <a:xfrm>
                <a:off x="4712831" y="3074749"/>
                <a:ext cx="3948088" cy="6831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72000" tIns="36000" rIns="72000" bIns="36000" rtlCol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ko-KR"/>
                </a:defPPr>
                <a:lvl1pPr algn="ctr">
                  <a:defRPr sz="1400" b="1" spc="-1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고딕"/>
                    <a:cs typeface="Tahoma" panose="020B0604030504040204" pitchFamily="34" charset="0"/>
                  </a:defRPr>
                </a:lvl1pPr>
              </a:lstStyle>
              <a:p>
                <a:pPr marL="104775" lvl="0" indent="-104775" algn="l" defTabSz="829519" fontAlgn="base">
                  <a:spcAft>
                    <a:spcPts val="400"/>
                  </a:spcAft>
                  <a:buClr>
                    <a:schemeClr val="tx1">
                      <a:lumMod val="50000"/>
                      <a:lumOff val="50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100" b="0" kern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의안 업무 처리 프로세스 부재</a:t>
                </a:r>
                <a:endParaRPr lang="en-US" altLang="ko-KR" sz="1100" b="0" kern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104775" lvl="0" indent="-104775" algn="l" defTabSz="829519" fontAlgn="base">
                  <a:spcAft>
                    <a:spcPts val="400"/>
                  </a:spcAft>
                  <a:buClr>
                    <a:schemeClr val="tx1">
                      <a:lumMod val="50000"/>
                      <a:lumOff val="50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100" b="0" kern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의안 데이터 관리 체계 부재</a:t>
                </a:r>
                <a:endParaRPr lang="en-US" altLang="ko-KR" sz="1100" b="0" kern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104775" indent="-104775" algn="l" defTabSz="829519" fontAlgn="base">
                  <a:spcAft>
                    <a:spcPts val="400"/>
                  </a:spcAft>
                  <a:buClr>
                    <a:schemeClr val="tx1">
                      <a:lumMod val="50000"/>
                      <a:lumOff val="50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100" b="0" kern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의안의 체계적인 관리를 위한 시스템 필요</a:t>
                </a:r>
                <a:endParaRPr lang="en-US" altLang="ko-KR" sz="1100" b="0" kern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B9EB858D-78E4-BF81-5C3E-9DD6662E5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9905" y="3550719"/>
              <a:ext cx="273730" cy="360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" name="그룹 9">
            <a:extLst>
              <a:ext uri="{FF2B5EF4-FFF2-40B4-BE49-F238E27FC236}">
                <a16:creationId xmlns:a16="http://schemas.microsoft.com/office/drawing/2014/main" id="{9745E92F-F3CB-C353-D2E5-3897B4028C98}"/>
              </a:ext>
            </a:extLst>
          </p:cNvPr>
          <p:cNvGrpSpPr>
            <a:grpSpLocks noChangeAspect="1"/>
          </p:cNvGrpSpPr>
          <p:nvPr/>
        </p:nvGrpSpPr>
        <p:grpSpPr>
          <a:xfrm rot="5400000" flipV="1">
            <a:off x="4095323" y="3926677"/>
            <a:ext cx="1643386" cy="360000"/>
            <a:chOff x="2168860" y="4986542"/>
            <a:chExt cx="2520280" cy="417190"/>
          </a:xfrm>
        </p:grpSpPr>
        <p:sp>
          <p:nvSpPr>
            <p:cNvPr id="192" name="이등변 삼각형 191">
              <a:extLst>
                <a:ext uri="{FF2B5EF4-FFF2-40B4-BE49-F238E27FC236}">
                  <a16:creationId xmlns:a16="http://schemas.microsoft.com/office/drawing/2014/main" id="{24E5A323-B81C-B387-09A0-692D9058EE2D}"/>
                </a:ext>
              </a:extLst>
            </p:cNvPr>
            <p:cNvSpPr/>
            <p:nvPr/>
          </p:nvSpPr>
          <p:spPr>
            <a:xfrm flipV="1">
              <a:off x="2168860" y="5043692"/>
              <a:ext cx="2520280" cy="360040"/>
            </a:xfrm>
            <a:prstGeom prst="triangle">
              <a:avLst/>
            </a:prstGeom>
            <a:gradFill flip="none" rotWithShape="1">
              <a:gsLst>
                <a:gs pos="0">
                  <a:sysClr val="window" lastClr="FFFFFF">
                    <a:lumMod val="65000"/>
                  </a:sysClr>
                </a:gs>
                <a:gs pos="100000">
                  <a:sysClr val="window" lastClr="FFFFFF"/>
                </a:gs>
              </a:gsLst>
              <a:lin ang="5400000" scaled="1"/>
              <a:tileRect/>
            </a:gradFill>
            <a:ln w="3175" cap="flat" cmpd="sng" algn="ctr">
              <a:noFill/>
              <a:prstDash val="solid"/>
            </a:ln>
            <a:effectLst/>
          </p:spPr>
          <p:txBody>
            <a:bodyPr vert="horz" wrap="none" lIns="91371" tIns="45684" rIns="91371" bIns="4568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727008">
                <a:spcBef>
                  <a:spcPct val="0"/>
                </a:spcBef>
                <a:defRPr/>
              </a:pPr>
              <a:endPara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93" name="이등변 삼각형 192">
              <a:extLst>
                <a:ext uri="{FF2B5EF4-FFF2-40B4-BE49-F238E27FC236}">
                  <a16:creationId xmlns:a16="http://schemas.microsoft.com/office/drawing/2014/main" id="{248CEF8B-5BB2-A5B5-5605-B6968FBBB3CD}"/>
                </a:ext>
              </a:extLst>
            </p:cNvPr>
            <p:cNvSpPr/>
            <p:nvPr/>
          </p:nvSpPr>
          <p:spPr>
            <a:xfrm flipV="1">
              <a:off x="2168860" y="4986542"/>
              <a:ext cx="2520280" cy="360040"/>
            </a:xfrm>
            <a:prstGeom prst="triangle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vert="horz" wrap="none" lIns="91371" tIns="45684" rIns="91371" bIns="4568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727008">
                <a:spcBef>
                  <a:spcPct val="0"/>
                </a:spcBef>
                <a:defRPr/>
              </a:pPr>
              <a:endPara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69A4C7D8-9B71-26AC-283C-B17318A24274}"/>
              </a:ext>
            </a:extLst>
          </p:cNvPr>
          <p:cNvSpPr txBox="1"/>
          <p:nvPr/>
        </p:nvSpPr>
        <p:spPr>
          <a:xfrm>
            <a:off x="984203" y="4137200"/>
            <a:ext cx="719006" cy="119892"/>
          </a:xfrm>
          <a:prstGeom prst="rect">
            <a:avLst/>
          </a:prstGeom>
          <a:noFill/>
          <a:ln w="317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ko-KR" altLang="en-US" sz="10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홈페이지</a:t>
            </a: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724B3F5D-6134-E429-8C7E-B230B0D4E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32" y="3443331"/>
            <a:ext cx="975525" cy="6332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6" name="그림 195">
            <a:extLst>
              <a:ext uri="{FF2B5EF4-FFF2-40B4-BE49-F238E27FC236}">
                <a16:creationId xmlns:a16="http://schemas.microsoft.com/office/drawing/2014/main" id="{D116C91F-CB55-D2A7-3B7B-CF5D71C5C9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14" b="1751"/>
          <a:stretch>
            <a:fillRect/>
          </a:stretch>
        </p:blipFill>
        <p:spPr>
          <a:xfrm>
            <a:off x="1947842" y="3450051"/>
            <a:ext cx="990853" cy="5981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197F5BBE-E348-D495-DE93-919A4B90AEF1}"/>
              </a:ext>
            </a:extLst>
          </p:cNvPr>
          <p:cNvSpPr txBox="1"/>
          <p:nvPr/>
        </p:nvSpPr>
        <p:spPr>
          <a:xfrm>
            <a:off x="1910141" y="4137200"/>
            <a:ext cx="1112539" cy="119892"/>
          </a:xfrm>
          <a:prstGeom prst="rect">
            <a:avLst/>
          </a:prstGeom>
          <a:noFill/>
          <a:ln w="317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ko-KR" altLang="en-US" sz="10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전자회의 시스템</a:t>
            </a:r>
          </a:p>
        </p:txBody>
      </p:sp>
      <p:pic>
        <p:nvPicPr>
          <p:cNvPr id="198" name="그림 197">
            <a:extLst>
              <a:ext uri="{FF2B5EF4-FFF2-40B4-BE49-F238E27FC236}">
                <a16:creationId xmlns:a16="http://schemas.microsoft.com/office/drawing/2014/main" id="{17093CA8-1C8E-4E04-8B0E-1D0812D8E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530" y="3448900"/>
            <a:ext cx="907370" cy="622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EF41C298-A3DA-C07F-BAF8-6656B2B8893B}"/>
              </a:ext>
            </a:extLst>
          </p:cNvPr>
          <p:cNvSpPr txBox="1"/>
          <p:nvPr/>
        </p:nvSpPr>
        <p:spPr>
          <a:xfrm>
            <a:off x="3008784" y="4137200"/>
            <a:ext cx="1112539" cy="119892"/>
          </a:xfrm>
          <a:prstGeom prst="rect">
            <a:avLst/>
          </a:prstGeom>
          <a:noFill/>
          <a:ln w="3175"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ko-KR" altLang="en-US" sz="10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회의록 시스템</a:t>
            </a: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8FAA2599-C2EF-D237-3920-2DD05B5962E4}"/>
              </a:ext>
            </a:extLst>
          </p:cNvPr>
          <p:cNvGrpSpPr/>
          <p:nvPr/>
        </p:nvGrpSpPr>
        <p:grpSpPr>
          <a:xfrm rot="16200000">
            <a:off x="4268930" y="3715869"/>
            <a:ext cx="36000" cy="252020"/>
            <a:chOff x="8974354" y="5121196"/>
            <a:chExt cx="36000" cy="252020"/>
          </a:xfrm>
        </p:grpSpPr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949AE605-28DF-2974-C9D7-F78944018BD6}"/>
                </a:ext>
              </a:extLst>
            </p:cNvPr>
            <p:cNvSpPr/>
            <p:nvPr/>
          </p:nvSpPr>
          <p:spPr>
            <a:xfrm>
              <a:off x="8974354" y="5121196"/>
              <a:ext cx="36000" cy="36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16A1E35-C619-BA9F-8303-A8F41AC85F8F}"/>
                </a:ext>
              </a:extLst>
            </p:cNvPr>
            <p:cNvSpPr/>
            <p:nvPr/>
          </p:nvSpPr>
          <p:spPr>
            <a:xfrm>
              <a:off x="8974354" y="5229206"/>
              <a:ext cx="36000" cy="36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A89052E7-98A9-9D07-724E-E878D1DBF922}"/>
                </a:ext>
              </a:extLst>
            </p:cNvPr>
            <p:cNvSpPr/>
            <p:nvPr/>
          </p:nvSpPr>
          <p:spPr>
            <a:xfrm>
              <a:off x="8974354" y="5337216"/>
              <a:ext cx="36000" cy="36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51A329F1-B119-4F33-0D7B-65D9561F909A}"/>
              </a:ext>
            </a:extLst>
          </p:cNvPr>
          <p:cNvCxnSpPr>
            <a:cxnSpLocks/>
            <a:endCxn id="196" idx="0"/>
          </p:cNvCxnSpPr>
          <p:nvPr/>
        </p:nvCxnSpPr>
        <p:spPr>
          <a:xfrm rot="16200000" flipH="1">
            <a:off x="2146596" y="3153378"/>
            <a:ext cx="590232" cy="3114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A2B0AC57-EB8E-95DA-B4F5-DE30C584566E}"/>
              </a:ext>
            </a:extLst>
          </p:cNvPr>
          <p:cNvCxnSpPr>
            <a:cxnSpLocks/>
            <a:endCxn id="198" idx="0"/>
          </p:cNvCxnSpPr>
          <p:nvPr/>
        </p:nvCxnSpPr>
        <p:spPr>
          <a:xfrm rot="16200000" flipH="1">
            <a:off x="2707145" y="2592829"/>
            <a:ext cx="589081" cy="1123060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8EF2F525-E47D-557A-D1BF-7D5237A7FD9C}"/>
              </a:ext>
            </a:extLst>
          </p:cNvPr>
          <p:cNvCxnSpPr>
            <a:cxnSpLocks/>
            <a:endCxn id="195" idx="0"/>
          </p:cNvCxnSpPr>
          <p:nvPr/>
        </p:nvCxnSpPr>
        <p:spPr>
          <a:xfrm rot="5400000">
            <a:off x="1583969" y="2587145"/>
            <a:ext cx="583512" cy="112886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포인트가 16개인 별 146">
            <a:extLst>
              <a:ext uri="{FF2B5EF4-FFF2-40B4-BE49-F238E27FC236}">
                <a16:creationId xmlns:a16="http://schemas.microsoft.com/office/drawing/2014/main" id="{5B645F04-6C71-FF67-DC5B-2BFBC551B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865" y="2125072"/>
            <a:ext cx="1052346" cy="968304"/>
          </a:xfrm>
          <a:prstGeom prst="star16">
            <a:avLst/>
          </a:prstGeom>
          <a:gradFill>
            <a:gsLst>
              <a:gs pos="100000">
                <a:srgbClr val="FF5A1E">
                  <a:lumMod val="60000"/>
                  <a:lumOff val="40000"/>
                </a:srgbClr>
              </a:gs>
              <a:gs pos="35000">
                <a:srgbClr val="FF5A1E"/>
              </a:gs>
            </a:gsLst>
            <a:lin ang="5400000" scaled="0"/>
          </a:gra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none" tIns="67749" bIns="33874" rtlCol="0" anchor="ctr"/>
          <a:lstStyle/>
          <a:p>
            <a:pPr algn="ctr" defTabSz="1006752">
              <a:defRPr/>
            </a:pPr>
            <a:r>
              <a:rPr lang="ko-KR" altLang="en-US" sz="1200" kern="0" spc="-165">
                <a:ln>
                  <a:solidFill>
                    <a:srgbClr val="95A6BB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anose="02020603020101020101" pitchFamily="18" charset="-127"/>
              </a:rPr>
              <a:t>의안 자료</a:t>
            </a:r>
            <a:endParaRPr lang="en-US" altLang="ko-KR" sz="1200" kern="0" spc="-165">
              <a:ln>
                <a:solidFill>
                  <a:srgbClr val="95A6BB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anose="02020603020101020101" pitchFamily="18" charset="-127"/>
            </a:endParaRPr>
          </a:p>
          <a:p>
            <a:pPr algn="ctr" defTabSz="1006752">
              <a:defRPr/>
            </a:pPr>
            <a:r>
              <a:rPr lang="ko-KR" altLang="en-US" sz="1200" kern="0" spc="-165">
                <a:ln>
                  <a:solidFill>
                    <a:srgbClr val="95A6BB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anose="02020603020101020101" pitchFamily="18" charset="-127"/>
              </a:rPr>
              <a:t>수기 등록 </a:t>
            </a:r>
            <a:endParaRPr lang="ko-KR" altLang="en-US" sz="1200" kern="0" spc="-165" dirty="0">
              <a:ln>
                <a:solidFill>
                  <a:srgbClr val="95A6BB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8" name="왼쪽 화살표 127">
            <a:extLst>
              <a:ext uri="{FF2B5EF4-FFF2-40B4-BE49-F238E27FC236}">
                <a16:creationId xmlns:a16="http://schemas.microsoft.com/office/drawing/2014/main" id="{229367B3-169B-FF14-124D-09262C9CBA1B}"/>
              </a:ext>
            </a:extLst>
          </p:cNvPr>
          <p:cNvSpPr/>
          <p:nvPr/>
        </p:nvSpPr>
        <p:spPr>
          <a:xfrm rot="16200000">
            <a:off x="2293851" y="4156972"/>
            <a:ext cx="297570" cy="334718"/>
          </a:xfrm>
          <a:prstGeom prst="leftArrow">
            <a:avLst/>
          </a:prstGeom>
          <a:gradFill>
            <a:gsLst>
              <a:gs pos="49000">
                <a:sysClr val="window" lastClr="FFFFFF">
                  <a:lumMod val="50000"/>
                </a:sysClr>
              </a:gs>
              <a:gs pos="100000">
                <a:srgbClr val="F2F2F2">
                  <a:gamma/>
                  <a:tint val="0"/>
                  <a:invGamma/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txBody>
          <a:bodyPr wrap="none" anchor="ctr"/>
          <a:lstStyle/>
          <a:p>
            <a:pPr indent="-180975" defTabSz="956371" fontAlgn="ctr" latinLnBrk="0">
              <a:spcBef>
                <a:spcPts val="340"/>
              </a:spcBef>
              <a:spcAft>
                <a:spcPts val="3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defRPr/>
            </a:pPr>
            <a:endParaRPr lang="ko-KR" altLang="en-US" sz="1100" kern="0" dirty="0">
              <a:ln>
                <a:solidFill>
                  <a:srgbClr val="F79646">
                    <a:lumMod val="60000"/>
                    <a:lumOff val="40000"/>
                    <a:alpha val="3000"/>
                  </a:srgbClr>
                </a:solidFill>
              </a:ln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9" name="포인트가 16개인 별 146">
            <a:extLst>
              <a:ext uri="{FF2B5EF4-FFF2-40B4-BE49-F238E27FC236}">
                <a16:creationId xmlns:a16="http://schemas.microsoft.com/office/drawing/2014/main" id="{AFEC8010-DF84-6C1A-635D-9C377B91C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8523" y="2067907"/>
            <a:ext cx="1409257" cy="1130444"/>
          </a:xfrm>
          <a:prstGeom prst="star16">
            <a:avLst/>
          </a:prstGeom>
          <a:gradFill>
            <a:gsLst>
              <a:gs pos="100000">
                <a:srgbClr val="FF5A1E">
                  <a:lumMod val="60000"/>
                  <a:lumOff val="40000"/>
                </a:srgbClr>
              </a:gs>
              <a:gs pos="35000">
                <a:srgbClr val="FF5A1E"/>
              </a:gs>
            </a:gsLst>
            <a:lin ang="5400000" scaled="0"/>
          </a:gra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none" tIns="67749" bIns="33874" rtlCol="0" anchor="ctr"/>
          <a:lstStyle/>
          <a:p>
            <a:pPr algn="ctr" defTabSz="1006752">
              <a:defRPr/>
            </a:pPr>
            <a:r>
              <a:rPr lang="ko-KR" altLang="en-US" sz="1200" kern="0" spc="-165">
                <a:ln>
                  <a:solidFill>
                    <a:srgbClr val="95A6BB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anose="02020603020101020101" pitchFamily="18" charset="-127"/>
              </a:rPr>
              <a:t>의안자료</a:t>
            </a:r>
            <a:endParaRPr lang="en-US" altLang="ko-KR" sz="1200" kern="0" spc="-165">
              <a:ln>
                <a:solidFill>
                  <a:srgbClr val="95A6BB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anose="02020603020101020101" pitchFamily="18" charset="-127"/>
            </a:endParaRPr>
          </a:p>
          <a:p>
            <a:pPr algn="ctr" defTabSz="1006752">
              <a:defRPr/>
            </a:pPr>
            <a:r>
              <a:rPr lang="ko-KR" altLang="en-US" sz="1200" kern="0" spc="-165">
                <a:ln>
                  <a:solidFill>
                    <a:srgbClr val="95A6BB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anose="02020603020101020101" pitchFamily="18" charset="-127"/>
              </a:rPr>
              <a:t>개별 파일 </a:t>
            </a:r>
            <a:r>
              <a:rPr lang="en-US" altLang="ko-KR" sz="1200" kern="0" spc="-165">
                <a:ln>
                  <a:solidFill>
                    <a:srgbClr val="95A6BB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200" kern="0" spc="-165">
                <a:ln>
                  <a:solidFill>
                    <a:srgbClr val="95A6BB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anose="02020603020101020101" pitchFamily="18" charset="-127"/>
              </a:rPr>
              <a:t>관리</a:t>
            </a:r>
            <a:endParaRPr lang="en-US" altLang="ko-KR" sz="1200" kern="0" spc="-165">
              <a:ln>
                <a:solidFill>
                  <a:srgbClr val="95A6BB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anose="02020603020101020101" pitchFamily="18" charset="-127"/>
            </a:endParaRPr>
          </a:p>
          <a:p>
            <a:pPr algn="ctr" defTabSz="1006752">
              <a:defRPr/>
            </a:pPr>
            <a:r>
              <a:rPr lang="en-US" altLang="ko-KR" sz="1200" kern="0" spc="-165">
                <a:ln>
                  <a:solidFill>
                    <a:srgbClr val="95A6BB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anose="02020603020101020101" pitchFamily="18" charset="-127"/>
              </a:rPr>
              <a:t>(USB, </a:t>
            </a:r>
            <a:r>
              <a:rPr lang="ko-KR" altLang="en-US" sz="1200" kern="0" spc="-165">
                <a:ln>
                  <a:solidFill>
                    <a:srgbClr val="95A6BB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anose="02020603020101020101" pitchFamily="18" charset="-127"/>
              </a:rPr>
              <a:t>다운로드</a:t>
            </a:r>
            <a:r>
              <a:rPr lang="en-US" altLang="ko-KR" sz="1200" kern="0" spc="-165">
                <a:ln>
                  <a:solidFill>
                    <a:srgbClr val="95A6BB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1200" kern="0" spc="-165" dirty="0">
              <a:ln>
                <a:solidFill>
                  <a:srgbClr val="95A6BB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0" name="포인트가 16개인 별 146">
            <a:extLst>
              <a:ext uri="{FF2B5EF4-FFF2-40B4-BE49-F238E27FC236}">
                <a16:creationId xmlns:a16="http://schemas.microsoft.com/office/drawing/2014/main" id="{60F04D85-0CC0-A1AE-885A-49AA80A04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432" y="4445218"/>
            <a:ext cx="951816" cy="884365"/>
          </a:xfrm>
          <a:prstGeom prst="star16">
            <a:avLst/>
          </a:prstGeom>
          <a:gradFill>
            <a:gsLst>
              <a:gs pos="100000">
                <a:srgbClr val="FF5A1E">
                  <a:lumMod val="60000"/>
                  <a:lumOff val="40000"/>
                </a:srgbClr>
              </a:gs>
              <a:gs pos="35000">
                <a:srgbClr val="FF5A1E"/>
              </a:gs>
            </a:gsLst>
            <a:lin ang="5400000" scaled="0"/>
          </a:gra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none" tIns="67749" bIns="33874" rtlCol="0" anchor="ctr"/>
          <a:lstStyle/>
          <a:p>
            <a:pPr algn="ctr" defTabSz="1006752">
              <a:defRPr/>
            </a:pPr>
            <a:r>
              <a:rPr lang="ko-KR" altLang="en-US" sz="1200" kern="0" spc="-165">
                <a:ln>
                  <a:solidFill>
                    <a:srgbClr val="95A6BB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anose="02020603020101020101" pitchFamily="18" charset="-127"/>
              </a:rPr>
              <a:t>의안자료</a:t>
            </a:r>
            <a:endParaRPr lang="en-US" altLang="ko-KR" sz="1200" kern="0" spc="-165">
              <a:ln>
                <a:solidFill>
                  <a:srgbClr val="95A6BB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anose="02020603020101020101" pitchFamily="18" charset="-127"/>
            </a:endParaRPr>
          </a:p>
          <a:p>
            <a:pPr algn="ctr" defTabSz="1006752">
              <a:defRPr/>
            </a:pPr>
            <a:r>
              <a:rPr lang="ko-KR" altLang="en-US" sz="1200" kern="0" spc="-165">
                <a:ln>
                  <a:solidFill>
                    <a:srgbClr val="95A6BB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anose="02020603020101020101" pitchFamily="18" charset="-127"/>
              </a:rPr>
              <a:t>통합검색 불가</a:t>
            </a:r>
            <a:endParaRPr lang="ko-KR" altLang="en-US" sz="1200" kern="0" spc="-165" dirty="0">
              <a:ln>
                <a:solidFill>
                  <a:srgbClr val="95A6BB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999848EC-C1A7-6BCF-575E-E8512E3A0CD5}"/>
              </a:ext>
            </a:extLst>
          </p:cNvPr>
          <p:cNvGrpSpPr/>
          <p:nvPr/>
        </p:nvGrpSpPr>
        <p:grpSpPr>
          <a:xfrm>
            <a:off x="1973488" y="4488566"/>
            <a:ext cx="769763" cy="390940"/>
            <a:chOff x="2103844" y="4509120"/>
            <a:chExt cx="796928" cy="537011"/>
          </a:xfrm>
        </p:grpSpPr>
        <p:sp>
          <p:nvSpPr>
            <p:cNvPr id="212" name="순서도: 문서 211">
              <a:extLst>
                <a:ext uri="{FF2B5EF4-FFF2-40B4-BE49-F238E27FC236}">
                  <a16:creationId xmlns:a16="http://schemas.microsoft.com/office/drawing/2014/main" id="{D668F423-F8AF-BE43-6188-0F6C1A860FA5}"/>
                </a:ext>
              </a:extLst>
            </p:cNvPr>
            <p:cNvSpPr/>
            <p:nvPr/>
          </p:nvSpPr>
          <p:spPr>
            <a:xfrm>
              <a:off x="2103844" y="4509120"/>
              <a:ext cx="643517" cy="386553"/>
            </a:xfrm>
            <a:prstGeom prst="flowChartDocument">
              <a:avLst/>
            </a:prstGeom>
            <a:solidFill>
              <a:schemeClr val="bg1"/>
            </a:solidFill>
            <a:ln w="9525" cap="flat" cmpd="sng" algn="ctr">
              <a:solidFill>
                <a:srgbClr val="8C98A6"/>
              </a:solidFill>
              <a:prstDash val="solid"/>
              <a:miter lim="800000"/>
            </a:ln>
            <a:effectLst>
              <a:innerShdw dist="38100" dir="2700000">
                <a:srgbClr val="8C98A6">
                  <a:lumMod val="40000"/>
                  <a:lumOff val="60000"/>
                </a:srgbClr>
              </a:innerShdw>
            </a:effectLst>
          </p:spPr>
          <p:txBody>
            <a:bodyPr wrap="square" lIns="36000" tIns="36000" rIns="36000" bIns="36000" anchor="ctr">
              <a:noAutofit/>
            </a:bodyPr>
            <a:lstStyle/>
            <a:p>
              <a:pPr algn="ctr" defTabSz="914400"/>
              <a:r>
                <a:rPr lang="ko-KR" altLang="en-US" sz="1050" kern="0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의안 자료</a:t>
              </a:r>
            </a:p>
          </p:txBody>
        </p:sp>
        <p:sp>
          <p:nvSpPr>
            <p:cNvPr id="213" name="순서도: 문서 212">
              <a:extLst>
                <a:ext uri="{FF2B5EF4-FFF2-40B4-BE49-F238E27FC236}">
                  <a16:creationId xmlns:a16="http://schemas.microsoft.com/office/drawing/2014/main" id="{E726A865-39B1-187C-B0F3-AF26ABEB6572}"/>
                </a:ext>
              </a:extLst>
            </p:cNvPr>
            <p:cNvSpPr/>
            <p:nvPr/>
          </p:nvSpPr>
          <p:spPr>
            <a:xfrm>
              <a:off x="2181549" y="4574514"/>
              <a:ext cx="643517" cy="386553"/>
            </a:xfrm>
            <a:prstGeom prst="flowChartDocument">
              <a:avLst/>
            </a:prstGeom>
            <a:solidFill>
              <a:schemeClr val="bg1"/>
            </a:solidFill>
            <a:ln w="9525" cap="flat" cmpd="sng" algn="ctr">
              <a:solidFill>
                <a:srgbClr val="8C98A6"/>
              </a:solidFill>
              <a:prstDash val="solid"/>
              <a:miter lim="800000"/>
            </a:ln>
            <a:effectLst>
              <a:innerShdw dist="38100" dir="2700000">
                <a:srgbClr val="8C98A6">
                  <a:lumMod val="40000"/>
                  <a:lumOff val="60000"/>
                </a:srgbClr>
              </a:innerShdw>
            </a:effectLst>
          </p:spPr>
          <p:txBody>
            <a:bodyPr wrap="square" lIns="36000" tIns="36000" rIns="36000" bIns="36000" anchor="ctr">
              <a:noAutofit/>
            </a:bodyPr>
            <a:lstStyle/>
            <a:p>
              <a:pPr algn="ctr" defTabSz="914400"/>
              <a:r>
                <a:rPr lang="ko-KR" altLang="en-US" sz="1050" kern="0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의안 자료</a:t>
              </a:r>
            </a:p>
          </p:txBody>
        </p:sp>
        <p:sp>
          <p:nvSpPr>
            <p:cNvPr id="214" name="순서도: 문서 213">
              <a:extLst>
                <a:ext uri="{FF2B5EF4-FFF2-40B4-BE49-F238E27FC236}">
                  <a16:creationId xmlns:a16="http://schemas.microsoft.com/office/drawing/2014/main" id="{DE61B847-35E9-359F-2C38-44EFBBF37C0F}"/>
                </a:ext>
              </a:extLst>
            </p:cNvPr>
            <p:cNvSpPr/>
            <p:nvPr/>
          </p:nvSpPr>
          <p:spPr>
            <a:xfrm>
              <a:off x="2257255" y="4659578"/>
              <a:ext cx="643517" cy="386553"/>
            </a:xfrm>
            <a:prstGeom prst="flowChartDocument">
              <a:avLst/>
            </a:prstGeom>
            <a:solidFill>
              <a:schemeClr val="bg1"/>
            </a:solidFill>
            <a:ln w="9525" cap="flat" cmpd="sng" algn="ctr">
              <a:solidFill>
                <a:srgbClr val="8C98A6"/>
              </a:solidFill>
              <a:prstDash val="solid"/>
              <a:miter lim="800000"/>
            </a:ln>
            <a:effectLst>
              <a:innerShdw dist="38100" dir="2700000">
                <a:srgbClr val="8C98A6">
                  <a:lumMod val="40000"/>
                  <a:lumOff val="60000"/>
                </a:srgbClr>
              </a:innerShdw>
            </a:effectLst>
          </p:spPr>
          <p:txBody>
            <a:bodyPr wrap="square" lIns="36000" tIns="36000" rIns="36000" bIns="36000" anchor="ctr">
              <a:noAutofit/>
            </a:bodyPr>
            <a:lstStyle/>
            <a:p>
              <a:pPr algn="ctr" defTabSz="914400"/>
              <a:r>
                <a:rPr lang="ko-KR" altLang="en-US" sz="1050" kern="0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의안 자료</a:t>
              </a:r>
            </a:p>
          </p:txBody>
        </p:sp>
      </p:grpSp>
      <p:sp>
        <p:nvSpPr>
          <p:cNvPr id="215" name="모서리가 둥근 직사각형 329">
            <a:extLst>
              <a:ext uri="{FF2B5EF4-FFF2-40B4-BE49-F238E27FC236}">
                <a16:creationId xmlns:a16="http://schemas.microsoft.com/office/drawing/2014/main" id="{49C1DA7B-9331-A38B-4475-96F3AC43D4D7}"/>
              </a:ext>
            </a:extLst>
          </p:cNvPr>
          <p:cNvSpPr/>
          <p:nvPr/>
        </p:nvSpPr>
        <p:spPr>
          <a:xfrm>
            <a:off x="5245992" y="2354007"/>
            <a:ext cx="4158622" cy="2943945"/>
          </a:xfrm>
          <a:prstGeom prst="roundRect">
            <a:avLst>
              <a:gd name="adj" fmla="val 6617"/>
            </a:avLst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ysDash"/>
            <a:miter lim="800000"/>
          </a:ln>
          <a:effectLst/>
        </p:spPr>
        <p:txBody>
          <a:bodyPr wrap="square" lIns="36000" tIns="36000" rIns="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ts val="100"/>
              </a:spcBef>
              <a:buClr>
                <a:schemeClr val="accent6">
                  <a:lumMod val="50000"/>
                </a:schemeClr>
              </a:buClr>
            </a:pPr>
            <a:endParaRPr lang="en-US" altLang="ko-KR" sz="1000" b="1" dirty="0">
              <a:ln>
                <a:solidFill>
                  <a:schemeClr val="tx2">
                    <a:lumMod val="60000"/>
                    <a:lumOff val="40000"/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216" name="모서리가 둥근 직사각형 329">
            <a:extLst>
              <a:ext uri="{FF2B5EF4-FFF2-40B4-BE49-F238E27FC236}">
                <a16:creationId xmlns:a16="http://schemas.microsoft.com/office/drawing/2014/main" id="{724091EA-801C-6CC4-02C6-86CFB1115059}"/>
              </a:ext>
            </a:extLst>
          </p:cNvPr>
          <p:cNvSpPr/>
          <p:nvPr/>
        </p:nvSpPr>
        <p:spPr>
          <a:xfrm>
            <a:off x="6018600" y="2204864"/>
            <a:ext cx="2546512" cy="28836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ysDash"/>
            <a:miter lim="800000"/>
          </a:ln>
          <a:effectLst/>
        </p:spPr>
        <p:txBody>
          <a:bodyPr wrap="square" lIns="36000" tIns="36000" rIns="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ts val="100"/>
              </a:spcBef>
              <a:buClr>
                <a:schemeClr val="accent6">
                  <a:lumMod val="50000"/>
                </a:schemeClr>
              </a:buClr>
            </a:pPr>
            <a:r>
              <a:rPr lang="ko-KR" altLang="en-US" sz="1100" b="1">
                <a:ln>
                  <a:solidFill>
                    <a:schemeClr val="tx2">
                      <a:lumMod val="60000"/>
                      <a:lumOff val="40000"/>
                      <a:alpha val="0"/>
                    </a:schemeClr>
                  </a:solidFill>
                </a:ln>
                <a:latin typeface="+mj-ea"/>
                <a:ea typeface="+mj-ea"/>
                <a:cs typeface="KoPubWorld돋움체 Medium" panose="00000600000000000000" pitchFamily="2" charset="-127"/>
              </a:rPr>
              <a:t>원스톱 의안관리 체계 구축</a:t>
            </a:r>
            <a:endParaRPr lang="en-US" altLang="ko-KR" sz="1100" b="1" dirty="0">
              <a:ln>
                <a:solidFill>
                  <a:schemeClr val="tx2">
                    <a:lumMod val="60000"/>
                    <a:lumOff val="40000"/>
                    <a:alpha val="0"/>
                  </a:schemeClr>
                </a:solidFill>
              </a:ln>
              <a:latin typeface="+mj-ea"/>
              <a:ea typeface="+mj-ea"/>
              <a:cs typeface="KoPubWorld돋움체 Medium" panose="00000600000000000000" pitchFamily="2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5CC87F20-BBF0-6A7D-2500-B0BD93889563}"/>
              </a:ext>
            </a:extLst>
          </p:cNvPr>
          <p:cNvSpPr/>
          <p:nvPr/>
        </p:nvSpPr>
        <p:spPr>
          <a:xfrm>
            <a:off x="5385048" y="2951906"/>
            <a:ext cx="3884513" cy="909142"/>
          </a:xfrm>
          <a:prstGeom prst="rect">
            <a:avLst/>
          </a:prstGeom>
          <a:solidFill>
            <a:srgbClr val="E7F4FF"/>
          </a:solidFill>
          <a:ln w="19050" cap="flat" cmpd="sng" algn="ctr">
            <a:solidFill>
              <a:srgbClr val="385723"/>
            </a:solidFill>
            <a:prstDash val="solid"/>
          </a:ln>
          <a:effectLst/>
        </p:spPr>
        <p:txBody>
          <a:bodyPr lIns="36000" tIns="0" rIns="3600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defTabSz="1066640"/>
            <a:endParaRPr lang="ko-KR" altLang="en-US" kern="0" dirty="0">
              <a:solidFill>
                <a:prstClr val="black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0BBEBBB7-3321-69A4-67D8-D6329E1F89FB}"/>
              </a:ext>
            </a:extLst>
          </p:cNvPr>
          <p:cNvSpPr/>
          <p:nvPr/>
        </p:nvSpPr>
        <p:spPr>
          <a:xfrm>
            <a:off x="5385048" y="2951905"/>
            <a:ext cx="3884513" cy="2140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ysDash"/>
            <a:miter lim="800000"/>
          </a:ln>
          <a:effectLst/>
        </p:spPr>
        <p:txBody>
          <a:bodyPr wrap="square" lIns="36000" tIns="36000" rIns="0" bIns="36000" rtlCol="0" anchor="ctr"/>
          <a:lstStyle/>
          <a:p>
            <a:pPr algn="ctr" defTabSz="914400">
              <a:spcBef>
                <a:spcPts val="100"/>
              </a:spcBef>
              <a:buClr>
                <a:schemeClr val="accent6">
                  <a:lumMod val="50000"/>
                </a:schemeClr>
              </a:buClr>
            </a:pPr>
            <a:r>
              <a:rPr lang="ko-KR" altLang="en-US" sz="1000" b="1" dirty="0">
                <a:ln>
                  <a:solidFill>
                    <a:schemeClr val="tx2">
                      <a:lumMod val="60000"/>
                      <a:lumOff val="40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의안관리 시스템</a:t>
            </a:r>
          </a:p>
        </p:txBody>
      </p:sp>
      <p:sp>
        <p:nvSpPr>
          <p:cNvPr id="219" name="Rectangle 22">
            <a:extLst>
              <a:ext uri="{FF2B5EF4-FFF2-40B4-BE49-F238E27FC236}">
                <a16:creationId xmlns:a16="http://schemas.microsoft.com/office/drawing/2014/main" id="{4EE26450-1180-6A52-6797-E236FF1D2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806" y="3237325"/>
            <a:ext cx="697876" cy="2520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rgbClr val="8C98A6"/>
            </a:solidFill>
            <a:prstDash val="solid"/>
            <a:miter lim="800000"/>
          </a:ln>
          <a:effectLst>
            <a:innerShdw dist="38100" dir="2700000">
              <a:srgbClr val="8C98A6">
                <a:lumMod val="40000"/>
                <a:lumOff val="60000"/>
              </a:srgb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defTabSz="914400">
              <a:lnSpc>
                <a:spcPct val="90000"/>
              </a:lnSpc>
            </a:pPr>
            <a:r>
              <a:rPr lang="ko-KR" altLang="en-US" sz="900" b="1" kern="0" spc="-3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의안 등록관리</a:t>
            </a:r>
            <a:endParaRPr lang="en-US" altLang="ko-KR" sz="900" b="1" kern="0" spc="-3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0" name="Rectangle 22">
            <a:extLst>
              <a:ext uri="{FF2B5EF4-FFF2-40B4-BE49-F238E27FC236}">
                <a16:creationId xmlns:a16="http://schemas.microsoft.com/office/drawing/2014/main" id="{4392FD52-1A45-9F85-FC19-12A43A4E8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1868" y="3237325"/>
            <a:ext cx="665533" cy="2520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rgbClr val="8C98A6"/>
            </a:solidFill>
            <a:prstDash val="solid"/>
            <a:miter lim="800000"/>
          </a:ln>
          <a:effectLst>
            <a:innerShdw dist="38100" dir="2700000">
              <a:srgbClr val="8C98A6">
                <a:lumMod val="40000"/>
                <a:lumOff val="60000"/>
              </a:srgb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defTabSz="914400">
              <a:lnSpc>
                <a:spcPct val="90000"/>
              </a:lnSpc>
            </a:pPr>
            <a:r>
              <a:rPr lang="ko-KR" altLang="en-US" sz="900" b="1" kern="0" spc="-3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연서 관리</a:t>
            </a:r>
            <a:endParaRPr lang="en-US" altLang="ko-KR" sz="900" b="1" kern="0" spc="-3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1" name="Rectangle 22">
            <a:extLst>
              <a:ext uri="{FF2B5EF4-FFF2-40B4-BE49-F238E27FC236}">
                <a16:creationId xmlns:a16="http://schemas.microsoft.com/office/drawing/2014/main" id="{1818785B-E63D-7D55-8311-772BD8EE7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2587" y="3237325"/>
            <a:ext cx="665533" cy="2520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rgbClr val="8C98A6"/>
            </a:solidFill>
            <a:prstDash val="solid"/>
            <a:miter lim="800000"/>
          </a:ln>
          <a:effectLst>
            <a:innerShdw dist="38100" dir="2700000">
              <a:srgbClr val="8C98A6">
                <a:lumMod val="40000"/>
                <a:lumOff val="60000"/>
              </a:srgb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defTabSz="914400">
              <a:lnSpc>
                <a:spcPct val="90000"/>
              </a:lnSpc>
            </a:pPr>
            <a:r>
              <a:rPr lang="ko-KR" altLang="en-US" sz="900" b="1" kern="0" spc="-3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접수 관리</a:t>
            </a:r>
            <a:endParaRPr lang="en-US" altLang="ko-KR" sz="900" b="1" kern="0" spc="-3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2" name="Rectangle 22">
            <a:extLst>
              <a:ext uri="{FF2B5EF4-FFF2-40B4-BE49-F238E27FC236}">
                <a16:creationId xmlns:a16="http://schemas.microsoft.com/office/drawing/2014/main" id="{B1E42547-FCF4-62D4-E505-5255AE57D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3306" y="3237325"/>
            <a:ext cx="665533" cy="2520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rgbClr val="8C98A6"/>
            </a:solidFill>
            <a:prstDash val="solid"/>
            <a:miter lim="800000"/>
          </a:ln>
          <a:effectLst>
            <a:innerShdw dist="38100" dir="2700000">
              <a:srgbClr val="8C98A6">
                <a:lumMod val="40000"/>
                <a:lumOff val="60000"/>
              </a:srgb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defTabSz="914400">
              <a:lnSpc>
                <a:spcPct val="90000"/>
              </a:lnSpc>
            </a:pPr>
            <a:r>
              <a:rPr lang="ko-KR" altLang="en-US" sz="900" b="1" kern="0" spc="-3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현황 관리</a:t>
            </a:r>
            <a:endParaRPr lang="en-US" altLang="ko-KR" sz="900" b="1" kern="0" spc="-3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3" name="Rectangle 22">
            <a:extLst>
              <a:ext uri="{FF2B5EF4-FFF2-40B4-BE49-F238E27FC236}">
                <a16:creationId xmlns:a16="http://schemas.microsoft.com/office/drawing/2014/main" id="{B642DDD9-05CE-D5DE-8A77-2A6BA315E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025" y="3237325"/>
            <a:ext cx="665533" cy="2520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rgbClr val="8C98A6"/>
            </a:solidFill>
            <a:prstDash val="solid"/>
            <a:miter lim="800000"/>
          </a:ln>
          <a:effectLst>
            <a:innerShdw dist="38100" dir="2700000">
              <a:srgbClr val="8C98A6">
                <a:lumMod val="40000"/>
                <a:lumOff val="60000"/>
              </a:srgb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defTabSz="914400">
              <a:lnSpc>
                <a:spcPct val="90000"/>
              </a:lnSpc>
            </a:pPr>
            <a:r>
              <a:rPr lang="ko-KR" altLang="en-US" sz="900" b="1" kern="0" spc="-3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심의 관리 등</a:t>
            </a:r>
            <a:endParaRPr lang="en-US" altLang="ko-KR" sz="900" b="1" kern="0" spc="-3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4" name="AutoShape 91">
            <a:extLst>
              <a:ext uri="{FF2B5EF4-FFF2-40B4-BE49-F238E27FC236}">
                <a16:creationId xmlns:a16="http://schemas.microsoft.com/office/drawing/2014/main" id="{16406DB8-27B1-1851-5781-7C192183828C}"/>
              </a:ext>
            </a:extLst>
          </p:cNvPr>
          <p:cNvSpPr>
            <a:spLocks noChangeArrowheads="1"/>
          </p:cNvSpPr>
          <p:nvPr/>
        </p:nvSpPr>
        <p:spPr bwMode="gray">
          <a:xfrm>
            <a:off x="5493060" y="3555920"/>
            <a:ext cx="648000" cy="217307"/>
          </a:xfrm>
          <a:prstGeom prst="can">
            <a:avLst>
              <a:gd name="adj" fmla="val 14197"/>
            </a:avLst>
          </a:prstGeom>
          <a:blipFill dpi="0" rotWithShape="1">
            <a:blip r:embed="rId6">
              <a:grayscl/>
            </a:blip>
            <a:srcRect/>
            <a:stretch>
              <a:fillRect/>
            </a:stretch>
          </a:blipFill>
          <a:ln w="6350" cap="flat" cmpd="sng">
            <a:solidFill>
              <a:srgbClr val="969696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25400" dir="5400000" algn="ctr" rotWithShape="0">
              <a:srgbClr val="E6E6E6"/>
            </a:outerShdw>
          </a:effectLst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발의조례안</a:t>
            </a:r>
            <a:endParaRPr lang="ko-KR" altLang="en-US" sz="1000" dirty="0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226" name="AutoShape 91">
            <a:extLst>
              <a:ext uri="{FF2B5EF4-FFF2-40B4-BE49-F238E27FC236}">
                <a16:creationId xmlns:a16="http://schemas.microsoft.com/office/drawing/2014/main" id="{D0919A8D-1CC5-AF77-183A-8F06E76A04E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33970" y="3555920"/>
            <a:ext cx="648000" cy="217307"/>
          </a:xfrm>
          <a:prstGeom prst="can">
            <a:avLst>
              <a:gd name="adj" fmla="val 14197"/>
            </a:avLst>
          </a:prstGeom>
          <a:blipFill dpi="0" rotWithShape="1">
            <a:blip r:embed="rId6">
              <a:grayscl/>
            </a:blip>
            <a:srcRect/>
            <a:stretch>
              <a:fillRect/>
            </a:stretch>
          </a:blipFill>
          <a:ln w="6350" cap="flat" cmpd="sng">
            <a:solidFill>
              <a:srgbClr val="969696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25400" dir="5400000" algn="ctr" rotWithShape="0">
              <a:srgbClr val="E6E6E6"/>
            </a:outerShdw>
          </a:effectLst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의안발의서</a:t>
            </a:r>
            <a:endParaRPr lang="ko-KR" altLang="en-US" sz="1000" dirty="0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227" name="AutoShape 91">
            <a:extLst>
              <a:ext uri="{FF2B5EF4-FFF2-40B4-BE49-F238E27FC236}">
                <a16:creationId xmlns:a16="http://schemas.microsoft.com/office/drawing/2014/main" id="{E4355D72-2822-AAF2-8027-53762F9D357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023871" y="3563059"/>
            <a:ext cx="648000" cy="217307"/>
          </a:xfrm>
          <a:prstGeom prst="can">
            <a:avLst>
              <a:gd name="adj" fmla="val 14197"/>
            </a:avLst>
          </a:prstGeom>
          <a:blipFill dpi="0" rotWithShape="1">
            <a:blip r:embed="rId6">
              <a:grayscl/>
            </a:blip>
            <a:srcRect/>
            <a:stretch>
              <a:fillRect/>
            </a:stretch>
          </a:blipFill>
          <a:ln w="6350" cap="flat" cmpd="sng">
            <a:solidFill>
              <a:srgbClr val="969696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25400" dir="5400000" algn="ctr" rotWithShape="0">
              <a:srgbClr val="E6E6E6"/>
            </a:outerShdw>
          </a:effectLst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ko-KR" altLang="en-US" sz="900">
                <a:solidFill>
                  <a:prstClr val="black"/>
                </a:solidFill>
                <a:latin typeface="KoPub돋움체 Bold"/>
                <a:ea typeface="KoPub돋움체 Bold"/>
              </a:rPr>
              <a:t>의장보고서</a:t>
            </a:r>
            <a:endParaRPr lang="ko-KR" altLang="en-US" sz="900" dirty="0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228" name="AutoShape 91">
            <a:extLst>
              <a:ext uri="{FF2B5EF4-FFF2-40B4-BE49-F238E27FC236}">
                <a16:creationId xmlns:a16="http://schemas.microsoft.com/office/drawing/2014/main" id="{CABC941A-F19E-F6A3-7D13-AFAA7D1EC49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789563" y="3568176"/>
            <a:ext cx="648000" cy="217307"/>
          </a:xfrm>
          <a:prstGeom prst="can">
            <a:avLst>
              <a:gd name="adj" fmla="val 14197"/>
            </a:avLst>
          </a:prstGeom>
          <a:blipFill dpi="0" rotWithShape="1">
            <a:blip r:embed="rId6">
              <a:grayscl/>
            </a:blip>
            <a:srcRect/>
            <a:stretch>
              <a:fillRect/>
            </a:stretch>
          </a:blipFill>
          <a:ln w="6350" cap="flat" cmpd="sng">
            <a:solidFill>
              <a:srgbClr val="969696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25400" dir="5400000" algn="ctr" rotWithShape="0">
              <a:srgbClr val="E6E6E6"/>
            </a:outerShdw>
          </a:effectLst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의원연서</a:t>
            </a:r>
            <a:endParaRPr lang="ko-KR" altLang="en-US" sz="1000" dirty="0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229" name="AutoShape 91">
            <a:extLst>
              <a:ext uri="{FF2B5EF4-FFF2-40B4-BE49-F238E27FC236}">
                <a16:creationId xmlns:a16="http://schemas.microsoft.com/office/drawing/2014/main" id="{E4642AAD-4394-07A0-B8D7-AF93619889C9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31855" y="3571733"/>
            <a:ext cx="648000" cy="217307"/>
          </a:xfrm>
          <a:prstGeom prst="can">
            <a:avLst>
              <a:gd name="adj" fmla="val 14197"/>
            </a:avLst>
          </a:prstGeom>
          <a:blipFill dpi="0" rotWithShape="1">
            <a:blip r:embed="rId6">
              <a:grayscl/>
            </a:blip>
            <a:srcRect/>
            <a:stretch>
              <a:fillRect/>
            </a:stretch>
          </a:blipFill>
          <a:ln w="6350" cap="flat" cmpd="sng">
            <a:solidFill>
              <a:srgbClr val="969696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25400" dir="5400000" algn="ctr" rotWithShape="0">
              <a:srgbClr val="E6E6E6"/>
            </a:outerShdw>
          </a:effectLst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ko-KR" altLang="en-US" sz="900">
                <a:solidFill>
                  <a:prstClr val="black"/>
                </a:solidFill>
                <a:latin typeface="KoPub돋움체 Bold"/>
                <a:ea typeface="KoPub돋움체 Bold"/>
              </a:rPr>
              <a:t>의안접수 등</a:t>
            </a:r>
            <a:endParaRPr lang="ko-KR" altLang="en-US" sz="900" dirty="0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7A52AB44-B983-DD9E-E161-2174C64A8CE0}"/>
              </a:ext>
            </a:extLst>
          </p:cNvPr>
          <p:cNvSpPr/>
          <p:nvPr/>
        </p:nvSpPr>
        <p:spPr>
          <a:xfrm>
            <a:off x="2311029" y="2476743"/>
            <a:ext cx="769763" cy="304185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00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사무처</a:t>
            </a:r>
            <a:endParaRPr lang="ko-KR" altLang="en-US" sz="1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31" name="그룹 196">
            <a:extLst>
              <a:ext uri="{FF2B5EF4-FFF2-40B4-BE49-F238E27FC236}">
                <a16:creationId xmlns:a16="http://schemas.microsoft.com/office/drawing/2014/main" id="{0443EAE3-0561-A06E-0981-CD3FCC93A4C3}"/>
              </a:ext>
            </a:extLst>
          </p:cNvPr>
          <p:cNvGrpSpPr>
            <a:grpSpLocks/>
          </p:cNvGrpSpPr>
          <p:nvPr/>
        </p:nvGrpSpPr>
        <p:grpSpPr bwMode="auto">
          <a:xfrm>
            <a:off x="2817063" y="4622054"/>
            <a:ext cx="484578" cy="499090"/>
            <a:chOff x="488504" y="548680"/>
            <a:chExt cx="792088" cy="911410"/>
          </a:xfrm>
        </p:grpSpPr>
        <p:pic>
          <p:nvPicPr>
            <p:cNvPr id="232" name="Picture 7" descr="D:\12. Graphic\04. Clip Art\02_3D 사람\사람_11.png">
              <a:extLst>
                <a:ext uri="{FF2B5EF4-FFF2-40B4-BE49-F238E27FC236}">
                  <a16:creationId xmlns:a16="http://schemas.microsoft.com/office/drawing/2014/main" id="{A306E1F0-66A7-C9C2-FEA7-1E7BAC6DB5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504" y="548680"/>
              <a:ext cx="573986" cy="8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3" name="Picture 8" descr="D:\12. Graphic\04. Clip Art\02_3D 사람\그림1-2.png">
              <a:extLst>
                <a:ext uri="{FF2B5EF4-FFF2-40B4-BE49-F238E27FC236}">
                  <a16:creationId xmlns:a16="http://schemas.microsoft.com/office/drawing/2014/main" id="{99844DA6-674B-E05B-AD15-1954E04B7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544" y="862097"/>
              <a:ext cx="432048" cy="597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4" name="Rectangle 22">
            <a:extLst>
              <a:ext uri="{FF2B5EF4-FFF2-40B4-BE49-F238E27FC236}">
                <a16:creationId xmlns:a16="http://schemas.microsoft.com/office/drawing/2014/main" id="{F705F428-ABA4-14D4-7F00-B28EF5CFC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1000" y="2552479"/>
            <a:ext cx="2585939" cy="23830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rgbClr val="8C98A6"/>
            </a:solidFill>
            <a:prstDash val="solid"/>
            <a:miter lim="800000"/>
          </a:ln>
          <a:effectLst>
            <a:innerShdw dist="38100" dir="2700000">
              <a:srgbClr val="8C98A6">
                <a:lumMod val="40000"/>
                <a:lumOff val="60000"/>
              </a:srgb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defTabSz="914400">
              <a:lnSpc>
                <a:spcPct val="90000"/>
              </a:lnSpc>
            </a:pPr>
            <a:r>
              <a:rPr lang="ko-KR" altLang="en-US" sz="1000" b="1" kern="0" spc="-3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의안 처리 업무 프로세스수립</a:t>
            </a:r>
            <a:endParaRPr lang="en-US" altLang="ko-KR" sz="1000" b="1" kern="0" spc="-3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35" name="Picture 14" descr="27">
            <a:extLst>
              <a:ext uri="{FF2B5EF4-FFF2-40B4-BE49-F238E27FC236}">
                <a16:creationId xmlns:a16="http://schemas.microsoft.com/office/drawing/2014/main" id="{DE2938FE-5A48-EF70-CAB4-70C30D06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2083298" y="2398493"/>
            <a:ext cx="403624" cy="458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6" name="그림 235">
            <a:extLst>
              <a:ext uri="{FF2B5EF4-FFF2-40B4-BE49-F238E27FC236}">
                <a16:creationId xmlns:a16="http://schemas.microsoft.com/office/drawing/2014/main" id="{7DD3A8C6-35AD-FE7F-8C6E-123E4C0C60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673" y="3093376"/>
            <a:ext cx="380647" cy="230159"/>
          </a:xfrm>
          <a:prstGeom prst="rect">
            <a:avLst/>
          </a:prstGeom>
        </p:spPr>
      </p:pic>
      <p:pic>
        <p:nvPicPr>
          <p:cNvPr id="237" name="그림 236">
            <a:extLst>
              <a:ext uri="{FF2B5EF4-FFF2-40B4-BE49-F238E27FC236}">
                <a16:creationId xmlns:a16="http://schemas.microsoft.com/office/drawing/2014/main" id="{3DEB7C7C-D864-5E93-F540-56455BB7D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6123" y="3093376"/>
            <a:ext cx="380647" cy="230159"/>
          </a:xfrm>
          <a:prstGeom prst="rect">
            <a:avLst/>
          </a:prstGeom>
        </p:spPr>
      </p:pic>
      <p:pic>
        <p:nvPicPr>
          <p:cNvPr id="238" name="그림 237">
            <a:extLst>
              <a:ext uri="{FF2B5EF4-FFF2-40B4-BE49-F238E27FC236}">
                <a16:creationId xmlns:a16="http://schemas.microsoft.com/office/drawing/2014/main" id="{F4B61015-B866-1845-073C-EA263B767E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4158" y="3093376"/>
            <a:ext cx="380647" cy="230159"/>
          </a:xfrm>
          <a:prstGeom prst="rect">
            <a:avLst/>
          </a:prstGeom>
        </p:spPr>
      </p:pic>
      <p:sp>
        <p:nvSpPr>
          <p:cNvPr id="239" name="포인트가 16개인 별 146">
            <a:extLst>
              <a:ext uri="{FF2B5EF4-FFF2-40B4-BE49-F238E27FC236}">
                <a16:creationId xmlns:a16="http://schemas.microsoft.com/office/drawing/2014/main" id="{8B809491-018B-EFF7-9740-C2664DDC3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767" y="4418142"/>
            <a:ext cx="1052346" cy="927116"/>
          </a:xfrm>
          <a:prstGeom prst="star16">
            <a:avLst/>
          </a:prstGeom>
          <a:gradFill>
            <a:gsLst>
              <a:gs pos="100000">
                <a:srgbClr val="FF5A1E">
                  <a:lumMod val="60000"/>
                  <a:lumOff val="40000"/>
                </a:srgbClr>
              </a:gs>
              <a:gs pos="35000">
                <a:srgbClr val="FF5A1E"/>
              </a:gs>
            </a:gsLst>
            <a:lin ang="5400000" scaled="0"/>
          </a:gra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none" tIns="67749" bIns="33874" rtlCol="0" anchor="ctr"/>
          <a:lstStyle/>
          <a:p>
            <a:pPr algn="ctr" defTabSz="1006752">
              <a:defRPr/>
            </a:pPr>
            <a:r>
              <a:rPr lang="ko-KR" altLang="en-US" sz="1200" kern="0" spc="-165">
                <a:ln>
                  <a:solidFill>
                    <a:srgbClr val="95A6BB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anose="02020603020101020101" pitchFamily="18" charset="-127"/>
              </a:rPr>
              <a:t>의안 업무</a:t>
            </a:r>
            <a:endParaRPr lang="en-US" altLang="ko-KR" sz="1200" kern="0" spc="-165">
              <a:ln>
                <a:solidFill>
                  <a:srgbClr val="95A6BB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anose="02020603020101020101" pitchFamily="18" charset="-127"/>
            </a:endParaRPr>
          </a:p>
          <a:p>
            <a:pPr algn="ctr" defTabSz="1006752">
              <a:defRPr/>
            </a:pPr>
            <a:r>
              <a:rPr lang="ko-KR" altLang="en-US" sz="1200" kern="0" spc="-165">
                <a:ln>
                  <a:solidFill>
                    <a:srgbClr val="95A6BB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anose="02020603020101020101" pitchFamily="18" charset="-127"/>
              </a:rPr>
              <a:t>처리 프로세스</a:t>
            </a:r>
            <a:endParaRPr lang="en-US" altLang="ko-KR" sz="1200" kern="0" spc="-165">
              <a:ln>
                <a:solidFill>
                  <a:srgbClr val="95A6BB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anose="02020603020101020101" pitchFamily="18" charset="-127"/>
            </a:endParaRPr>
          </a:p>
          <a:p>
            <a:pPr algn="ctr" defTabSz="1006752">
              <a:defRPr/>
            </a:pPr>
            <a:r>
              <a:rPr lang="ko-KR" altLang="en-US" sz="1200" kern="0" spc="-165">
                <a:ln>
                  <a:solidFill>
                    <a:srgbClr val="95A6BB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anose="02020603020101020101" pitchFamily="18" charset="-127"/>
              </a:rPr>
              <a:t>부재</a:t>
            </a:r>
            <a:endParaRPr lang="ko-KR" altLang="en-US" sz="1200" kern="0" spc="-165" dirty="0">
              <a:ln>
                <a:solidFill>
                  <a:srgbClr val="95A6BB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82E5E5B-EA2C-7661-AA22-F80E7FEB9596}"/>
              </a:ext>
            </a:extLst>
          </p:cNvPr>
          <p:cNvSpPr txBox="1"/>
          <p:nvPr/>
        </p:nvSpPr>
        <p:spPr>
          <a:xfrm>
            <a:off x="324000" y="936000"/>
            <a:ext cx="9237513" cy="46371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indent="0" algn="just" defTabSz="892784" eaLnBrk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None/>
              <a:defRPr kumimoji="0" sz="1500" spc="-4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  <a:lvl2pPr marL="0" lvl="1" defTabSz="892784" eaLnBrk="0" fontAlgn="auto" hangingPunct="0">
              <a:spcBef>
                <a:spcPts val="0"/>
              </a:spcBef>
              <a:spcAft>
                <a:spcPts val="200"/>
              </a:spcAft>
              <a:buClr>
                <a:prstClr val="black">
                  <a:lumMod val="75000"/>
                  <a:lumOff val="25000"/>
                </a:prstClr>
              </a:buClr>
              <a:buSzPct val="80000"/>
              <a:tabLst>
                <a:tab pos="4980827" algn="l"/>
              </a:tabLst>
              <a:defRPr kumimoji="0" sz="14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2pPr>
            <a:lvl3pPr marL="914400" defTabSz="914400" fontAlgn="base">
              <a:spcBef>
                <a:spcPct val="0"/>
              </a:spcBef>
              <a:spcAft>
                <a:spcPct val="0"/>
              </a:spcAft>
              <a:defRPr kumimoji="1" sz="1800"/>
            </a:lvl3pPr>
            <a:lvl4pPr marL="1371600" defTabSz="914400" fontAlgn="base">
              <a:spcBef>
                <a:spcPct val="0"/>
              </a:spcBef>
              <a:spcAft>
                <a:spcPct val="0"/>
              </a:spcAft>
              <a:defRPr kumimoji="1" sz="1800"/>
            </a:lvl4pPr>
            <a:lvl5pPr marL="1828800" defTabSz="914400" fontAlgn="base">
              <a:spcBef>
                <a:spcPct val="0"/>
              </a:spcBef>
              <a:spcAft>
                <a:spcPct val="0"/>
              </a:spcAft>
              <a:defRPr kumimoji="1" sz="1800"/>
            </a:lvl5pPr>
            <a:lvl6pPr marL="2286000" defTabSz="914400">
              <a:defRPr kumimoji="1" sz="1800"/>
            </a:lvl6pPr>
            <a:lvl7pPr marL="2743200" defTabSz="914400">
              <a:defRPr kumimoji="1" sz="1800"/>
            </a:lvl7pPr>
            <a:lvl8pPr marL="3200400" defTabSz="914400">
              <a:defRPr kumimoji="1" sz="1800"/>
            </a:lvl8pPr>
            <a:lvl9pPr marL="3657600" defTabSz="914400">
              <a:defRPr kumimoji="1" sz="1800"/>
            </a:lvl9pPr>
          </a:lstStyle>
          <a:p>
            <a:pPr eaLnBrk="1" hangingPunct="1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경기도의회의 의안 처리 절차를 디지털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방식으로 전환하고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의안 이력의 체계적 관리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및 통계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·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현황정보 제공을 통해 업무 효율성과 생산성 제고</a:t>
            </a:r>
            <a:endParaRPr lang="ko-KR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5F169D2-8513-88E3-CACC-B0656E21A699}"/>
              </a:ext>
            </a:extLst>
          </p:cNvPr>
          <p:cNvSpPr/>
          <p:nvPr/>
        </p:nvSpPr>
        <p:spPr>
          <a:xfrm>
            <a:off x="2792760" y="5033027"/>
            <a:ext cx="769763" cy="304185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00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의원</a:t>
            </a:r>
            <a:endParaRPr lang="en-US" altLang="ko-KR" sz="1000">
              <a:solidFill>
                <a:prstClr val="black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2" name="Rectangle 22">
            <a:extLst>
              <a:ext uri="{FF2B5EF4-FFF2-40B4-BE49-F238E27FC236}">
                <a16:creationId xmlns:a16="http://schemas.microsoft.com/office/drawing/2014/main" id="{F9946195-BBFA-EACE-6FDA-2C952E3F2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8884" y="4322045"/>
            <a:ext cx="851729" cy="561964"/>
          </a:xfrm>
          <a:prstGeom prst="cloudCallout">
            <a:avLst>
              <a:gd name="adj1" fmla="val -51887"/>
              <a:gd name="adj2" fmla="val 32968"/>
            </a:avLst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tIns="36000" rIns="0" bIns="36000" anchor="ctr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현재 의안의 상태는</a:t>
            </a:r>
            <a:r>
              <a:rPr lang="en-US" altLang="ko-KR" sz="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</a:t>
            </a:r>
          </a:p>
        </p:txBody>
      </p:sp>
      <p:sp>
        <p:nvSpPr>
          <p:cNvPr id="243" name="모서리가 둥근 직사각형 329">
            <a:extLst>
              <a:ext uri="{FF2B5EF4-FFF2-40B4-BE49-F238E27FC236}">
                <a16:creationId xmlns:a16="http://schemas.microsoft.com/office/drawing/2014/main" id="{066329FF-E9B0-7C4D-18B8-3CAD65A8FA14}"/>
              </a:ext>
            </a:extLst>
          </p:cNvPr>
          <p:cNvSpPr/>
          <p:nvPr/>
        </p:nvSpPr>
        <p:spPr>
          <a:xfrm>
            <a:off x="7844191" y="4726087"/>
            <a:ext cx="1186742" cy="53873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ysDash"/>
            <a:miter lim="800000"/>
          </a:ln>
          <a:effectLst/>
        </p:spPr>
        <p:txBody>
          <a:bodyPr wrap="square"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-85725" latinLnBrk="0">
              <a:spcBef>
                <a:spcPts val="100"/>
              </a:spcBef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000" b="1" dirty="0">
                <a:ln>
                  <a:solidFill>
                    <a:schemeClr val="tx2">
                      <a:lumMod val="60000"/>
                      <a:lumOff val="40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전자 연서</a:t>
            </a:r>
            <a:endParaRPr lang="en-US" altLang="ko-KR" sz="1000" b="1" dirty="0">
              <a:ln>
                <a:solidFill>
                  <a:schemeClr val="tx2">
                    <a:lumMod val="60000"/>
                    <a:lumOff val="40000"/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anose="00000600000000000000" pitchFamily="2" charset="-127"/>
            </a:endParaRPr>
          </a:p>
          <a:p>
            <a:pPr marL="85725" indent="-85725" latinLnBrk="0">
              <a:spcBef>
                <a:spcPts val="100"/>
              </a:spcBef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000" b="1" dirty="0">
                <a:ln>
                  <a:solidFill>
                    <a:schemeClr val="tx2">
                      <a:lumMod val="60000"/>
                      <a:lumOff val="40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의안 검색 </a:t>
            </a:r>
            <a:endParaRPr lang="en-US" altLang="ko-KR" sz="1000" b="1" dirty="0">
              <a:ln>
                <a:solidFill>
                  <a:schemeClr val="tx2">
                    <a:lumMod val="60000"/>
                    <a:lumOff val="40000"/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anose="00000600000000000000" pitchFamily="2" charset="-127"/>
            </a:endParaRPr>
          </a:p>
          <a:p>
            <a:pPr marL="85725" indent="-85725" latinLnBrk="0">
              <a:spcBef>
                <a:spcPts val="100"/>
              </a:spcBef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000" b="1" dirty="0">
                <a:ln>
                  <a:solidFill>
                    <a:schemeClr val="tx2">
                      <a:lumMod val="60000"/>
                      <a:lumOff val="40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의안 현황 조회</a:t>
            </a:r>
            <a:endParaRPr lang="en-US" altLang="ko-KR" sz="1000" b="1" dirty="0">
              <a:ln>
                <a:solidFill>
                  <a:schemeClr val="tx2">
                    <a:lumMod val="60000"/>
                    <a:lumOff val="40000"/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44" name="그룹 196">
            <a:extLst>
              <a:ext uri="{FF2B5EF4-FFF2-40B4-BE49-F238E27FC236}">
                <a16:creationId xmlns:a16="http://schemas.microsoft.com/office/drawing/2014/main" id="{2BF5082F-9160-EAAD-B966-D180E4A6A5A6}"/>
              </a:ext>
            </a:extLst>
          </p:cNvPr>
          <p:cNvGrpSpPr>
            <a:grpSpLocks/>
          </p:cNvGrpSpPr>
          <p:nvPr/>
        </p:nvGrpSpPr>
        <p:grpSpPr bwMode="auto">
          <a:xfrm>
            <a:off x="8202791" y="4010030"/>
            <a:ext cx="484578" cy="499090"/>
            <a:chOff x="488504" y="548680"/>
            <a:chExt cx="792088" cy="911410"/>
          </a:xfrm>
        </p:grpSpPr>
        <p:pic>
          <p:nvPicPr>
            <p:cNvPr id="245" name="Picture 7" descr="D:\12. Graphic\04. Clip Art\02_3D 사람\사람_11.png">
              <a:extLst>
                <a:ext uri="{FF2B5EF4-FFF2-40B4-BE49-F238E27FC236}">
                  <a16:creationId xmlns:a16="http://schemas.microsoft.com/office/drawing/2014/main" id="{8D39E3A0-31D8-31EE-0012-A013C99DF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504" y="548680"/>
              <a:ext cx="573986" cy="82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" name="Picture 8" descr="D:\12. Graphic\04. Clip Art\02_3D 사람\그림1-2.png">
              <a:extLst>
                <a:ext uri="{FF2B5EF4-FFF2-40B4-BE49-F238E27FC236}">
                  <a16:creationId xmlns:a16="http://schemas.microsoft.com/office/drawing/2014/main" id="{85C2FA34-3B2E-1E9F-6F21-112C3B102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544" y="862097"/>
              <a:ext cx="432048" cy="597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6922AC69-2ABD-9DB7-0072-966DE592E9F7}"/>
              </a:ext>
            </a:extLst>
          </p:cNvPr>
          <p:cNvSpPr/>
          <p:nvPr/>
        </p:nvSpPr>
        <p:spPr>
          <a:xfrm>
            <a:off x="8052681" y="4446005"/>
            <a:ext cx="769763" cy="304185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00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의원</a:t>
            </a:r>
            <a:endParaRPr lang="en-US" altLang="ko-KR" sz="1000">
              <a:solidFill>
                <a:prstClr val="black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48" name="Picture 14" descr="27">
            <a:extLst>
              <a:ext uri="{FF2B5EF4-FFF2-40B4-BE49-F238E27FC236}">
                <a16:creationId xmlns:a16="http://schemas.microsoft.com/office/drawing/2014/main" id="{31DC141A-DC00-0841-6F9B-98152AC5A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5961934" y="3957071"/>
            <a:ext cx="516332" cy="538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8B87694A-9D9F-A22C-D8CD-F3E1DA2F8857}"/>
              </a:ext>
            </a:extLst>
          </p:cNvPr>
          <p:cNvSpPr/>
          <p:nvPr/>
        </p:nvSpPr>
        <p:spPr>
          <a:xfrm>
            <a:off x="5889104" y="4482938"/>
            <a:ext cx="769763" cy="304185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00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사무처</a:t>
            </a:r>
            <a:endParaRPr lang="ko-KR" altLang="en-US" sz="1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0" name="모서리가 둥근 직사각형 329">
            <a:extLst>
              <a:ext uri="{FF2B5EF4-FFF2-40B4-BE49-F238E27FC236}">
                <a16:creationId xmlns:a16="http://schemas.microsoft.com/office/drawing/2014/main" id="{30A1D2EA-5993-7A3D-EE2F-C1303F7469D3}"/>
              </a:ext>
            </a:extLst>
          </p:cNvPr>
          <p:cNvSpPr/>
          <p:nvPr/>
        </p:nvSpPr>
        <p:spPr>
          <a:xfrm>
            <a:off x="5622857" y="4726086"/>
            <a:ext cx="1399730" cy="538731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ysDash"/>
            <a:miter lim="800000"/>
          </a:ln>
          <a:effectLst/>
        </p:spPr>
        <p:txBody>
          <a:bodyPr wrap="square"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-85725" latinLnBrk="0">
              <a:spcBef>
                <a:spcPts val="100"/>
              </a:spcBef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000" b="1" dirty="0">
                <a:ln>
                  <a:solidFill>
                    <a:schemeClr val="tx2">
                      <a:lumMod val="60000"/>
                      <a:lumOff val="40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의안 자료 등록 일원화</a:t>
            </a:r>
            <a:endParaRPr lang="en-US" altLang="ko-KR" sz="1000" b="1" dirty="0">
              <a:ln>
                <a:solidFill>
                  <a:schemeClr val="tx2">
                    <a:lumMod val="60000"/>
                    <a:lumOff val="40000"/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anose="00000600000000000000" pitchFamily="2" charset="-127"/>
            </a:endParaRPr>
          </a:p>
          <a:p>
            <a:pPr marL="85725" indent="-85725" latinLnBrk="0">
              <a:spcBef>
                <a:spcPts val="100"/>
              </a:spcBef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000" b="1" dirty="0">
                <a:ln>
                  <a:solidFill>
                    <a:schemeClr val="tx2">
                      <a:lumMod val="60000"/>
                      <a:lumOff val="40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의안 자료 이력확인</a:t>
            </a:r>
            <a:endParaRPr lang="en-US" altLang="ko-KR" sz="1000" b="1" dirty="0">
              <a:ln>
                <a:solidFill>
                  <a:schemeClr val="tx2">
                    <a:lumMod val="60000"/>
                    <a:lumOff val="40000"/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anose="00000600000000000000" pitchFamily="2" charset="-127"/>
            </a:endParaRPr>
          </a:p>
          <a:p>
            <a:pPr marL="85725" indent="-85725" latinLnBrk="0">
              <a:spcBef>
                <a:spcPts val="100"/>
              </a:spcBef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000" b="1" dirty="0">
                <a:ln>
                  <a:solidFill>
                    <a:schemeClr val="tx2">
                      <a:lumMod val="60000"/>
                      <a:lumOff val="40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의안 자료 검색</a:t>
            </a:r>
            <a:endParaRPr lang="en-US" altLang="ko-KR" sz="1000" b="1" dirty="0">
              <a:ln>
                <a:solidFill>
                  <a:schemeClr val="tx2">
                    <a:lumMod val="60000"/>
                    <a:lumOff val="40000"/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51" name="연결선: 꺾임 250">
            <a:extLst>
              <a:ext uri="{FF2B5EF4-FFF2-40B4-BE49-F238E27FC236}">
                <a16:creationId xmlns:a16="http://schemas.microsoft.com/office/drawing/2014/main" id="{3671A602-6A9B-622A-2D59-F30C4354EC58}"/>
              </a:ext>
            </a:extLst>
          </p:cNvPr>
          <p:cNvCxnSpPr>
            <a:cxnSpLocks/>
            <a:stCxn id="217" idx="2"/>
            <a:endCxn id="248" idx="1"/>
          </p:cNvCxnSpPr>
          <p:nvPr/>
        </p:nvCxnSpPr>
        <p:spPr>
          <a:xfrm rot="5400000">
            <a:off x="6720092" y="3619223"/>
            <a:ext cx="365389" cy="84903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E5DE8BC8-56D9-CFBF-C4A0-E7F4B889C23E}"/>
              </a:ext>
            </a:extLst>
          </p:cNvPr>
          <p:cNvCxnSpPr>
            <a:cxnSpLocks/>
            <a:stCxn id="217" idx="2"/>
            <a:endCxn id="245" idx="1"/>
          </p:cNvCxnSpPr>
          <p:nvPr/>
        </p:nvCxnSpPr>
        <p:spPr>
          <a:xfrm rot="16200000" flipH="1">
            <a:off x="7578189" y="3610164"/>
            <a:ext cx="373718" cy="87548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3" name="그래픽 252" descr="USB 스틱 단색으로 채워진">
            <a:extLst>
              <a:ext uri="{FF2B5EF4-FFF2-40B4-BE49-F238E27FC236}">
                <a16:creationId xmlns:a16="http://schemas.microsoft.com/office/drawing/2014/main" id="{F8883B36-3BA1-5432-DC61-CED5E607F8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37116" y="2951904"/>
            <a:ext cx="392857" cy="392857"/>
          </a:xfrm>
          <a:prstGeom prst="rect">
            <a:avLst/>
          </a:prstGeom>
        </p:spPr>
      </p:pic>
      <p:pic>
        <p:nvPicPr>
          <p:cNvPr id="254" name="그래픽 253" descr="다운로드 단색으로 채워진">
            <a:extLst>
              <a:ext uri="{FF2B5EF4-FFF2-40B4-BE49-F238E27FC236}">
                <a16:creationId xmlns:a16="http://schemas.microsoft.com/office/drawing/2014/main" id="{008CE820-FCA9-F4C2-7116-C313D2A387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68152" y="2938267"/>
            <a:ext cx="391640" cy="391640"/>
          </a:xfrm>
          <a:prstGeom prst="rect">
            <a:avLst/>
          </a:prstGeom>
        </p:spPr>
      </p:pic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D053CDB2-2760-907D-7F94-841969FD80A4}"/>
              </a:ext>
            </a:extLst>
          </p:cNvPr>
          <p:cNvCxnSpPr>
            <a:cxnSpLocks/>
            <a:stCxn id="248" idx="1"/>
            <a:endCxn id="217" idx="2"/>
          </p:cNvCxnSpPr>
          <p:nvPr/>
        </p:nvCxnSpPr>
        <p:spPr>
          <a:xfrm flipV="1">
            <a:off x="6478266" y="3861048"/>
            <a:ext cx="849039" cy="36538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027E3C4-B5B9-1364-D2B1-731A855783C9}"/>
              </a:ext>
            </a:extLst>
          </p:cNvPr>
          <p:cNvSpPr/>
          <p:nvPr/>
        </p:nvSpPr>
        <p:spPr>
          <a:xfrm>
            <a:off x="6897216" y="4073422"/>
            <a:ext cx="886777" cy="2916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latin typeface="+mj-ea"/>
                <a:ea typeface="+mj-ea"/>
              </a:rPr>
              <a:t>창구 일원화</a:t>
            </a:r>
          </a:p>
        </p:txBody>
      </p:sp>
      <p:pic>
        <p:nvPicPr>
          <p:cNvPr id="5" name="그래픽 4" descr="종 단색으로 채워진">
            <a:extLst>
              <a:ext uri="{FF2B5EF4-FFF2-40B4-BE49-F238E27FC236}">
                <a16:creationId xmlns:a16="http://schemas.microsoft.com/office/drawing/2014/main" id="{4661AD6A-66F9-C3BA-01E7-B12107D39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18184" y="3760244"/>
            <a:ext cx="440804" cy="4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80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0EF71-EECB-61E9-6D8C-87F5B32F6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ADDB8-E0F2-95B3-EDEA-39EF75FEA83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 dirty="0"/>
              <a:t>3.9.8 </a:t>
            </a:r>
            <a:r>
              <a:rPr lang="ko-KR" altLang="en-US" dirty="0"/>
              <a:t>응용 기능 구성 </a:t>
            </a:r>
            <a:r>
              <a:rPr lang="en-US" altLang="ko-KR" dirty="0"/>
              <a:t>&gt; </a:t>
            </a:r>
            <a:r>
              <a:rPr lang="ko-KR" altLang="en-US" dirty="0"/>
              <a:t>기능 정의서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36D9B357-576A-D49B-24D7-EE21EFC490D3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6645942-CFBC-4C2A-D580-C09C048688D2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5" name="Group 5">
            <a:extLst>
              <a:ext uri="{FF2B5EF4-FFF2-40B4-BE49-F238E27FC236}">
                <a16:creationId xmlns:a16="http://schemas.microsoft.com/office/drawing/2014/main" id="{77CA038B-8AD3-A063-61BC-1D3BC0CF9470}"/>
              </a:ext>
            </a:extLst>
          </p:cNvPr>
          <p:cNvGraphicFramePr>
            <a:graphicFrameLocks noGrp="1"/>
          </p:cNvGraphicFramePr>
          <p:nvPr/>
        </p:nvGraphicFramePr>
        <p:xfrm>
          <a:off x="297180" y="1726981"/>
          <a:ext cx="9317514" cy="4466699"/>
        </p:xfrm>
        <a:graphic>
          <a:graphicData uri="http://schemas.openxmlformats.org/drawingml/2006/table">
            <a:tbl>
              <a:tblPr/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37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주요기능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99" marR="71999" marT="18000" marB="18000" anchor="ctr" horzOverflow="overflow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세부 내역 및 설명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99" marR="71999" marT="18000" marB="18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999" marR="71999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요건 및 고려사항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99" marR="71999" marT="18000" marB="18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00">
                <a:tc rowSpan="7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의안준비</a:t>
                      </a:r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의안작성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의안작성양식 작성 및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입법조사결과서ㆍ비용추계결과서 첨부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조회 기능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 검토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 검토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791670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의안등록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의안종류선택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255558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의안형태선택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03825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등록주체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177339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의안검토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911447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의안등록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546748"/>
                  </a:ext>
                </a:extLst>
              </a:tr>
              <a:tr h="234000"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의안연서</a:t>
                      </a:r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연서 요청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연서요청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결재 시스템 연계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20105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연서 등록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요청에 대한 이행 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131744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연서 취소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의안연서 등록 취소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67629"/>
                  </a:ext>
                </a:extLst>
              </a:tr>
              <a:tr h="234000"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의안발의</a:t>
                      </a:r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의안발의서작성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의안제출서식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18163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의안발의서제출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 발의서 제출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65613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발의의안철회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의안철회서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278892"/>
                  </a:ext>
                </a:extLst>
              </a:tr>
              <a:tr h="234000"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의안접수</a:t>
                      </a:r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의안접수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의안접수 공개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407936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 검토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사무처 검토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765554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의안번호부여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의안번호부여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733341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의안철회접수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철회요구공문접수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34639"/>
                  </a:ext>
                </a:extLst>
              </a:tr>
            </a:tbl>
          </a:graphicData>
        </a:graphic>
      </p:graphicFrame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A4EBB33-9207-1518-CEEA-B71113778C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의안관리시스템의 주요 기능은 아래와 같음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32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FA893-3E71-A5AF-B939-C1AE58384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1F7BA-2C2F-F195-D8DF-4728E008167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 dirty="0"/>
              <a:t>3.9.8 </a:t>
            </a:r>
            <a:r>
              <a:rPr lang="ko-KR" altLang="en-US" dirty="0"/>
              <a:t>응용 기능 구성 </a:t>
            </a:r>
            <a:r>
              <a:rPr lang="en-US" altLang="ko-KR" dirty="0"/>
              <a:t>&gt; </a:t>
            </a:r>
            <a:r>
              <a:rPr lang="ko-KR" altLang="en-US" dirty="0"/>
              <a:t>기능 정의서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503D0EE9-1467-A64A-E0A7-D21046F81ADA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22D599F-5B91-AF54-21A3-717370270963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5" name="Group 5">
            <a:extLst>
              <a:ext uri="{FF2B5EF4-FFF2-40B4-BE49-F238E27FC236}">
                <a16:creationId xmlns:a16="http://schemas.microsoft.com/office/drawing/2014/main" id="{5DB19D12-B4DE-0655-6D4E-C86F9C884327}"/>
              </a:ext>
            </a:extLst>
          </p:cNvPr>
          <p:cNvGraphicFramePr>
            <a:graphicFrameLocks noGrp="1"/>
          </p:cNvGraphicFramePr>
          <p:nvPr/>
        </p:nvGraphicFramePr>
        <p:xfrm>
          <a:off x="297180" y="1726981"/>
          <a:ext cx="9317514" cy="4354939"/>
        </p:xfrm>
        <a:graphic>
          <a:graphicData uri="http://schemas.openxmlformats.org/drawingml/2006/table">
            <a:tbl>
              <a:tblPr/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37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주요기능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99" marR="71999" marT="18000" marB="18000" anchor="ctr" horzOverflow="overflow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세부 내역 및 설명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99" marR="71999" marT="18000" marB="18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999" marR="71999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요건 및 고려사항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99" marR="71999" marT="18000" marB="18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00">
                <a:tc rowSpan="4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의안심의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의장 보고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의장보고서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상임위 회부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상임위 심사 회 부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791670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상임위 심사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상임위 검토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ㆍ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심사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255558"/>
                  </a:ext>
                </a:extLst>
              </a:tr>
              <a:tr h="2345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입법예고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입법예고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03825"/>
                  </a:ext>
                </a:extLst>
              </a:tr>
              <a:tr h="234000">
                <a:tc rowSpan="4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의안의결</a:t>
                      </a:r>
                    </a:p>
                  </a:txBody>
                  <a:tcPr marL="72000" marR="7200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본회의 상정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본회의 심의관리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177339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본회의 의결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본회의심의내용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911447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본회의결과공개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부의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546748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의안공포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공포관리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20105"/>
                  </a:ext>
                </a:extLst>
              </a:tr>
              <a:tr h="234000">
                <a:tc rowSpan="4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의안철회</a:t>
                      </a:r>
                    </a:p>
                  </a:txBody>
                  <a:tcPr marL="72000" marR="7200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의장확인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철회요구공문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131744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위원회동의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의제선정여부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67629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본회의 동의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의제선정여부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18163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철회여부 확인 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결과 알림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65613"/>
                  </a:ext>
                </a:extLst>
              </a:tr>
              <a:tr h="234000"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재의요구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·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제소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의결사항확인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의결확인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278892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재의요구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요구신청서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407936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의안접수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의장확인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의안번호부여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765554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재의결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찬성의원수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733341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제소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신청</a:t>
                      </a:r>
                    </a:p>
                  </a:txBody>
                  <a:tcPr marL="72000" marR="72000" marT="635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34639"/>
                  </a:ext>
                </a:extLst>
              </a:tr>
            </a:tbl>
          </a:graphicData>
        </a:graphic>
      </p:graphicFrame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5B433AE-9F1F-8866-EFE6-FDF2AFE6FD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의안관리시스템의 주요 기능은 아래와 같음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9633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F1181-72AA-00EE-F0EC-1438C4071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DE70B-AD25-CF60-6F99-B5290D25CA3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 dirty="0"/>
              <a:t>3.9.8 </a:t>
            </a:r>
            <a:r>
              <a:rPr lang="ko-KR" altLang="en-US" dirty="0"/>
              <a:t>응용 기능 구성 </a:t>
            </a:r>
            <a:r>
              <a:rPr lang="en-US" altLang="ko-KR" dirty="0"/>
              <a:t>&gt; </a:t>
            </a:r>
            <a:r>
              <a:rPr lang="ko-KR" altLang="en-US" dirty="0"/>
              <a:t>기능 정의서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51459197-FFE7-064F-66AA-58DCD6BCCA8D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3D31AFB-8AC3-1732-D030-0DD5FDB4CD3E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5" name="Group 5">
            <a:extLst>
              <a:ext uri="{FF2B5EF4-FFF2-40B4-BE49-F238E27FC236}">
                <a16:creationId xmlns:a16="http://schemas.microsoft.com/office/drawing/2014/main" id="{8A92B39A-0D19-0A5C-7B8A-262F85C0ED8E}"/>
              </a:ext>
            </a:extLst>
          </p:cNvPr>
          <p:cNvGraphicFramePr>
            <a:graphicFrameLocks noGrp="1"/>
          </p:cNvGraphicFramePr>
          <p:nvPr/>
        </p:nvGraphicFramePr>
        <p:xfrm>
          <a:off x="297180" y="1726981"/>
          <a:ext cx="9317514" cy="4650638"/>
        </p:xfrm>
        <a:graphic>
          <a:graphicData uri="http://schemas.openxmlformats.org/drawingml/2006/table">
            <a:tbl>
              <a:tblPr/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30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주요기능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99" marR="71999" marT="18000" marB="18000" anchor="ctr" horzOverflow="overflow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세부 내역 및 설명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99" marR="71999" marT="18000" marB="18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999" marR="71999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요건 및 고려사항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99" marR="71999" marT="18000" marB="18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248">
                <a:tc rowSpan="8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마이페이지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나의 의안 현황 조회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나의 의안 현황을 조회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2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발의 전 의안처리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발의 전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나의 의안현황 조회 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대표발의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공동발의 의안 정보 확인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연서 현황 확인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791670"/>
                  </a:ext>
                </a:extLst>
              </a:tr>
              <a:tr h="2252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연서 요청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의안에 대한 의원들의 연서 요청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255558"/>
                  </a:ext>
                </a:extLst>
              </a:tr>
              <a:tr h="22578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7620" marT="762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요청한 연서함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요청한 연서 현황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03825"/>
                  </a:ext>
                </a:extLst>
              </a:tr>
              <a:tr h="225787"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발의가능 의안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발의가능한 의안 현황 조회 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 중 조건이 충족되어 발의가 가능한 의안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913437"/>
                  </a:ext>
                </a:extLst>
              </a:tr>
              <a:tr h="225787"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요청받은 연서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요청받은 연서 현황 목록 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연서 요청 받은 의안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379502"/>
                  </a:ext>
                </a:extLst>
              </a:tr>
              <a:tr h="225787"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연서하기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전자적 연서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38520"/>
                  </a:ext>
                </a:extLst>
              </a:tr>
              <a:tr h="225787"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발의 후 의안처리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발의 후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나의 의안현황 조회 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대표발의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1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인발의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공동 발의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찬성 의안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888470"/>
                  </a:ext>
                </a:extLst>
              </a:tr>
              <a:tr h="225787">
                <a:tc rowSpan="6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검색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전체 의안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전체 의안 정보목록 조회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61645"/>
                  </a:ext>
                </a:extLst>
              </a:tr>
              <a:tr h="225787"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처리 의안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처리 의안 정보목록 조회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082412"/>
                  </a:ext>
                </a:extLst>
              </a:tr>
              <a:tr h="225787"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계류 의안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계류 의안 정보목록 조회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140964"/>
                  </a:ext>
                </a:extLst>
              </a:tr>
              <a:tr h="225787"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청원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청원 정보목록 조회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32370"/>
                  </a:ext>
                </a:extLst>
              </a:tr>
              <a:tr h="225787"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통합검색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의안 내용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첨부화일 내용 통합검색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329406"/>
                  </a:ext>
                </a:extLst>
              </a:tr>
              <a:tr h="225787"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의안 조건검색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기간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개인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공동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찬성 등 조건검색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76356"/>
                  </a:ext>
                </a:extLst>
              </a:tr>
              <a:tr h="225787">
                <a:tc rowSpan="5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통계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맞춤 통계 제공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의원별 맞춤 통계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월별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기간별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084415"/>
                  </a:ext>
                </a:extLst>
              </a:tr>
              <a:tr h="225787"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의원별 맞춤 통계 제공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의원별 맞춤 통계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대표발의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공동발의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찬성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279348"/>
                  </a:ext>
                </a:extLst>
              </a:tr>
              <a:tr h="225787"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종류별 의안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종류별 의안 통계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354886"/>
                  </a:ext>
                </a:extLst>
              </a:tr>
              <a:tr h="225787"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결과별 의안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결과별 의안 통계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074327"/>
                  </a:ext>
                </a:extLst>
              </a:tr>
              <a:tr h="225787"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의안별 연서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10000"/>
                        </a:lnSpc>
                        <a:buNone/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의안별 연서 통계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918270"/>
                  </a:ext>
                </a:extLst>
              </a:tr>
            </a:tbl>
          </a:graphicData>
        </a:graphic>
      </p:graphicFrame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90C5D6D-CC6F-E6D8-6B2B-11B0BDDEE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의안관리시스템의 주요 기능은 아래와 같음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013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52DC8-6EE3-41E2-C9EA-061ACD785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7202B-EFA9-F224-9DB3-C9197DBB0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471832"/>
            <a:ext cx="7271438" cy="380480"/>
          </a:xfr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/>
              <a:t>3.9.9 </a:t>
            </a:r>
            <a:r>
              <a:rPr lang="ko-KR" altLang="en-US"/>
              <a:t>연계 구조 정의 </a:t>
            </a:r>
            <a:r>
              <a:rPr lang="en-US" altLang="ko-KR"/>
              <a:t>&gt; </a:t>
            </a:r>
            <a:r>
              <a:rPr lang="ko-KR" altLang="en-US"/>
              <a:t>연계 개념도</a:t>
            </a:r>
            <a:endParaRPr lang="ko-KR" altLang="en-US" dirty="0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58A336BF-C740-EC4E-6F28-CEB031D94F83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AD059C3-16DF-A9D5-DF1D-BA4867ACC1AF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76" name="텍스트 개체 틀 2">
            <a:extLst>
              <a:ext uri="{FF2B5EF4-FFF2-40B4-BE49-F238E27FC236}">
                <a16:creationId xmlns:a16="http://schemas.microsoft.com/office/drawing/2014/main" id="{2F140031-0456-BB4B-49B7-D11388ED09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480" y="908467"/>
            <a:ext cx="9360000" cy="648000"/>
          </a:xfrm>
        </p:spPr>
        <p:txBody>
          <a:bodyPr/>
          <a:lstStyle/>
          <a:p>
            <a:pPr marL="0" indent="0"/>
            <a:endParaRPr lang="ko-KR" altLang="en-US" sz="1600" spc="-50" dirty="0" err="1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D7965A9-B60A-CE94-1DFF-D14A1FB1BA08}"/>
              </a:ext>
            </a:extLst>
          </p:cNvPr>
          <p:cNvSpPr/>
          <p:nvPr/>
        </p:nvSpPr>
        <p:spPr>
          <a:xfrm>
            <a:off x="2736123" y="4757441"/>
            <a:ext cx="5180386" cy="292936"/>
          </a:xfrm>
          <a:prstGeom prst="roundRect">
            <a:avLst/>
          </a:prstGeom>
          <a:gradFill flip="none" rotWithShape="1">
            <a:gsLst>
              <a:gs pos="0">
                <a:srgbClr val="5B9BD5">
                  <a:tint val="66000"/>
                  <a:satMod val="160000"/>
                </a:srgbClr>
              </a:gs>
              <a:gs pos="50000">
                <a:srgbClr val="5B9BD5">
                  <a:tint val="44500"/>
                  <a:satMod val="160000"/>
                </a:srgbClr>
              </a:gs>
              <a:gs pos="100000">
                <a:srgbClr val="5B9BD5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원스톱 의안 업무 </a:t>
            </a:r>
          </a:p>
        </p:txBody>
      </p:sp>
      <p:sp>
        <p:nvSpPr>
          <p:cNvPr id="6" name="AutoShape 475">
            <a:extLst>
              <a:ext uri="{FF2B5EF4-FFF2-40B4-BE49-F238E27FC236}">
                <a16:creationId xmlns:a16="http://schemas.microsoft.com/office/drawing/2014/main" id="{07ECBC4C-2201-AC31-590C-94A2F8CF2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169" y="1258191"/>
            <a:ext cx="9276862" cy="1091931"/>
          </a:xfrm>
          <a:prstGeom prst="roundRect">
            <a:avLst>
              <a:gd name="adj" fmla="val 771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l" defTabSz="810103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2" b="0" i="0" u="none" strike="noStrike" kern="0" cap="none" spc="0" normalizeH="0" baseline="0" noProof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KoPub돋움체 Medium" pitchFamily="2" charset="-127"/>
              <a:ea typeface="KoPub돋움체 Medium" pitchFamily="2" charset="-127"/>
              <a:cs typeface="+mn-cs"/>
            </a:endParaRPr>
          </a:p>
        </p:txBody>
      </p:sp>
      <p:sp>
        <p:nvSpPr>
          <p:cNvPr id="7" name="AutoShape 475">
            <a:extLst>
              <a:ext uri="{FF2B5EF4-FFF2-40B4-BE49-F238E27FC236}">
                <a16:creationId xmlns:a16="http://schemas.microsoft.com/office/drawing/2014/main" id="{189901B8-36C5-817A-89F6-7A57EB2D1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1896" y="1316397"/>
            <a:ext cx="2282243" cy="963865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l" defTabSz="810103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2" b="0" i="0" u="none" strike="noStrike" kern="0" cap="none" spc="0" normalizeH="0" baseline="0" noProof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KoPub돋움체 Medium" pitchFamily="2" charset="-127"/>
              <a:ea typeface="KoPub돋움체 Medium" pitchFamily="2" charset="-127"/>
              <a:cs typeface="+mn-cs"/>
            </a:endParaRPr>
          </a:p>
        </p:txBody>
      </p:sp>
      <p:sp>
        <p:nvSpPr>
          <p:cNvPr id="26" name="AutoShape 475">
            <a:extLst>
              <a:ext uri="{FF2B5EF4-FFF2-40B4-BE49-F238E27FC236}">
                <a16:creationId xmlns:a16="http://schemas.microsoft.com/office/drawing/2014/main" id="{01263085-88CA-4941-05B1-F71305398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169" y="5093765"/>
            <a:ext cx="9276862" cy="1353139"/>
          </a:xfrm>
          <a:prstGeom prst="roundRect">
            <a:avLst>
              <a:gd name="adj" fmla="val 771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l" defTabSz="810103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2" b="0" i="0" u="none" strike="noStrike" kern="0" cap="none" spc="0" normalizeH="0" baseline="0" noProof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KoPub돋움체 Medium" pitchFamily="2" charset="-127"/>
              <a:ea typeface="KoPub돋움체 Medium" pitchFamily="2" charset="-127"/>
              <a:cs typeface="+mn-cs"/>
            </a:endParaRPr>
          </a:p>
        </p:txBody>
      </p:sp>
      <p:sp>
        <p:nvSpPr>
          <p:cNvPr id="33" name="AutoShape 475">
            <a:extLst>
              <a:ext uri="{FF2B5EF4-FFF2-40B4-BE49-F238E27FC236}">
                <a16:creationId xmlns:a16="http://schemas.microsoft.com/office/drawing/2014/main" id="{4C19808C-5499-11E8-C313-71C35DD09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169" y="2736567"/>
            <a:ext cx="9276862" cy="1977291"/>
          </a:xfrm>
          <a:prstGeom prst="roundRect">
            <a:avLst>
              <a:gd name="adj" fmla="val 7717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l" defTabSz="810103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2" b="0" i="0" u="none" strike="noStrike" kern="0" cap="none" spc="0" normalizeH="0" baseline="0" noProof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KoPub돋움체 Medium" pitchFamily="2" charset="-127"/>
              <a:ea typeface="KoPub돋움체 Medium" pitchFamily="2" charset="-127"/>
              <a:cs typeface="+mn-cs"/>
            </a:endParaRPr>
          </a:p>
        </p:txBody>
      </p:sp>
      <p:sp>
        <p:nvSpPr>
          <p:cNvPr id="36" name="AutoShape 1493">
            <a:extLst>
              <a:ext uri="{FF2B5EF4-FFF2-40B4-BE49-F238E27FC236}">
                <a16:creationId xmlns:a16="http://schemas.microsoft.com/office/drawing/2014/main" id="{982B1683-BC54-14D8-04A8-80480724A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360" y="3465064"/>
            <a:ext cx="1009602" cy="54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75000"/>
              </a:schemeClr>
            </a:solidFill>
            <a:round/>
            <a:headEnd/>
            <a:tailEnd type="none" w="sm" len="sm"/>
          </a:ln>
        </p:spPr>
        <p:txBody>
          <a:bodyPr wrap="none" lIns="36000" tIns="0" rIns="36000" bIns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 defTabSz="8101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kern="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소관위</a:t>
            </a:r>
            <a:r>
              <a:rPr lang="ko-KR" altLang="en-US" sz="16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회부</a:t>
            </a:r>
          </a:p>
        </p:txBody>
      </p:sp>
      <p:sp>
        <p:nvSpPr>
          <p:cNvPr id="37" name="AutoShape 1495">
            <a:extLst>
              <a:ext uri="{FF2B5EF4-FFF2-40B4-BE49-F238E27FC236}">
                <a16:creationId xmlns:a16="http://schemas.microsoft.com/office/drawing/2014/main" id="{5FD89769-43A2-4D45-EFE5-866D7C3E6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184" y="3465064"/>
            <a:ext cx="1009602" cy="54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75000"/>
              </a:schemeClr>
            </a:solidFill>
            <a:round/>
            <a:headEnd/>
            <a:tailEnd type="none" w="sm" len="sm"/>
          </a:ln>
        </p:spPr>
        <p:txBody>
          <a:bodyPr wrap="none" lIns="36000" tIns="0" rIns="36000" bIns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 defTabSz="8101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위원회 심의</a:t>
            </a:r>
          </a:p>
        </p:txBody>
      </p:sp>
      <p:sp>
        <p:nvSpPr>
          <p:cNvPr id="38" name="AutoShape 1497">
            <a:extLst>
              <a:ext uri="{FF2B5EF4-FFF2-40B4-BE49-F238E27FC236}">
                <a16:creationId xmlns:a16="http://schemas.microsoft.com/office/drawing/2014/main" id="{D8CCCB68-2191-CADC-848D-EB2FA51BD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008" y="3465064"/>
            <a:ext cx="1009602" cy="54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75000"/>
              </a:schemeClr>
            </a:solidFill>
            <a:round/>
            <a:headEnd/>
            <a:tailEnd type="none" w="sm" len="sm"/>
          </a:ln>
        </p:spPr>
        <p:txBody>
          <a:bodyPr wrap="none" lIns="36000" tIns="0" rIns="36000" bIns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 defTabSz="8101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본회의 의결</a:t>
            </a:r>
          </a:p>
        </p:txBody>
      </p:sp>
      <p:sp>
        <p:nvSpPr>
          <p:cNvPr id="39" name="Text Box 1501">
            <a:extLst>
              <a:ext uri="{FF2B5EF4-FFF2-40B4-BE49-F238E27FC236}">
                <a16:creationId xmlns:a16="http://schemas.microsoft.com/office/drawing/2014/main" id="{5C59FAEE-7020-B38C-15C6-B37CA9116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2025" y="3455060"/>
            <a:ext cx="2920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lIns="36000" tIns="0" rIns="3600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kern="0">
              <a:solidFill>
                <a:srgbClr val="FFFFFF"/>
              </a:solidFill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40" name="AutoShape 1502">
            <a:extLst>
              <a:ext uri="{FF2B5EF4-FFF2-40B4-BE49-F238E27FC236}">
                <a16:creationId xmlns:a16="http://schemas.microsoft.com/office/drawing/2014/main" id="{7D4E0618-371E-E686-11E3-5982D105B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831" y="3465064"/>
            <a:ext cx="1009602" cy="54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75000"/>
              </a:schemeClr>
            </a:solidFill>
            <a:round/>
            <a:headEnd/>
            <a:tailEnd type="none" w="sm" len="sm"/>
          </a:ln>
        </p:spPr>
        <p:txBody>
          <a:bodyPr wrap="none" lIns="36000" tIns="0" rIns="36000" bIns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 defTabSz="8101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집행부 이송</a:t>
            </a:r>
          </a:p>
        </p:txBody>
      </p:sp>
      <p:sp>
        <p:nvSpPr>
          <p:cNvPr id="41" name="AutoShape 1498">
            <a:extLst>
              <a:ext uri="{FF2B5EF4-FFF2-40B4-BE49-F238E27FC236}">
                <a16:creationId xmlns:a16="http://schemas.microsoft.com/office/drawing/2014/main" id="{0CAC362B-EC65-73E4-2B2C-6EA0638F6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712" y="3465064"/>
            <a:ext cx="1009602" cy="54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>
                <a:alpha val="0"/>
              </a:schemeClr>
            </a:solidFill>
            <a:round/>
            <a:headEnd/>
            <a:tailEnd type="none" w="sm" len="sm"/>
          </a:ln>
        </p:spPr>
        <p:txBody>
          <a:bodyPr wrap="none" lIns="36000" tIns="0" rIns="36000" bIns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810103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준비</a:t>
            </a:r>
          </a:p>
        </p:txBody>
      </p:sp>
      <p:sp>
        <p:nvSpPr>
          <p:cNvPr id="42" name="AutoShape 475">
            <a:extLst>
              <a:ext uri="{FF2B5EF4-FFF2-40B4-BE49-F238E27FC236}">
                <a16:creationId xmlns:a16="http://schemas.microsoft.com/office/drawing/2014/main" id="{4205045F-1270-7526-3254-EAF9311A9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957" y="5347455"/>
            <a:ext cx="2715595" cy="1035084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l" defTabSz="810103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2" b="0" i="0" u="none" strike="noStrike" kern="0" cap="none" spc="0" normalizeH="0" baseline="0" noProof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KoPub돋움체 Medium" pitchFamily="2" charset="-127"/>
              <a:ea typeface="KoPub돋움체 Medium" pitchFamily="2" charset="-127"/>
              <a:cs typeface="+mn-cs"/>
            </a:endParaRPr>
          </a:p>
        </p:txBody>
      </p:sp>
      <p:sp>
        <p:nvSpPr>
          <p:cNvPr id="43" name="AutoShape 1493">
            <a:extLst>
              <a:ext uri="{FF2B5EF4-FFF2-40B4-BE49-F238E27FC236}">
                <a16:creationId xmlns:a16="http://schemas.microsoft.com/office/drawing/2014/main" id="{DE4A79FA-AB84-3BE6-2DAA-2A6E961CC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4117" y="5409252"/>
            <a:ext cx="470299" cy="288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 defTabSz="942975" eaLnBrk="1" fontAlgn="auto" hangingPunct="1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ko-KR" altLang="en-US" sz="1400" spc="-7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4D4D4D"/>
                </a:solidFill>
                <a:latin typeface="KoPub돋움체 Medium" pitchFamily="2" charset="-127"/>
                <a:ea typeface="KoPub돋움체 Medium" pitchFamily="2" charset="-127"/>
              </a:rPr>
              <a:t>연서</a:t>
            </a:r>
          </a:p>
        </p:txBody>
      </p:sp>
      <p:sp>
        <p:nvSpPr>
          <p:cNvPr id="46" name="Text Box 30">
            <a:extLst>
              <a:ext uri="{FF2B5EF4-FFF2-40B4-BE49-F238E27FC236}">
                <a16:creationId xmlns:a16="http://schemas.microsoft.com/office/drawing/2014/main" id="{38A498E0-D8C9-A399-B8B2-827E58B47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154" y="5143532"/>
            <a:ext cx="58349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 cap="rnd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 defTabSz="8101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Light" panose="00000300000000000000" pitchFamily="2" charset="-127"/>
              </a:rPr>
              <a:t>준비 단계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7" name="AutoShape 1498">
            <a:extLst>
              <a:ext uri="{FF2B5EF4-FFF2-40B4-BE49-F238E27FC236}">
                <a16:creationId xmlns:a16="http://schemas.microsoft.com/office/drawing/2014/main" id="{3A926BBF-8AEC-53D9-5F27-AEBF2ED35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8585" y="5409252"/>
            <a:ext cx="688565" cy="2138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42975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70" normalizeH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4D4D4D"/>
                </a:solidFill>
                <a:effectLst/>
                <a:uLnTx/>
                <a:uFillTx/>
                <a:latin typeface="KoPub돋움체 Medium" pitchFamily="2" charset="-127"/>
                <a:ea typeface="KoPub돋움체 Medium" pitchFamily="2" charset="-127"/>
                <a:cs typeface="+mn-cs"/>
              </a:rPr>
              <a:t>입법 검토</a:t>
            </a:r>
          </a:p>
        </p:txBody>
      </p:sp>
      <p:sp>
        <p:nvSpPr>
          <p:cNvPr id="48" name="Line 1525">
            <a:extLst>
              <a:ext uri="{FF2B5EF4-FFF2-40B4-BE49-F238E27FC236}">
                <a16:creationId xmlns:a16="http://schemas.microsoft.com/office/drawing/2014/main" id="{4E487F94-BCBC-82E5-D0F6-0E1D76A951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1270" y="5920642"/>
            <a:ext cx="0" cy="288000"/>
          </a:xfrm>
          <a:prstGeom prst="rect">
            <a:avLst/>
          </a:prstGeom>
          <a:noFill/>
          <a:ln w="9525">
            <a:noFill/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482" b="1" kern="0" dirty="0">
              <a:ln>
                <a:solidFill>
                  <a:srgbClr val="969696">
                    <a:alpha val="0"/>
                  </a:srgbClr>
                </a:solidFill>
              </a:ln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49" name="Text Box 30">
            <a:extLst>
              <a:ext uri="{FF2B5EF4-FFF2-40B4-BE49-F238E27FC236}">
                <a16:creationId xmlns:a16="http://schemas.microsoft.com/office/drawing/2014/main" id="{BE33CEC0-8A2F-2E51-1A00-4CAB9E683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381" y="3077565"/>
            <a:ext cx="1126663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 cap="rnd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 defTabSz="8101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Light" panose="00000300000000000000" pitchFamily="2" charset="-127"/>
              </a:rPr>
              <a:t>의안관리 시스템</a:t>
            </a:r>
          </a:p>
        </p:txBody>
      </p:sp>
      <p:sp>
        <p:nvSpPr>
          <p:cNvPr id="50" name="Text Box 1524">
            <a:extLst>
              <a:ext uri="{FF2B5EF4-FFF2-40B4-BE49-F238E27FC236}">
                <a16:creationId xmlns:a16="http://schemas.microsoft.com/office/drawing/2014/main" id="{A261F0FA-308E-142D-A8F2-EF1C7F8C4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441" y="6106667"/>
            <a:ext cx="526008" cy="166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도의원</a:t>
            </a:r>
            <a:endParaRPr lang="en-US" altLang="ko-KR" sz="120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1" name="Text Box 1295">
            <a:extLst>
              <a:ext uri="{FF2B5EF4-FFF2-40B4-BE49-F238E27FC236}">
                <a16:creationId xmlns:a16="http://schemas.microsoft.com/office/drawing/2014/main" id="{584092C4-7ACC-5020-33A9-E34C2555F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091" y="2854734"/>
            <a:ext cx="519091" cy="9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defTabSz="942975" eaLnBrk="1" hangingPunct="1">
              <a:lnSpc>
                <a:spcPct val="90000"/>
              </a:lnSpc>
              <a:buSzPct val="80000"/>
              <a:defRPr/>
            </a:pPr>
            <a:r>
              <a:rPr lang="ko-KR" altLang="en-US" sz="700" b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4D4D4D"/>
                </a:solidFill>
                <a:latin typeface="KoPub돋움체 Medium" pitchFamily="2" charset="-127"/>
                <a:ea typeface="KoPub돋움체 Medium" pitchFamily="2" charset="-127"/>
              </a:rPr>
              <a:t>국민동의청원</a:t>
            </a:r>
          </a:p>
        </p:txBody>
      </p:sp>
      <p:sp>
        <p:nvSpPr>
          <p:cNvPr id="58" name="Text Box 1295">
            <a:extLst>
              <a:ext uri="{FF2B5EF4-FFF2-40B4-BE49-F238E27FC236}">
                <a16:creationId xmlns:a16="http://schemas.microsoft.com/office/drawing/2014/main" id="{284A7589-1BAA-445A-03C6-25D37BD87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725" y="4407495"/>
            <a:ext cx="633798" cy="24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</a:t>
            </a:r>
            <a:r>
              <a:rPr lang="ko-KR" altLang="en-US" sz="900" b="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 발의</a:t>
            </a:r>
            <a:endParaRPr lang="en-US" altLang="ko-KR" sz="900" b="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위원회 제안</a:t>
            </a:r>
            <a:endParaRPr lang="en-US" altLang="ko-KR" sz="1000" b="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9" name="Text Box 1295">
            <a:extLst>
              <a:ext uri="{FF2B5EF4-FFF2-40B4-BE49-F238E27FC236}">
                <a16:creationId xmlns:a16="http://schemas.microsoft.com/office/drawing/2014/main" id="{EF2043B2-80FE-DF8B-0639-7E70E597B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248" y="3886731"/>
            <a:ext cx="610342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집행부제출</a:t>
            </a:r>
          </a:p>
        </p:txBody>
      </p:sp>
      <p:sp>
        <p:nvSpPr>
          <p:cNvPr id="60" name="Text Box 127">
            <a:extLst>
              <a:ext uri="{FF2B5EF4-FFF2-40B4-BE49-F238E27FC236}">
                <a16:creationId xmlns:a16="http://schemas.microsoft.com/office/drawing/2014/main" id="{2884A34D-00A1-5704-3EDD-A499DC8B6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406" y="3335392"/>
            <a:ext cx="403957" cy="124971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R="0" lvl="0" indent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주민청원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2264BBC7-8636-73BF-DCBD-21AC8BF77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13" y="3552580"/>
            <a:ext cx="242654" cy="305108"/>
          </a:xfrm>
          <a:prstGeom prst="rect">
            <a:avLst/>
          </a:prstGeom>
        </p:spPr>
      </p:pic>
      <p:cxnSp>
        <p:nvCxnSpPr>
          <p:cNvPr id="63" name="AutoShape 1510">
            <a:extLst>
              <a:ext uri="{FF2B5EF4-FFF2-40B4-BE49-F238E27FC236}">
                <a16:creationId xmlns:a16="http://schemas.microsoft.com/office/drawing/2014/main" id="{752F3951-D69C-6ABC-9FDA-03E872615518}"/>
              </a:ext>
            </a:extLst>
          </p:cNvPr>
          <p:cNvCxnSpPr>
            <a:cxnSpLocks noChangeShapeType="1"/>
            <a:endCxn id="41" idx="1"/>
          </p:cNvCxnSpPr>
          <p:nvPr/>
        </p:nvCxnSpPr>
        <p:spPr bwMode="auto">
          <a:xfrm>
            <a:off x="867508" y="3735064"/>
            <a:ext cx="474204" cy="0"/>
          </a:xfrm>
          <a:prstGeom prst="straightConnector1">
            <a:avLst/>
          </a:prstGeom>
          <a:ln w="6350"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BB16415-D7B2-CF1C-7D5C-C346046D317A}"/>
              </a:ext>
            </a:extLst>
          </p:cNvPr>
          <p:cNvCxnSpPr>
            <a:cxnSpLocks/>
            <a:stCxn id="81" idx="3"/>
            <a:endCxn id="41" idx="1"/>
          </p:cNvCxnSpPr>
          <p:nvPr/>
        </p:nvCxnSpPr>
        <p:spPr>
          <a:xfrm>
            <a:off x="867508" y="3133361"/>
            <a:ext cx="474204" cy="601703"/>
          </a:xfrm>
          <a:prstGeom prst="bentConnector3">
            <a:avLst>
              <a:gd name="adj1" fmla="val 39287"/>
            </a:avLst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2008B371-321A-4E5F-C73D-95D2FD3E4F2B}"/>
              </a:ext>
            </a:extLst>
          </p:cNvPr>
          <p:cNvCxnSpPr>
            <a:cxnSpLocks/>
            <a:stCxn id="95" idx="3"/>
            <a:endCxn id="41" idx="1"/>
          </p:cNvCxnSpPr>
          <p:nvPr/>
        </p:nvCxnSpPr>
        <p:spPr>
          <a:xfrm flipV="1">
            <a:off x="777605" y="3735064"/>
            <a:ext cx="564107" cy="494985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AutoShape 1510">
            <a:extLst>
              <a:ext uri="{FF2B5EF4-FFF2-40B4-BE49-F238E27FC236}">
                <a16:creationId xmlns:a16="http://schemas.microsoft.com/office/drawing/2014/main" id="{98CEB3BD-90FA-A73D-E2FF-576CFC17F70C}"/>
              </a:ext>
            </a:extLst>
          </p:cNvPr>
          <p:cNvCxnSpPr>
            <a:cxnSpLocks noChangeShapeType="1"/>
            <a:stCxn id="41" idx="3"/>
            <a:endCxn id="86" idx="1"/>
          </p:cNvCxnSpPr>
          <p:nvPr/>
        </p:nvCxnSpPr>
        <p:spPr bwMode="auto">
          <a:xfrm flipV="1">
            <a:off x="2351314" y="3731207"/>
            <a:ext cx="395222" cy="3857"/>
          </a:xfrm>
          <a:prstGeom prst="straightConnector1">
            <a:avLst/>
          </a:prstGeom>
          <a:ln w="6350"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AutoShape 1510">
            <a:extLst>
              <a:ext uri="{FF2B5EF4-FFF2-40B4-BE49-F238E27FC236}">
                <a16:creationId xmlns:a16="http://schemas.microsoft.com/office/drawing/2014/main" id="{72FD60F0-2CC2-C552-3252-1393AE077F6C}"/>
              </a:ext>
            </a:extLst>
          </p:cNvPr>
          <p:cNvCxnSpPr>
            <a:cxnSpLocks noChangeShapeType="1"/>
            <a:stCxn id="36" idx="3"/>
            <a:endCxn id="37" idx="1"/>
          </p:cNvCxnSpPr>
          <p:nvPr/>
        </p:nvCxnSpPr>
        <p:spPr bwMode="auto">
          <a:xfrm>
            <a:off x="5160962" y="3735064"/>
            <a:ext cx="395222" cy="0"/>
          </a:xfrm>
          <a:prstGeom prst="straightConnector1">
            <a:avLst/>
          </a:prstGeom>
          <a:ln w="6350"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AutoShape 1510">
            <a:extLst>
              <a:ext uri="{FF2B5EF4-FFF2-40B4-BE49-F238E27FC236}">
                <a16:creationId xmlns:a16="http://schemas.microsoft.com/office/drawing/2014/main" id="{37315C57-32E0-4AAE-5304-15C24DF73A05}"/>
              </a:ext>
            </a:extLst>
          </p:cNvPr>
          <p:cNvCxnSpPr>
            <a:cxnSpLocks noChangeShapeType="1"/>
            <a:stCxn id="37" idx="3"/>
            <a:endCxn id="38" idx="1"/>
          </p:cNvCxnSpPr>
          <p:nvPr/>
        </p:nvCxnSpPr>
        <p:spPr bwMode="auto">
          <a:xfrm>
            <a:off x="6565786" y="3735064"/>
            <a:ext cx="395222" cy="0"/>
          </a:xfrm>
          <a:prstGeom prst="straightConnector1">
            <a:avLst/>
          </a:prstGeom>
          <a:ln w="6350"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AutoShape 1510">
            <a:extLst>
              <a:ext uri="{FF2B5EF4-FFF2-40B4-BE49-F238E27FC236}">
                <a16:creationId xmlns:a16="http://schemas.microsoft.com/office/drawing/2014/main" id="{726856BB-486B-93F3-E4D9-7A09737E5E2F}"/>
              </a:ext>
            </a:extLst>
          </p:cNvPr>
          <p:cNvCxnSpPr>
            <a:cxnSpLocks noChangeShapeType="1"/>
            <a:stCxn id="38" idx="3"/>
            <a:endCxn id="40" idx="1"/>
          </p:cNvCxnSpPr>
          <p:nvPr/>
        </p:nvCxnSpPr>
        <p:spPr bwMode="auto">
          <a:xfrm>
            <a:off x="7970610" y="3735064"/>
            <a:ext cx="395221" cy="0"/>
          </a:xfrm>
          <a:prstGeom prst="straightConnector1">
            <a:avLst/>
          </a:prstGeom>
          <a:ln w="6350"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래픽 80">
            <a:extLst>
              <a:ext uri="{FF2B5EF4-FFF2-40B4-BE49-F238E27FC236}">
                <a16:creationId xmlns:a16="http://schemas.microsoft.com/office/drawing/2014/main" id="{DBB46A97-C48D-DD4A-D7F3-AEE708BB2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80322" y="2939768"/>
            <a:ext cx="387186" cy="387186"/>
          </a:xfrm>
          <a:prstGeom prst="rect">
            <a:avLst/>
          </a:prstGeom>
        </p:spPr>
      </p:pic>
      <p:sp>
        <p:nvSpPr>
          <p:cNvPr id="83" name="AutoShape 1498">
            <a:extLst>
              <a:ext uri="{FF2B5EF4-FFF2-40B4-BE49-F238E27FC236}">
                <a16:creationId xmlns:a16="http://schemas.microsoft.com/office/drawing/2014/main" id="{3172ABAD-837A-8C02-20FE-CDC72DDAB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8924" y="5409252"/>
            <a:ext cx="688565" cy="288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 defTabSz="942975" eaLnBrk="1" fontAlgn="auto" hangingPunct="1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ko-KR" altLang="en-US" sz="1400" spc="-7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4D4D4D"/>
                </a:solidFill>
                <a:latin typeface="KoPub돋움체 Medium" pitchFamily="2" charset="-127"/>
                <a:ea typeface="KoPub돋움체 Medium" pitchFamily="2" charset="-127"/>
              </a:rPr>
              <a:t>비용 추계</a:t>
            </a:r>
          </a:p>
        </p:txBody>
      </p:sp>
      <p:pic>
        <p:nvPicPr>
          <p:cNvPr id="84" name="Picture 14" descr="27">
            <a:extLst>
              <a:ext uri="{FF2B5EF4-FFF2-40B4-BE49-F238E27FC236}">
                <a16:creationId xmlns:a16="http://schemas.microsoft.com/office/drawing/2014/main" id="{2F4A657D-656C-B7A7-475C-62489BF58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1523058" y="5731019"/>
            <a:ext cx="31510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" name="Text Box 1524">
            <a:extLst>
              <a:ext uri="{FF2B5EF4-FFF2-40B4-BE49-F238E27FC236}">
                <a16:creationId xmlns:a16="http://schemas.microsoft.com/office/drawing/2014/main" id="{1D1C6EE7-F146-6108-A83F-AEAA4848A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854" y="6085491"/>
            <a:ext cx="1008000" cy="332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입법정책 담당관</a:t>
            </a:r>
            <a:endParaRPr lang="en-US" altLang="ko-KR" sz="1200" b="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AutoShape 1498">
            <a:extLst>
              <a:ext uri="{FF2B5EF4-FFF2-40B4-BE49-F238E27FC236}">
                <a16:creationId xmlns:a16="http://schemas.microsoft.com/office/drawing/2014/main" id="{7F2F8FA9-DBD9-9604-6601-5E02603B5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536" y="3461207"/>
            <a:ext cx="1009602" cy="54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75000"/>
              </a:schemeClr>
            </a:solidFill>
            <a:round/>
            <a:headEnd/>
            <a:tailEnd type="none" w="sm" len="sm"/>
          </a:ln>
        </p:spPr>
        <p:txBody>
          <a:bodyPr wrap="none" lIns="36000" tIns="0" rIns="36000" bIns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 defTabSz="8101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접수</a:t>
            </a:r>
          </a:p>
        </p:txBody>
      </p:sp>
      <p:cxnSp>
        <p:nvCxnSpPr>
          <p:cNvPr id="89" name="AutoShape 1510">
            <a:extLst>
              <a:ext uri="{FF2B5EF4-FFF2-40B4-BE49-F238E27FC236}">
                <a16:creationId xmlns:a16="http://schemas.microsoft.com/office/drawing/2014/main" id="{82560B43-8A3E-58CD-CA31-2DCE268C7A04}"/>
              </a:ext>
            </a:extLst>
          </p:cNvPr>
          <p:cNvCxnSpPr>
            <a:cxnSpLocks noChangeShapeType="1"/>
            <a:stCxn id="86" idx="3"/>
            <a:endCxn id="36" idx="1"/>
          </p:cNvCxnSpPr>
          <p:nvPr/>
        </p:nvCxnSpPr>
        <p:spPr bwMode="auto">
          <a:xfrm>
            <a:off x="3756138" y="3731207"/>
            <a:ext cx="395222" cy="3857"/>
          </a:xfrm>
          <a:prstGeom prst="straightConnector1">
            <a:avLst/>
          </a:prstGeom>
          <a:ln w="6350"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0" name="Picture 14" descr="27">
            <a:extLst>
              <a:ext uri="{FF2B5EF4-FFF2-40B4-BE49-F238E27FC236}">
                <a16:creationId xmlns:a16="http://schemas.microsoft.com/office/drawing/2014/main" id="{737F4248-6EDD-F366-D14B-E759C99BA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2464410" y="5731019"/>
            <a:ext cx="31510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" name="Text Box 1524">
            <a:extLst>
              <a:ext uri="{FF2B5EF4-FFF2-40B4-BE49-F238E27FC236}">
                <a16:creationId xmlns:a16="http://schemas.microsoft.com/office/drawing/2014/main" id="{DD7160F7-E0B2-4D29-9278-B6F932B30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8608" y="6067507"/>
            <a:ext cx="1008000" cy="332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예산정책 담당관</a:t>
            </a:r>
            <a:endParaRPr lang="en-US" altLang="ko-KR" sz="120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2" name="AutoShape 475">
            <a:extLst>
              <a:ext uri="{FF2B5EF4-FFF2-40B4-BE49-F238E27FC236}">
                <a16:creationId xmlns:a16="http://schemas.microsoft.com/office/drawing/2014/main" id="{783D1E41-29F8-FA61-E5B6-EB5BD11AF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7681" y="5322386"/>
            <a:ext cx="2938626" cy="1035084"/>
          </a:xfrm>
          <a:prstGeom prst="roundRect">
            <a:avLst>
              <a:gd name="adj" fmla="val 8098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l" defTabSz="810103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2" b="0" i="0" u="none" strike="noStrike" kern="0" cap="none" spc="0" normalizeH="0" baseline="0" noProof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KoPub돋움체 Medium" pitchFamily="2" charset="-127"/>
              <a:ea typeface="KoPub돋움체 Medium" pitchFamily="2" charset="-127"/>
              <a:cs typeface="+mn-cs"/>
            </a:endParaRPr>
          </a:p>
        </p:txBody>
      </p:sp>
      <p:pic>
        <p:nvPicPr>
          <p:cNvPr id="93" name="Picture 7" descr="D:\12. Graphic\04. Clip Art\02_3D 사람\사람_11.png">
            <a:extLst>
              <a:ext uri="{FF2B5EF4-FFF2-40B4-BE49-F238E27FC236}">
                <a16:creationId xmlns:a16="http://schemas.microsoft.com/office/drawing/2014/main" id="{4E62D197-B6F8-B7C5-1182-476C3AD4A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785" y="5738140"/>
            <a:ext cx="217767" cy="31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14" descr="27">
            <a:extLst>
              <a:ext uri="{FF2B5EF4-FFF2-40B4-BE49-F238E27FC236}">
                <a16:creationId xmlns:a16="http://schemas.microsoft.com/office/drawing/2014/main" id="{48839C29-C7E3-D244-06D6-72D683B9E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4543493" y="5731019"/>
            <a:ext cx="31510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7" descr="D:\12. Graphic\04. Clip Art\02_3D 사람\사람_11.png">
            <a:extLst>
              <a:ext uri="{FF2B5EF4-FFF2-40B4-BE49-F238E27FC236}">
                <a16:creationId xmlns:a16="http://schemas.microsoft.com/office/drawing/2014/main" id="{08D1B951-3C93-46BC-1ACD-5DC108FF8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38" y="4086049"/>
            <a:ext cx="217767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AutoShape 1493">
            <a:extLst>
              <a:ext uri="{FF2B5EF4-FFF2-40B4-BE49-F238E27FC236}">
                <a16:creationId xmlns:a16="http://schemas.microsoft.com/office/drawing/2014/main" id="{982A0107-B45E-B75A-2E22-62075B343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4277" y="5409252"/>
            <a:ext cx="709557" cy="2832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R="0" lvl="0" indent="0" algn="ctr" defTabSz="942975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ko-KR" altLang="en-US" sz="1400" spc="-7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4D4D4D"/>
                </a:solidFill>
                <a:latin typeface="KoPub돋움체 Medium" pitchFamily="2" charset="-127"/>
                <a:ea typeface="KoPub돋움체 Medium" pitchFamily="2" charset="-127"/>
              </a:rPr>
              <a:t>검토보고</a:t>
            </a:r>
          </a:p>
        </p:txBody>
      </p:sp>
      <p:sp>
        <p:nvSpPr>
          <p:cNvPr id="1028" name="AutoShape 1493">
            <a:extLst>
              <a:ext uri="{FF2B5EF4-FFF2-40B4-BE49-F238E27FC236}">
                <a16:creationId xmlns:a16="http://schemas.microsoft.com/office/drawing/2014/main" id="{4957C833-0140-8D7C-26A3-782813E7C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156" y="5409252"/>
            <a:ext cx="757422" cy="288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 defTabSz="942975" eaLnBrk="1" fontAlgn="auto" hangingPunct="1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ko-KR" altLang="en-US" sz="1400" spc="-7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4D4D4D"/>
                </a:solidFill>
                <a:latin typeface="KoPub돋움체 Medium" pitchFamily="2" charset="-127"/>
                <a:ea typeface="KoPub돋움체 Medium" pitchFamily="2" charset="-127"/>
              </a:rPr>
              <a:t>심사보고</a:t>
            </a:r>
          </a:p>
        </p:txBody>
      </p:sp>
      <p:pic>
        <p:nvPicPr>
          <p:cNvPr id="1057" name="Picture 14" descr="27">
            <a:extLst>
              <a:ext uri="{FF2B5EF4-FFF2-40B4-BE49-F238E27FC236}">
                <a16:creationId xmlns:a16="http://schemas.microsoft.com/office/drawing/2014/main" id="{276F9EAB-6D94-A7A6-DA4C-54AE1D1BC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429285" y="5731531"/>
            <a:ext cx="31510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8" name="그림 1057">
            <a:extLst>
              <a:ext uri="{FF2B5EF4-FFF2-40B4-BE49-F238E27FC236}">
                <a16:creationId xmlns:a16="http://schemas.microsoft.com/office/drawing/2014/main" id="{37714919-EBFF-2B89-1240-933E6B3DB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4308" y="5741144"/>
            <a:ext cx="298510" cy="293224"/>
          </a:xfrm>
          <a:prstGeom prst="rect">
            <a:avLst/>
          </a:prstGeom>
        </p:spPr>
      </p:pic>
      <p:sp>
        <p:nvSpPr>
          <p:cNvPr id="1059" name="AutoShape 1493">
            <a:extLst>
              <a:ext uri="{FF2B5EF4-FFF2-40B4-BE49-F238E27FC236}">
                <a16:creationId xmlns:a16="http://schemas.microsoft.com/office/drawing/2014/main" id="{A3415BFA-BC64-87BB-45B6-BBC6B808F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1852" y="5409252"/>
            <a:ext cx="826316" cy="2242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 defTabSz="942975" eaLnBrk="1" fontAlgn="auto" hangingPunct="1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ko-KR" altLang="en-US" sz="1400" spc="-7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4D4D4D"/>
                </a:solidFill>
                <a:latin typeface="KoPub돋움체 Medium" pitchFamily="2" charset="-127"/>
                <a:ea typeface="KoPub돋움체 Medium" pitchFamily="2" charset="-127"/>
              </a:rPr>
              <a:t>회의록 작성</a:t>
            </a:r>
          </a:p>
        </p:txBody>
      </p:sp>
      <p:sp>
        <p:nvSpPr>
          <p:cNvPr id="1060" name="AutoShape 475">
            <a:extLst>
              <a:ext uri="{FF2B5EF4-FFF2-40B4-BE49-F238E27FC236}">
                <a16:creationId xmlns:a16="http://schemas.microsoft.com/office/drawing/2014/main" id="{37F8779B-915D-063E-515F-82DF5A5FF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0258" y="5312809"/>
            <a:ext cx="1193034" cy="1035084"/>
          </a:xfrm>
          <a:prstGeom prst="roundRect">
            <a:avLst>
              <a:gd name="adj" fmla="val 4417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l" defTabSz="810103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2" b="0" i="0" u="none" strike="noStrike" kern="0" cap="none" spc="0" normalizeH="0" baseline="0" noProof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KoPub돋움체 Medium" pitchFamily="2" charset="-127"/>
              <a:ea typeface="KoPub돋움체 Medium" pitchFamily="2" charset="-127"/>
              <a:cs typeface="+mn-cs"/>
            </a:endParaRPr>
          </a:p>
        </p:txBody>
      </p:sp>
      <p:sp>
        <p:nvSpPr>
          <p:cNvPr id="1061" name="AutoShape 1493">
            <a:extLst>
              <a:ext uri="{FF2B5EF4-FFF2-40B4-BE49-F238E27FC236}">
                <a16:creationId xmlns:a16="http://schemas.microsoft.com/office/drawing/2014/main" id="{7FBF9ED8-EF61-3384-E708-A199E7D4C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9284" y="5409252"/>
            <a:ext cx="833164" cy="288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42975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4D4D4D"/>
                </a:solidFill>
                <a:effectLst/>
                <a:uLnTx/>
                <a:uFillTx/>
                <a:latin typeface="KoPub돋움체 Medium" pitchFamily="2" charset="-127"/>
                <a:ea typeface="KoPub돋움체 Medium" pitchFamily="2" charset="-127"/>
                <a:cs typeface="+mn-cs"/>
              </a:rPr>
              <a:t>회의록 작성</a:t>
            </a:r>
          </a:p>
        </p:txBody>
      </p:sp>
      <p:sp>
        <p:nvSpPr>
          <p:cNvPr id="1062" name="Text Box 30">
            <a:extLst>
              <a:ext uri="{FF2B5EF4-FFF2-40B4-BE49-F238E27FC236}">
                <a16:creationId xmlns:a16="http://schemas.microsoft.com/office/drawing/2014/main" id="{14007440-4295-2C27-1D48-0B2D7E152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2729" y="5134351"/>
            <a:ext cx="58349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 cap="rnd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R="0" lvl="0" indent="0" algn="ctr" defTabSz="810103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Light" panose="00000300000000000000" pitchFamily="2" charset="-127"/>
              </a:rPr>
              <a:t>심의 단계</a:t>
            </a:r>
          </a:p>
        </p:txBody>
      </p:sp>
      <p:sp>
        <p:nvSpPr>
          <p:cNvPr id="1063" name="Text Box 30">
            <a:extLst>
              <a:ext uri="{FF2B5EF4-FFF2-40B4-BE49-F238E27FC236}">
                <a16:creationId xmlns:a16="http://schemas.microsoft.com/office/drawing/2014/main" id="{4E552E10-D336-611C-5BE2-33F148EBA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1441" y="5119471"/>
            <a:ext cx="58349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 cap="rnd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R="0" lvl="0" indent="0" algn="ctr" defTabSz="810103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Light" panose="00000300000000000000" pitchFamily="2" charset="-127"/>
              </a:rPr>
              <a:t>의결 단계</a:t>
            </a:r>
          </a:p>
        </p:txBody>
      </p:sp>
      <p:sp>
        <p:nvSpPr>
          <p:cNvPr id="1064" name="Text Box 1524">
            <a:extLst>
              <a:ext uri="{FF2B5EF4-FFF2-40B4-BE49-F238E27FC236}">
                <a16:creationId xmlns:a16="http://schemas.microsoft.com/office/drawing/2014/main" id="{03376FD1-C0CD-B9F5-4F5A-9897D1AFB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236" y="6106667"/>
            <a:ext cx="755108" cy="166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전문위원실</a:t>
            </a:r>
            <a:endParaRPr lang="en-US" altLang="ko-KR" sz="120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65" name="Text Box 1524">
            <a:extLst>
              <a:ext uri="{FF2B5EF4-FFF2-40B4-BE49-F238E27FC236}">
                <a16:creationId xmlns:a16="http://schemas.microsoft.com/office/drawing/2014/main" id="{02569F43-A145-8DDA-822D-1CA924409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050" y="6106667"/>
            <a:ext cx="540636" cy="166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속기팀</a:t>
            </a:r>
            <a:endParaRPr lang="en-US" altLang="ko-KR" sz="120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66" name="Text Box 1524">
            <a:extLst>
              <a:ext uri="{FF2B5EF4-FFF2-40B4-BE49-F238E27FC236}">
                <a16:creationId xmlns:a16="http://schemas.microsoft.com/office/drawing/2014/main" id="{F54324A7-D8B1-B41B-7B9F-1DB62E515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9450" y="6106667"/>
            <a:ext cx="755918" cy="166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전문위원실</a:t>
            </a:r>
            <a:endParaRPr lang="en-US" altLang="ko-KR" sz="120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067" name="그림 1066">
            <a:extLst>
              <a:ext uri="{FF2B5EF4-FFF2-40B4-BE49-F238E27FC236}">
                <a16:creationId xmlns:a16="http://schemas.microsoft.com/office/drawing/2014/main" id="{B7C998A5-8139-997E-4BCE-44B5868F7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351" y="5741144"/>
            <a:ext cx="298510" cy="293224"/>
          </a:xfrm>
          <a:prstGeom prst="rect">
            <a:avLst/>
          </a:prstGeom>
        </p:spPr>
      </p:pic>
      <p:sp>
        <p:nvSpPr>
          <p:cNvPr id="1068" name="Text Box 1524">
            <a:extLst>
              <a:ext uri="{FF2B5EF4-FFF2-40B4-BE49-F238E27FC236}">
                <a16:creationId xmlns:a16="http://schemas.microsoft.com/office/drawing/2014/main" id="{5BDFD989-7A03-260B-606B-8F0336A51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3980" y="6106667"/>
            <a:ext cx="540636" cy="166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kern="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속기팀</a:t>
            </a:r>
            <a:endParaRPr lang="en-US" altLang="ko-KR" sz="120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69" name="Rectangle 22">
            <a:extLst>
              <a:ext uri="{FF2B5EF4-FFF2-40B4-BE49-F238E27FC236}">
                <a16:creationId xmlns:a16="http://schemas.microsoft.com/office/drawing/2014/main" id="{A208A1CD-1AD9-3502-E142-8A3085DBF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65" y="974703"/>
            <a:ext cx="1940197" cy="252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005D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내외부시스템</a:t>
            </a:r>
            <a:endParaRPr lang="en-US" altLang="ko-KR" sz="1400" kern="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005D3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70" name="Rectangle 22">
            <a:extLst>
              <a:ext uri="{FF2B5EF4-FFF2-40B4-BE49-F238E27FC236}">
                <a16:creationId xmlns:a16="http://schemas.microsoft.com/office/drawing/2014/main" id="{F4EE7A4F-3F90-F616-D39E-BDA39513C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65" y="2484134"/>
            <a:ext cx="1940197" cy="252000"/>
          </a:xfrm>
          <a:prstGeom prst="roundRect">
            <a:avLst/>
          </a:prstGeom>
          <a:solidFill>
            <a:srgbClr val="3F7657"/>
          </a:solidFill>
          <a:ln w="9525" algn="ctr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원스톱 의안관리시스템</a:t>
            </a:r>
            <a:endParaRPr lang="en-US" altLang="ko-KR" sz="1400" kern="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71" name="Rectangle 22">
            <a:extLst>
              <a:ext uri="{FF2B5EF4-FFF2-40B4-BE49-F238E27FC236}">
                <a16:creationId xmlns:a16="http://schemas.microsoft.com/office/drawing/2014/main" id="{B5EB6417-2BED-FF22-A880-95D51EC97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65" y="4854910"/>
            <a:ext cx="1940197" cy="252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005D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내부 연계 업무</a:t>
            </a:r>
            <a:endParaRPr lang="en-US" altLang="ko-KR" sz="1400" kern="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005D3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072" name="연결선: 꺾임 1071">
            <a:extLst>
              <a:ext uri="{FF2B5EF4-FFF2-40B4-BE49-F238E27FC236}">
                <a16:creationId xmlns:a16="http://schemas.microsoft.com/office/drawing/2014/main" id="{0038279F-1EFA-EAEE-14CE-C275EBD37B71}"/>
              </a:ext>
            </a:extLst>
          </p:cNvPr>
          <p:cNvCxnSpPr>
            <a:stCxn id="42" idx="0"/>
            <a:endCxn id="41" idx="2"/>
          </p:cNvCxnSpPr>
          <p:nvPr/>
        </p:nvCxnSpPr>
        <p:spPr>
          <a:xfrm rot="16200000" flipV="1">
            <a:off x="1516939" y="4334639"/>
            <a:ext cx="1342391" cy="6832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연결선: 꺾임 1072">
            <a:extLst>
              <a:ext uri="{FF2B5EF4-FFF2-40B4-BE49-F238E27FC236}">
                <a16:creationId xmlns:a16="http://schemas.microsoft.com/office/drawing/2014/main" id="{372CAF51-8E84-9C03-B5C5-868DA34019CB}"/>
              </a:ext>
            </a:extLst>
          </p:cNvPr>
          <p:cNvCxnSpPr>
            <a:cxnSpLocks/>
            <a:stCxn id="92" idx="0"/>
            <a:endCxn id="36" idx="2"/>
          </p:cNvCxnSpPr>
          <p:nvPr/>
        </p:nvCxnSpPr>
        <p:spPr>
          <a:xfrm rot="16200000" flipV="1">
            <a:off x="4357501" y="4303724"/>
            <a:ext cx="1317322" cy="7200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연결선: 꺾임 1073">
            <a:extLst>
              <a:ext uri="{FF2B5EF4-FFF2-40B4-BE49-F238E27FC236}">
                <a16:creationId xmlns:a16="http://schemas.microsoft.com/office/drawing/2014/main" id="{6AAC3245-B25B-BF06-10A9-FC3A12C4D0CF}"/>
              </a:ext>
            </a:extLst>
          </p:cNvPr>
          <p:cNvCxnSpPr>
            <a:cxnSpLocks/>
            <a:stCxn id="92" idx="0"/>
            <a:endCxn id="37" idx="2"/>
          </p:cNvCxnSpPr>
          <p:nvPr/>
        </p:nvCxnSpPr>
        <p:spPr>
          <a:xfrm rot="5400000" flipH="1" flipV="1">
            <a:off x="5195328" y="4456730"/>
            <a:ext cx="1317322" cy="413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연결선: 꺾임 1074">
            <a:extLst>
              <a:ext uri="{FF2B5EF4-FFF2-40B4-BE49-F238E27FC236}">
                <a16:creationId xmlns:a16="http://schemas.microsoft.com/office/drawing/2014/main" id="{37828758-7365-8F2C-2BC2-27CD9636EAB8}"/>
              </a:ext>
            </a:extLst>
          </p:cNvPr>
          <p:cNvCxnSpPr>
            <a:cxnSpLocks/>
            <a:stCxn id="1060" idx="0"/>
            <a:endCxn id="38" idx="2"/>
          </p:cNvCxnSpPr>
          <p:nvPr/>
        </p:nvCxnSpPr>
        <p:spPr>
          <a:xfrm rot="16200000" flipV="1">
            <a:off x="7057420" y="4413454"/>
            <a:ext cx="1307745" cy="49096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연결선: 꺾임 1076">
            <a:extLst>
              <a:ext uri="{FF2B5EF4-FFF2-40B4-BE49-F238E27FC236}">
                <a16:creationId xmlns:a16="http://schemas.microsoft.com/office/drawing/2014/main" id="{D5D5924E-A6D6-593E-F89D-2B898AD7B42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790988" y="2331064"/>
            <a:ext cx="1188000" cy="1080000"/>
          </a:xfrm>
          <a:prstGeom prst="bentConnector3">
            <a:avLst>
              <a:gd name="adj1" fmla="val 24343"/>
            </a:avLst>
          </a:prstGeom>
          <a:ln w="19050">
            <a:solidFill>
              <a:srgbClr val="005D3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연결선: 꺾임 1078">
            <a:extLst>
              <a:ext uri="{FF2B5EF4-FFF2-40B4-BE49-F238E27FC236}">
                <a16:creationId xmlns:a16="http://schemas.microsoft.com/office/drawing/2014/main" id="{25BDFE3B-74A4-CF71-19F8-E31155C9DF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5980779" y="1900555"/>
            <a:ext cx="1185018" cy="1944000"/>
          </a:xfrm>
          <a:prstGeom prst="bentConnector3">
            <a:avLst>
              <a:gd name="adj1" fmla="val 31782"/>
            </a:avLst>
          </a:prstGeom>
          <a:ln w="19050">
            <a:solidFill>
              <a:srgbClr val="005D3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연결선: 꺾임 1079">
            <a:extLst>
              <a:ext uri="{FF2B5EF4-FFF2-40B4-BE49-F238E27FC236}">
                <a16:creationId xmlns:a16="http://schemas.microsoft.com/office/drawing/2014/main" id="{1820C652-FD07-81C8-AD8B-E29773B698A2}"/>
              </a:ext>
            </a:extLst>
          </p:cNvPr>
          <p:cNvCxnSpPr>
            <a:cxnSpLocks/>
            <a:stCxn id="36" idx="0"/>
            <a:endCxn id="1093" idx="2"/>
          </p:cNvCxnSpPr>
          <p:nvPr/>
        </p:nvCxnSpPr>
        <p:spPr>
          <a:xfrm rot="16200000" flipV="1">
            <a:off x="3187297" y="1996200"/>
            <a:ext cx="1185018" cy="1752710"/>
          </a:xfrm>
          <a:prstGeom prst="bentConnector3">
            <a:avLst>
              <a:gd name="adj1" fmla="val 50000"/>
            </a:avLst>
          </a:prstGeom>
          <a:ln w="19050">
            <a:solidFill>
              <a:srgbClr val="005D3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연결선: 꺾임 1081">
            <a:extLst>
              <a:ext uri="{FF2B5EF4-FFF2-40B4-BE49-F238E27FC236}">
                <a16:creationId xmlns:a16="http://schemas.microsoft.com/office/drawing/2014/main" id="{981A626A-9EF2-02C6-8A72-FA2B0084EF93}"/>
              </a:ext>
            </a:extLst>
          </p:cNvPr>
          <p:cNvCxnSpPr>
            <a:cxnSpLocks/>
            <a:stCxn id="86" idx="0"/>
            <a:endCxn id="1096" idx="2"/>
          </p:cNvCxnSpPr>
          <p:nvPr/>
        </p:nvCxnSpPr>
        <p:spPr>
          <a:xfrm rot="16200000" flipV="1">
            <a:off x="1684396" y="1894266"/>
            <a:ext cx="1181161" cy="1952722"/>
          </a:xfrm>
          <a:prstGeom prst="bentConnector3">
            <a:avLst>
              <a:gd name="adj1" fmla="val 42473"/>
            </a:avLst>
          </a:prstGeom>
          <a:ln w="19050">
            <a:solidFill>
              <a:srgbClr val="005D3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3" name="그룹 1082">
            <a:extLst>
              <a:ext uri="{FF2B5EF4-FFF2-40B4-BE49-F238E27FC236}">
                <a16:creationId xmlns:a16="http://schemas.microsoft.com/office/drawing/2014/main" id="{2E412F7F-6AC7-D86D-4A1E-6B72BB49D58D}"/>
              </a:ext>
            </a:extLst>
          </p:cNvPr>
          <p:cNvGrpSpPr/>
          <p:nvPr/>
        </p:nvGrpSpPr>
        <p:grpSpPr>
          <a:xfrm>
            <a:off x="8026857" y="1432139"/>
            <a:ext cx="986360" cy="586367"/>
            <a:chOff x="5891221" y="3523425"/>
            <a:chExt cx="827555" cy="605536"/>
          </a:xfrm>
        </p:grpSpPr>
        <p:pic>
          <p:nvPicPr>
            <p:cNvPr id="1084" name="Picture 10">
              <a:extLst>
                <a:ext uri="{FF2B5EF4-FFF2-40B4-BE49-F238E27FC236}">
                  <a16:creationId xmlns:a16="http://schemas.microsoft.com/office/drawing/2014/main" id="{24FEF4D5-9B20-144F-4115-5B18428092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338" t="38899" b="3218"/>
            <a:stretch>
              <a:fillRect/>
            </a:stretch>
          </p:blipFill>
          <p:spPr bwMode="auto">
            <a:xfrm>
              <a:off x="5891221" y="3523425"/>
              <a:ext cx="827555" cy="605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5" name="타원 1084">
              <a:extLst>
                <a:ext uri="{FF2B5EF4-FFF2-40B4-BE49-F238E27FC236}">
                  <a16:creationId xmlns:a16="http://schemas.microsoft.com/office/drawing/2014/main" id="{F3C7968B-469E-1529-01B3-F11BDB18E300}"/>
                </a:ext>
              </a:extLst>
            </p:cNvPr>
            <p:cNvSpPr/>
            <p:nvPr/>
          </p:nvSpPr>
          <p:spPr>
            <a:xfrm>
              <a:off x="6407048" y="3541585"/>
              <a:ext cx="225345" cy="261265"/>
            </a:xfrm>
            <a:prstGeom prst="ellipse">
              <a:avLst/>
            </a:prstGeom>
            <a:solidFill>
              <a:srgbClr val="595959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1086" name="그림 1085">
            <a:extLst>
              <a:ext uri="{FF2B5EF4-FFF2-40B4-BE49-F238E27FC236}">
                <a16:creationId xmlns:a16="http://schemas.microsoft.com/office/drawing/2014/main" id="{1456B115-3176-18EB-C59E-EF847531405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73018" y="1825910"/>
            <a:ext cx="894039" cy="99931"/>
          </a:xfrm>
          <a:prstGeom prst="rect">
            <a:avLst/>
          </a:prstGeom>
        </p:spPr>
      </p:pic>
      <p:sp>
        <p:nvSpPr>
          <p:cNvPr id="1087" name="Text Box 1295">
            <a:extLst>
              <a:ext uri="{FF2B5EF4-FFF2-40B4-BE49-F238E27FC236}">
                <a16:creationId xmlns:a16="http://schemas.microsoft.com/office/drawing/2014/main" id="{D1715A01-7B2D-42A1-DC20-18F949DC0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8401" y="2056329"/>
            <a:ext cx="1089000" cy="181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 defTabSz="942975" eaLnBrk="1" hangingPunct="1">
              <a:lnSpc>
                <a:spcPct val="90000"/>
              </a:lnSpc>
              <a:buSzPct val="80000"/>
              <a:defRPr/>
            </a:pPr>
            <a:r>
              <a:rPr lang="ko-KR" altLang="en-US" sz="1100" b="0" dirty="0" err="1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4D4D4D"/>
                </a:solidFill>
                <a:latin typeface="KoPub돋움체 Medium" pitchFamily="2" charset="-127"/>
                <a:ea typeface="KoPub돋움체 Medium" pitchFamily="2" charset="-127"/>
              </a:rPr>
              <a:t>의원별</a:t>
            </a:r>
            <a:r>
              <a:rPr lang="ko-KR" altLang="en-US" sz="1100" b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4D4D4D"/>
                </a:solidFill>
                <a:latin typeface="KoPub돋움체 Medium" pitchFamily="2" charset="-127"/>
                <a:ea typeface="KoPub돋움체 Medium" pitchFamily="2" charset="-127"/>
              </a:rPr>
              <a:t> 영상 서비스</a:t>
            </a:r>
          </a:p>
        </p:txBody>
      </p:sp>
      <p:pic>
        <p:nvPicPr>
          <p:cNvPr id="1088" name="그림 1087">
            <a:extLst>
              <a:ext uri="{FF2B5EF4-FFF2-40B4-BE49-F238E27FC236}">
                <a16:creationId xmlns:a16="http://schemas.microsoft.com/office/drawing/2014/main" id="{61B58819-35BD-1B42-751F-F71E261F5C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5535" y="1432139"/>
            <a:ext cx="912489" cy="586367"/>
          </a:xfrm>
          <a:prstGeom prst="rect">
            <a:avLst/>
          </a:prstGeom>
        </p:spPr>
      </p:pic>
      <p:sp>
        <p:nvSpPr>
          <p:cNvPr id="1089" name="Text Box 1295">
            <a:extLst>
              <a:ext uri="{FF2B5EF4-FFF2-40B4-BE49-F238E27FC236}">
                <a16:creationId xmlns:a16="http://schemas.microsoft.com/office/drawing/2014/main" id="{BE32DEB6-8675-7054-AD9E-C31D276DA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7536" y="2056329"/>
            <a:ext cx="780569" cy="213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694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389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084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778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4737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1683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198632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5578" algn="l" defTabSz="913895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 defTabSz="942975" eaLnBrk="1" hangingPunct="1">
              <a:lnSpc>
                <a:spcPct val="90000"/>
              </a:lnSpc>
              <a:buSzPct val="80000"/>
              <a:defRPr/>
            </a:pPr>
            <a:r>
              <a:rPr lang="ko-KR" altLang="en-US" sz="1100" b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4D4D4D"/>
                </a:solidFill>
                <a:latin typeface="KoPub돋움체 Medium" pitchFamily="2" charset="-127"/>
                <a:ea typeface="KoPub돋움체 Medium" pitchFamily="2" charset="-127"/>
              </a:rPr>
              <a:t>전자회의록</a:t>
            </a:r>
            <a:endParaRPr lang="ko-KR" altLang="en-US" sz="1100" b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4D4D4D"/>
              </a:solidFill>
              <a:latin typeface="KoPub돋움체 Medium" pitchFamily="2" charset="-127"/>
              <a:ea typeface="KoPub돋움체 Medium" pitchFamily="2" charset="-127"/>
            </a:endParaRPr>
          </a:p>
        </p:txBody>
      </p:sp>
      <p:cxnSp>
        <p:nvCxnSpPr>
          <p:cNvPr id="1090" name="연결선: 꺾임 1089">
            <a:extLst>
              <a:ext uri="{FF2B5EF4-FFF2-40B4-BE49-F238E27FC236}">
                <a16:creationId xmlns:a16="http://schemas.microsoft.com/office/drawing/2014/main" id="{D041807E-1646-8F7E-3641-F90580E9168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67136" y="2190263"/>
            <a:ext cx="1188000" cy="1368000"/>
          </a:xfrm>
          <a:prstGeom prst="bentConnector3">
            <a:avLst>
              <a:gd name="adj1" fmla="val 46948"/>
            </a:avLst>
          </a:prstGeom>
          <a:ln w="19050">
            <a:solidFill>
              <a:srgbClr val="005D3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연결선: 꺾임 1090">
            <a:extLst>
              <a:ext uri="{FF2B5EF4-FFF2-40B4-BE49-F238E27FC236}">
                <a16:creationId xmlns:a16="http://schemas.microsoft.com/office/drawing/2014/main" id="{8CCB937E-8FB9-AED2-3824-6CD8752CE39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11143" y="2412911"/>
            <a:ext cx="1184306" cy="899992"/>
          </a:xfrm>
          <a:prstGeom prst="bentConnector3">
            <a:avLst>
              <a:gd name="adj1" fmla="val 50000"/>
            </a:avLst>
          </a:prstGeom>
          <a:ln w="19050">
            <a:solidFill>
              <a:srgbClr val="005D3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2" name="그룹 1091">
            <a:extLst>
              <a:ext uri="{FF2B5EF4-FFF2-40B4-BE49-F238E27FC236}">
                <a16:creationId xmlns:a16="http://schemas.microsoft.com/office/drawing/2014/main" id="{CDF3CB68-6DF4-7E07-95DF-ECA06DC7BE18}"/>
              </a:ext>
            </a:extLst>
          </p:cNvPr>
          <p:cNvGrpSpPr/>
          <p:nvPr/>
        </p:nvGrpSpPr>
        <p:grpSpPr>
          <a:xfrm>
            <a:off x="2273360" y="1316181"/>
            <a:ext cx="1260181" cy="963865"/>
            <a:chOff x="3854761" y="1810071"/>
            <a:chExt cx="1260181" cy="963865"/>
          </a:xfrm>
        </p:grpSpPr>
        <p:sp>
          <p:nvSpPr>
            <p:cNvPr id="1093" name="AutoShape 475">
              <a:extLst>
                <a:ext uri="{FF2B5EF4-FFF2-40B4-BE49-F238E27FC236}">
                  <a16:creationId xmlns:a16="http://schemas.microsoft.com/office/drawing/2014/main" id="{2784232F-8289-46E2-B2E4-3F15BAC5C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761" y="1810071"/>
              <a:ext cx="1260181" cy="963865"/>
            </a:xfrm>
            <a:prstGeom prst="roundRect">
              <a:avLst>
                <a:gd name="adj" fmla="val 14723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6947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3895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0842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7789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4737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1683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198632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5578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l" defTabSz="810103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82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itchFamily="2" charset="-127"/>
                <a:ea typeface="KoPub돋움체 Medium" pitchFamily="2" charset="-127"/>
                <a:cs typeface="+mn-cs"/>
              </a:endParaRPr>
            </a:p>
          </p:txBody>
        </p:sp>
        <p:sp>
          <p:nvSpPr>
            <p:cNvPr id="1094" name="Text Box 1295">
              <a:extLst>
                <a:ext uri="{FF2B5EF4-FFF2-40B4-BE49-F238E27FC236}">
                  <a16:creationId xmlns:a16="http://schemas.microsoft.com/office/drawing/2014/main" id="{D74E866D-E5C4-794A-F39A-BBB2D4C43A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4470" y="2571207"/>
              <a:ext cx="968727" cy="15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6947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3895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0842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7789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4737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1683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198632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5578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algn="ctr" defTabSz="942975" eaLnBrk="1" hangingPunct="1">
                <a:lnSpc>
                  <a:spcPct val="90000"/>
                </a:lnSpc>
                <a:buSzPct val="80000"/>
                <a:defRPr/>
              </a:pPr>
              <a:r>
                <a:rPr lang="ko-KR" altLang="en-US" sz="1100" b="0" dirty="0" err="1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4D4D4D"/>
                  </a:solidFill>
                  <a:latin typeface="KoPub돋움체 Medium" pitchFamily="2" charset="-127"/>
                  <a:ea typeface="KoPub돋움체 Medium" pitchFamily="2" charset="-127"/>
                </a:rPr>
                <a:t>의정포털시스템</a:t>
              </a:r>
              <a:endParaRPr lang="ko-KR" altLang="en-US" sz="1100" b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4D4D4D"/>
                </a:solidFill>
                <a:latin typeface="KoPub돋움체 Medium" pitchFamily="2" charset="-127"/>
                <a:ea typeface="KoPub돋움체 Medium" pitchFamily="2" charset="-127"/>
              </a:endParaRPr>
            </a:p>
          </p:txBody>
        </p:sp>
      </p:grpSp>
      <p:grpSp>
        <p:nvGrpSpPr>
          <p:cNvPr id="1095" name="그룹 1094">
            <a:extLst>
              <a:ext uri="{FF2B5EF4-FFF2-40B4-BE49-F238E27FC236}">
                <a16:creationId xmlns:a16="http://schemas.microsoft.com/office/drawing/2014/main" id="{19AA853D-F435-F381-55BB-37A81D12F36F}"/>
              </a:ext>
            </a:extLst>
          </p:cNvPr>
          <p:cNvGrpSpPr/>
          <p:nvPr/>
        </p:nvGrpSpPr>
        <p:grpSpPr>
          <a:xfrm>
            <a:off x="668524" y="1316181"/>
            <a:ext cx="1260181" cy="963865"/>
            <a:chOff x="2489627" y="1810071"/>
            <a:chExt cx="1260181" cy="963865"/>
          </a:xfrm>
        </p:grpSpPr>
        <p:sp>
          <p:nvSpPr>
            <p:cNvPr id="1096" name="AutoShape 475">
              <a:extLst>
                <a:ext uri="{FF2B5EF4-FFF2-40B4-BE49-F238E27FC236}">
                  <a16:creationId xmlns:a16="http://schemas.microsoft.com/office/drawing/2014/main" id="{B6A9A95B-AC3D-C60B-5B9C-34E167377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9627" y="1810071"/>
              <a:ext cx="1260181" cy="963865"/>
            </a:xfrm>
            <a:prstGeom prst="roundRect">
              <a:avLst>
                <a:gd name="adj" fmla="val 14723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6947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3895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0842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7789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4737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1683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198632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5578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l" defTabSz="810103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82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itchFamily="2" charset="-127"/>
                <a:ea typeface="KoPub돋움체 Medium" pitchFamily="2" charset="-127"/>
                <a:cs typeface="+mn-cs"/>
              </a:endParaRPr>
            </a:p>
          </p:txBody>
        </p:sp>
        <p:sp>
          <p:nvSpPr>
            <p:cNvPr id="1097" name="Text Box 1295">
              <a:extLst>
                <a:ext uri="{FF2B5EF4-FFF2-40B4-BE49-F238E27FC236}">
                  <a16:creationId xmlns:a16="http://schemas.microsoft.com/office/drawing/2014/main" id="{8B4AC618-1C0B-CB29-FD5A-44B45EE444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44" y="2569994"/>
              <a:ext cx="743515" cy="15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6947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3895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0842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7789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4737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1683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198632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5578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algn="ctr" defTabSz="942975" eaLnBrk="1" hangingPunct="1">
                <a:lnSpc>
                  <a:spcPct val="90000"/>
                </a:lnSpc>
                <a:buSzPct val="80000"/>
                <a:defRPr/>
              </a:pPr>
              <a:r>
                <a:rPr lang="ko-KR" altLang="en-US" sz="1100" b="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4D4D4D"/>
                  </a:solidFill>
                  <a:latin typeface="KoPub돋움체 Medium" pitchFamily="2" charset="-127"/>
                  <a:ea typeface="KoPub돋움체 Medium" pitchFamily="2" charset="-127"/>
                </a:rPr>
                <a:t>홈페이지</a:t>
              </a:r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F2043FE9-46CA-C20A-8936-72A6B8DA32F3}"/>
              </a:ext>
            </a:extLst>
          </p:cNvPr>
          <p:cNvGrpSpPr/>
          <p:nvPr/>
        </p:nvGrpSpPr>
        <p:grpSpPr>
          <a:xfrm>
            <a:off x="3878196" y="1316181"/>
            <a:ext cx="2707033" cy="963865"/>
            <a:chOff x="5348086" y="1810071"/>
            <a:chExt cx="2707033" cy="963865"/>
          </a:xfrm>
        </p:grpSpPr>
        <p:sp>
          <p:nvSpPr>
            <p:cNvPr id="1099" name="AutoShape 475">
              <a:extLst>
                <a:ext uri="{FF2B5EF4-FFF2-40B4-BE49-F238E27FC236}">
                  <a16:creationId xmlns:a16="http://schemas.microsoft.com/office/drawing/2014/main" id="{772F359D-F0D9-59DA-6B6D-9F5B66B21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8086" y="1810071"/>
              <a:ext cx="2707033" cy="963865"/>
            </a:xfrm>
            <a:prstGeom prst="roundRect">
              <a:avLst>
                <a:gd name="adj" fmla="val 14723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6947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3895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0842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7789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4737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1683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198632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5578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l" defTabSz="810103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82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itchFamily="2" charset="-127"/>
                <a:ea typeface="KoPub돋움체 Medium" pitchFamily="2" charset="-127"/>
                <a:cs typeface="+mn-cs"/>
              </a:endParaRPr>
            </a:p>
          </p:txBody>
        </p:sp>
        <p:sp>
          <p:nvSpPr>
            <p:cNvPr id="1100" name="Text Box 1295">
              <a:extLst>
                <a:ext uri="{FF2B5EF4-FFF2-40B4-BE49-F238E27FC236}">
                  <a16:creationId xmlns:a16="http://schemas.microsoft.com/office/drawing/2014/main" id="{F7419867-E837-9EDB-8ACD-8CFA7E7718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2910" y="2568865"/>
              <a:ext cx="900000" cy="15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6947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3895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0842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7789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4737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1683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198632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5578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algn="ctr" defTabSz="942975" eaLnBrk="1" hangingPunct="1">
                <a:lnSpc>
                  <a:spcPct val="90000"/>
                </a:lnSpc>
                <a:buSzPct val="80000"/>
                <a:defRPr/>
              </a:pPr>
              <a:r>
                <a:rPr lang="ko-KR" altLang="en-US" sz="1100" b="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4D4D4D"/>
                  </a:solidFill>
                  <a:latin typeface="KoPub돋움체 Medium" pitchFamily="2" charset="-127"/>
                  <a:ea typeface="KoPub돋움체 Medium" pitchFamily="2" charset="-127"/>
                </a:rPr>
                <a:t>전자회의 시스템</a:t>
              </a:r>
            </a:p>
          </p:txBody>
        </p:sp>
        <p:sp>
          <p:nvSpPr>
            <p:cNvPr id="1101" name="Text Box 1295">
              <a:extLst>
                <a:ext uri="{FF2B5EF4-FFF2-40B4-BE49-F238E27FC236}">
                  <a16:creationId xmlns:a16="http://schemas.microsoft.com/office/drawing/2014/main" id="{BD5F2CD4-4D4D-B9D2-BA62-24DE2883AA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2930" y="2564750"/>
              <a:ext cx="900000" cy="15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6947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3895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0842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7789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4737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1683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198632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5578" algn="l" defTabSz="913895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algn="ctr" defTabSz="942975" eaLnBrk="1" hangingPunct="1">
                <a:lnSpc>
                  <a:spcPct val="90000"/>
                </a:lnSpc>
                <a:buSzPct val="80000"/>
                <a:defRPr/>
              </a:pPr>
              <a:r>
                <a:rPr lang="ko-KR" altLang="en-US" sz="1100" b="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4D4D4D"/>
                  </a:solidFill>
                  <a:latin typeface="KoPub돋움체 Medium" pitchFamily="2" charset="-127"/>
                  <a:ea typeface="KoPub돋움체 Medium" pitchFamily="2" charset="-127"/>
                </a:rPr>
                <a:t>원격회의 시스템</a:t>
              </a:r>
            </a:p>
          </p:txBody>
        </p:sp>
      </p:grpSp>
      <p:pic>
        <p:nvPicPr>
          <p:cNvPr id="1102" name="그림 1101">
            <a:extLst>
              <a:ext uri="{FF2B5EF4-FFF2-40B4-BE49-F238E27FC236}">
                <a16:creationId xmlns:a16="http://schemas.microsoft.com/office/drawing/2014/main" id="{3AC61E5D-F01F-33D8-CACB-B641E5B8C4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161" y="1372950"/>
            <a:ext cx="1105054" cy="685896"/>
          </a:xfrm>
          <a:prstGeom prst="rect">
            <a:avLst/>
          </a:prstGeom>
        </p:spPr>
      </p:pic>
      <p:pic>
        <p:nvPicPr>
          <p:cNvPr id="1103" name="그림 1102">
            <a:extLst>
              <a:ext uri="{FF2B5EF4-FFF2-40B4-BE49-F238E27FC236}">
                <a16:creationId xmlns:a16="http://schemas.microsoft.com/office/drawing/2014/main" id="{237714A6-8D48-868B-9B6D-1F1A951DAA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4836" y="1401529"/>
            <a:ext cx="1066949" cy="657317"/>
          </a:xfrm>
          <a:prstGeom prst="rect">
            <a:avLst/>
          </a:prstGeom>
        </p:spPr>
      </p:pic>
      <p:pic>
        <p:nvPicPr>
          <p:cNvPr id="1104" name="그림 1103">
            <a:extLst>
              <a:ext uri="{FF2B5EF4-FFF2-40B4-BE49-F238E27FC236}">
                <a16:creationId xmlns:a16="http://schemas.microsoft.com/office/drawing/2014/main" id="{EE85CB42-33A6-A3B3-C71F-69256A6870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8647" y="1414298"/>
            <a:ext cx="1076475" cy="657317"/>
          </a:xfrm>
          <a:prstGeom prst="rect">
            <a:avLst/>
          </a:prstGeom>
        </p:spPr>
      </p:pic>
      <p:pic>
        <p:nvPicPr>
          <p:cNvPr id="1105" name="그림 1104">
            <a:extLst>
              <a:ext uri="{FF2B5EF4-FFF2-40B4-BE49-F238E27FC236}">
                <a16:creationId xmlns:a16="http://schemas.microsoft.com/office/drawing/2014/main" id="{FC2FC8A7-D0C5-ADEA-74F7-8A231A85F1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27725" y="1414298"/>
            <a:ext cx="1057423" cy="647790"/>
          </a:xfrm>
          <a:prstGeom prst="rect">
            <a:avLst/>
          </a:prstGeom>
        </p:spPr>
      </p:pic>
      <p:sp>
        <p:nvSpPr>
          <p:cNvPr id="1106" name="사각형: 둥근 모서리 1105">
            <a:extLst>
              <a:ext uri="{FF2B5EF4-FFF2-40B4-BE49-F238E27FC236}">
                <a16:creationId xmlns:a16="http://schemas.microsoft.com/office/drawing/2014/main" id="{A18B2CEF-4CAE-D715-DBC7-233BCAFF51AA}"/>
              </a:ext>
            </a:extLst>
          </p:cNvPr>
          <p:cNvSpPr/>
          <p:nvPr/>
        </p:nvSpPr>
        <p:spPr>
          <a:xfrm>
            <a:off x="2707719" y="2384347"/>
            <a:ext cx="5180386" cy="292936"/>
          </a:xfrm>
          <a:prstGeom prst="roundRect">
            <a:avLst/>
          </a:prstGeom>
          <a:gradFill flip="none" rotWithShape="1">
            <a:gsLst>
              <a:gs pos="0">
                <a:srgbClr val="5B9BD5">
                  <a:tint val="66000"/>
                  <a:satMod val="160000"/>
                </a:srgbClr>
              </a:gs>
              <a:gs pos="50000">
                <a:srgbClr val="5B9BD5">
                  <a:tint val="44500"/>
                  <a:satMod val="160000"/>
                </a:srgbClr>
              </a:gs>
              <a:gs pos="100000">
                <a:srgbClr val="5B9BD5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자동 연계</a:t>
            </a:r>
          </a:p>
        </p:txBody>
      </p:sp>
    </p:spTree>
    <p:extLst>
      <p:ext uri="{BB962C8B-B14F-4D97-AF65-F5344CB8AC3E}">
        <p14:creationId xmlns:p14="http://schemas.microsoft.com/office/powerpoint/2010/main" val="2373990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D4E0C-7488-5A40-6641-AC686D49E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60339-50D5-872B-DC52-C4991E7B89A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/>
              <a:t>3.9.9 </a:t>
            </a:r>
            <a:r>
              <a:rPr lang="ko-KR" altLang="en-US"/>
              <a:t>연계 구조 정의 </a:t>
            </a:r>
            <a:r>
              <a:rPr lang="en-US" altLang="ko-KR"/>
              <a:t>&gt; </a:t>
            </a:r>
            <a:r>
              <a:rPr lang="ko-KR" altLang="en-US"/>
              <a:t>연계 </a:t>
            </a:r>
            <a:r>
              <a:rPr lang="ko-KR" altLang="en-US" dirty="0"/>
              <a:t>구조도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D47FA4-82A3-246A-43A0-33F1A855A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원스톱 의안관리시스템 내</a:t>
            </a:r>
            <a:r>
              <a:rPr lang="en-US" altLang="ko-KR"/>
              <a:t>·</a:t>
            </a:r>
            <a:r>
              <a:rPr lang="ko-KR" altLang="en-US"/>
              <a:t>외부연계 구조는 아래와 같음  </a:t>
            </a:r>
            <a:endParaRPr lang="ko-KR" altLang="en-US" dirty="0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95AEB2A5-9CEC-1A7C-6304-C94069FB472C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CAE8EA6-BD9E-2407-0745-284C3943A649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AF7C51A-1DFE-FBF5-5BDF-6E40A4882C77}"/>
              </a:ext>
            </a:extLst>
          </p:cNvPr>
          <p:cNvGrpSpPr/>
          <p:nvPr/>
        </p:nvGrpSpPr>
        <p:grpSpPr>
          <a:xfrm>
            <a:off x="560512" y="1916832"/>
            <a:ext cx="9139730" cy="4176717"/>
            <a:chOff x="692705" y="2780928"/>
            <a:chExt cx="8899526" cy="2509844"/>
          </a:xfrm>
        </p:grpSpPr>
        <p:sp>
          <p:nvSpPr>
            <p:cNvPr id="46" name="AutoShape 3">
              <a:extLst>
                <a:ext uri="{FF2B5EF4-FFF2-40B4-BE49-F238E27FC236}">
                  <a16:creationId xmlns:a16="http://schemas.microsoft.com/office/drawing/2014/main" id="{3224D108-C122-B501-ABEA-DBE2C7CDD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3330" y="2780928"/>
              <a:ext cx="1728788" cy="2509844"/>
            </a:xfrm>
            <a:prstGeom prst="roundRect">
              <a:avLst>
                <a:gd name="adj" fmla="val 16667"/>
              </a:avLst>
            </a:prstGeom>
            <a:solidFill>
              <a:srgbClr val="EAEAEA"/>
            </a:solidFill>
            <a:ln w="12700" algn="ctr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원스톱</a:t>
              </a:r>
              <a:endParaRPr kumimoji="1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kern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의안관리시스템</a:t>
              </a:r>
              <a:endParaRPr kumimoji="1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7" name="Text Box 27">
              <a:extLst>
                <a:ext uri="{FF2B5EF4-FFF2-40B4-BE49-F238E27FC236}">
                  <a16:creationId xmlns:a16="http://schemas.microsoft.com/office/drawing/2014/main" id="{E5E72C22-845F-F30D-223C-FBF004CE23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184" y="4592082"/>
              <a:ext cx="745384" cy="21934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전자회의</a:t>
              </a:r>
              <a:endParaRPr kumimoji="1" lang="en-US" altLang="ko-KR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시스템</a:t>
              </a:r>
              <a:endParaRPr kumimoji="1" lang="en-US" altLang="ko-KR" sz="10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413087E9-A7E5-B70D-AA95-B562E6D3D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6594" y="4377986"/>
              <a:ext cx="353590" cy="435187"/>
            </a:xfrm>
            <a:prstGeom prst="rect">
              <a:avLst/>
            </a:prstGeom>
          </p:spPr>
        </p:pic>
        <p:sp>
          <p:nvSpPr>
            <p:cNvPr id="49" name="Text Box 27">
              <a:extLst>
                <a:ext uri="{FF2B5EF4-FFF2-40B4-BE49-F238E27FC236}">
                  <a16:creationId xmlns:a16="http://schemas.microsoft.com/office/drawing/2014/main" id="{D4EE98DB-B938-3421-CC43-5EF3E3231C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0889" y="3149896"/>
              <a:ext cx="745384" cy="21934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AI </a:t>
              </a:r>
              <a:r>
                <a:rPr kumimoji="1" lang="ko-KR" altLang="en-US" sz="10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비서</a:t>
              </a:r>
              <a:endParaRPr kumimoji="1" lang="en-US" altLang="ko-KR" sz="10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AC02800-6220-2176-0349-F42C4303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801" y="3135003"/>
              <a:ext cx="353590" cy="435187"/>
            </a:xfrm>
            <a:prstGeom prst="rect">
              <a:avLst/>
            </a:prstGeom>
          </p:spPr>
        </p:pic>
        <p:sp>
          <p:nvSpPr>
            <p:cNvPr id="51" name="Text Box 27">
              <a:extLst>
                <a:ext uri="{FF2B5EF4-FFF2-40B4-BE49-F238E27FC236}">
                  <a16:creationId xmlns:a16="http://schemas.microsoft.com/office/drawing/2014/main" id="{87771E0F-60FC-AA93-AADF-12DC6D4C18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705" y="3708834"/>
              <a:ext cx="884863" cy="28800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협업시스템</a:t>
              </a:r>
              <a:endParaRPr kumimoji="1" lang="en-US" altLang="ko-KR" sz="10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BDBABA0-20ED-F4E4-44C4-950FC7643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6273" y="3708834"/>
              <a:ext cx="353590" cy="435187"/>
            </a:xfrm>
            <a:prstGeom prst="rect">
              <a:avLst/>
            </a:prstGeom>
          </p:spPr>
        </p:pic>
        <p:cxnSp>
          <p:nvCxnSpPr>
            <p:cNvPr id="53" name="AutoShape 26">
              <a:extLst>
                <a:ext uri="{FF2B5EF4-FFF2-40B4-BE49-F238E27FC236}">
                  <a16:creationId xmlns:a16="http://schemas.microsoft.com/office/drawing/2014/main" id="{E445F3C3-7573-25C6-2CC6-4CE80678D1C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62768" y="3943364"/>
              <a:ext cx="1879594" cy="0"/>
            </a:xfrm>
            <a:prstGeom prst="straightConnector1">
              <a:avLst/>
            </a:prstGeom>
            <a:noFill/>
            <a:ln w="19050">
              <a:solidFill>
                <a:srgbClr val="5F5F5F"/>
              </a:solidFill>
              <a:round/>
              <a:headEnd type="triangle" w="med" len="med"/>
              <a:tailEnd/>
            </a:ln>
            <a:effectLst/>
          </p:spPr>
        </p:cxnSp>
        <p:cxnSp>
          <p:nvCxnSpPr>
            <p:cNvPr id="54" name="AutoShape 26">
              <a:extLst>
                <a:ext uri="{FF2B5EF4-FFF2-40B4-BE49-F238E27FC236}">
                  <a16:creationId xmlns:a16="http://schemas.microsoft.com/office/drawing/2014/main" id="{D2CE422C-3603-7E1C-25F8-FB87F067F23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01824" y="3400994"/>
              <a:ext cx="1879594" cy="0"/>
            </a:xfrm>
            <a:prstGeom prst="straightConnector1">
              <a:avLst/>
            </a:prstGeom>
            <a:noFill/>
            <a:ln w="19050">
              <a:solidFill>
                <a:srgbClr val="5F5F5F"/>
              </a:solidFill>
              <a:round/>
              <a:headEnd type="triangle" w="med" len="med"/>
              <a:tailEnd/>
            </a:ln>
            <a:effectLst/>
          </p:spPr>
        </p:cxnSp>
        <p:sp>
          <p:nvSpPr>
            <p:cNvPr id="55" name="Text Box 27">
              <a:extLst>
                <a:ext uri="{FF2B5EF4-FFF2-40B4-BE49-F238E27FC236}">
                  <a16:creationId xmlns:a16="http://schemas.microsoft.com/office/drawing/2014/main" id="{B70616CC-8F91-077F-CDC3-17F140A124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3587" y="3728782"/>
              <a:ext cx="1416920" cy="24181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의안 상태 정보</a:t>
              </a:r>
              <a:r>
                <a:rPr kumimoji="1" lang="en-US" altLang="ko-KR" sz="10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1" lang="ko-KR" altLang="en-US" sz="10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협업 정보</a:t>
              </a:r>
              <a:endParaRPr kumimoji="1" lang="en-US" altLang="ko-KR" sz="10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4E0E3E57-8828-9256-AD2F-61A736C20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6653" y="3407555"/>
              <a:ext cx="353590" cy="435187"/>
            </a:xfrm>
            <a:prstGeom prst="rect">
              <a:avLst/>
            </a:prstGeom>
          </p:spPr>
        </p:pic>
        <p:sp>
          <p:nvSpPr>
            <p:cNvPr id="57" name="Text Box 27">
              <a:extLst>
                <a:ext uri="{FF2B5EF4-FFF2-40B4-BE49-F238E27FC236}">
                  <a16:creationId xmlns:a16="http://schemas.microsoft.com/office/drawing/2014/main" id="{72916E8F-F3B5-327E-2FD7-81B45DD77B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8619" y="3520694"/>
              <a:ext cx="1286034" cy="15504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홈페이지</a:t>
              </a:r>
              <a:endParaRPr kumimoji="1" lang="en-US" altLang="ko-KR" sz="10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C0DE97F-FDD7-F3CF-FA40-42A09B8B7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4231" y="4070329"/>
              <a:ext cx="353590" cy="435187"/>
            </a:xfrm>
            <a:prstGeom prst="rect">
              <a:avLst/>
            </a:prstGeom>
          </p:spPr>
        </p:pic>
        <p:sp>
          <p:nvSpPr>
            <p:cNvPr id="59" name="Text Box 27">
              <a:extLst>
                <a:ext uri="{FF2B5EF4-FFF2-40B4-BE49-F238E27FC236}">
                  <a16:creationId xmlns:a16="http://schemas.microsoft.com/office/drawing/2014/main" id="{F0B70624-5353-0271-1CED-C4EF092B27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6197" y="4183468"/>
              <a:ext cx="1286034" cy="15504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전자회의록 시스템</a:t>
              </a:r>
              <a:endParaRPr kumimoji="1" lang="en-US" altLang="ko-KR" sz="10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0" name="Text Box 27">
              <a:extLst>
                <a:ext uri="{FF2B5EF4-FFF2-40B4-BE49-F238E27FC236}">
                  <a16:creationId xmlns:a16="http://schemas.microsoft.com/office/drawing/2014/main" id="{D4CC1ED2-8E49-A70B-14B3-168CCDEC2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4943" y="4022762"/>
              <a:ext cx="1429826" cy="237404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회의록 정보</a:t>
              </a:r>
              <a:endParaRPr kumimoji="1" lang="en-US" altLang="ko-KR" sz="10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61" name="AutoShape 26">
              <a:extLst>
                <a:ext uri="{FF2B5EF4-FFF2-40B4-BE49-F238E27FC236}">
                  <a16:creationId xmlns:a16="http://schemas.microsoft.com/office/drawing/2014/main" id="{B73B07BF-264C-43D9-A788-4FF61E9EA0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976974" y="4093093"/>
              <a:ext cx="1879594" cy="0"/>
            </a:xfrm>
            <a:prstGeom prst="straightConnector1">
              <a:avLst/>
            </a:prstGeom>
            <a:noFill/>
            <a:ln w="19050">
              <a:solidFill>
                <a:srgbClr val="5F5F5F"/>
              </a:solidFill>
              <a:round/>
              <a:headEnd type="triangle" w="med" len="med"/>
              <a:tailEnd/>
            </a:ln>
            <a:effectLst/>
          </p:spPr>
        </p:cxnSp>
        <p:sp>
          <p:nvSpPr>
            <p:cNvPr id="62" name="Text Box 27">
              <a:extLst>
                <a:ext uri="{FF2B5EF4-FFF2-40B4-BE49-F238E27FC236}">
                  <a16:creationId xmlns:a16="http://schemas.microsoft.com/office/drawing/2014/main" id="{E64A1A12-99C6-5E3F-CFDA-6D8709D7E1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1732" y="4061673"/>
              <a:ext cx="1080120" cy="24181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협업 내용</a:t>
              </a:r>
              <a:endParaRPr kumimoji="1" lang="en-US" altLang="ko-KR" sz="10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3" name="Text Box 27">
              <a:extLst>
                <a:ext uri="{FF2B5EF4-FFF2-40B4-BE49-F238E27FC236}">
                  <a16:creationId xmlns:a16="http://schemas.microsoft.com/office/drawing/2014/main" id="{5946E846-307E-4A21-5D80-9CCA2FECF1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1939" y="4630902"/>
              <a:ext cx="1558775" cy="13954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회의결과</a:t>
              </a:r>
              <a:endParaRPr kumimoji="1" lang="en-US" altLang="ko-KR" sz="10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64" name="AutoShape 26">
              <a:extLst>
                <a:ext uri="{FF2B5EF4-FFF2-40B4-BE49-F238E27FC236}">
                  <a16:creationId xmlns:a16="http://schemas.microsoft.com/office/drawing/2014/main" id="{FDEA9258-61E1-EEB9-E0F3-E9EF6D4D52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976974" y="4590424"/>
              <a:ext cx="1879594" cy="0"/>
            </a:xfrm>
            <a:prstGeom prst="straightConnector1">
              <a:avLst/>
            </a:prstGeom>
            <a:noFill/>
            <a:ln w="19050">
              <a:solidFill>
                <a:srgbClr val="5F5F5F"/>
              </a:solidFill>
              <a:round/>
              <a:headEnd type="triangle" w="med" len="med"/>
              <a:tailEnd/>
            </a:ln>
            <a:effectLst/>
          </p:spPr>
        </p:cxnSp>
        <p:cxnSp>
          <p:nvCxnSpPr>
            <p:cNvPr id="65" name="AutoShape 26">
              <a:extLst>
                <a:ext uri="{FF2B5EF4-FFF2-40B4-BE49-F238E27FC236}">
                  <a16:creationId xmlns:a16="http://schemas.microsoft.com/office/drawing/2014/main" id="{7C5ADCE9-4129-DE9A-72B1-A1A11D9A09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917642" y="3690740"/>
              <a:ext cx="1879594" cy="0"/>
            </a:xfrm>
            <a:prstGeom prst="straightConnector1">
              <a:avLst/>
            </a:prstGeom>
            <a:noFill/>
            <a:ln w="19050">
              <a:solidFill>
                <a:srgbClr val="5F5F5F"/>
              </a:solidFill>
              <a:round/>
              <a:headEnd type="triangle" w="med" len="med"/>
              <a:tailEnd/>
            </a:ln>
            <a:effectLst/>
          </p:spPr>
        </p:cxnSp>
        <p:sp>
          <p:nvSpPr>
            <p:cNvPr id="66" name="Text Box 27">
              <a:extLst>
                <a:ext uri="{FF2B5EF4-FFF2-40B4-BE49-F238E27FC236}">
                  <a16:creationId xmlns:a16="http://schemas.microsoft.com/office/drawing/2014/main" id="{3971245C-3FE3-52F4-6F60-44F5A90E9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4943" y="3374991"/>
              <a:ext cx="1429826" cy="237404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의안 현황 및 통계 정보</a:t>
              </a:r>
              <a:endParaRPr kumimoji="1" lang="en-US" altLang="ko-KR" sz="10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67" name="AutoShape 26">
              <a:extLst>
                <a:ext uri="{FF2B5EF4-FFF2-40B4-BE49-F238E27FC236}">
                  <a16:creationId xmlns:a16="http://schemas.microsoft.com/office/drawing/2014/main" id="{0E5B7EA7-A663-D6FA-D1F7-FB550E4F006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928468" y="4338511"/>
              <a:ext cx="1879594" cy="0"/>
            </a:xfrm>
            <a:prstGeom prst="straightConnector1">
              <a:avLst/>
            </a:prstGeom>
            <a:noFill/>
            <a:ln w="19050">
              <a:solidFill>
                <a:srgbClr val="5F5F5F"/>
              </a:solidFill>
              <a:round/>
              <a:headEnd type="triangle" w="med" len="med"/>
              <a:tailEnd/>
            </a:ln>
            <a:effectLst/>
          </p:spPr>
        </p:cxnSp>
        <p:cxnSp>
          <p:nvCxnSpPr>
            <p:cNvPr id="68" name="AutoShape 26">
              <a:extLst>
                <a:ext uri="{FF2B5EF4-FFF2-40B4-BE49-F238E27FC236}">
                  <a16:creationId xmlns:a16="http://schemas.microsoft.com/office/drawing/2014/main" id="{5F4A049D-C81B-4086-4781-F37926DF96A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976974" y="3249519"/>
              <a:ext cx="1879594" cy="0"/>
            </a:xfrm>
            <a:prstGeom prst="straightConnector1">
              <a:avLst/>
            </a:prstGeom>
            <a:noFill/>
            <a:ln w="19050">
              <a:solidFill>
                <a:srgbClr val="5F5F5F"/>
              </a:solidFill>
              <a:round/>
              <a:headEnd type="triangle" w="med" len="med"/>
              <a:tailEnd/>
            </a:ln>
            <a:effectLst/>
          </p:spPr>
        </p:cxnSp>
        <p:sp>
          <p:nvSpPr>
            <p:cNvPr id="69" name="Text Box 27">
              <a:extLst>
                <a:ext uri="{FF2B5EF4-FFF2-40B4-BE49-F238E27FC236}">
                  <a16:creationId xmlns:a16="http://schemas.microsoft.com/office/drawing/2014/main" id="{254C335E-AC68-E762-2E04-0950890F33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2185" y="3014094"/>
              <a:ext cx="1080120" cy="24181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로그인</a:t>
              </a:r>
              <a:r>
                <a:rPr kumimoji="1" lang="en-US" altLang="ko-KR" sz="10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1" lang="ko-KR" altLang="en-US" sz="10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결재정보</a:t>
              </a:r>
              <a:endParaRPr kumimoji="1" lang="en-US" altLang="ko-KR" sz="10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0" name="Text Box 27">
              <a:extLst>
                <a:ext uri="{FF2B5EF4-FFF2-40B4-BE49-F238E27FC236}">
                  <a16:creationId xmlns:a16="http://schemas.microsoft.com/office/drawing/2014/main" id="{CF0DE953-ECFF-A43E-9173-39F6D2368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1732" y="3406092"/>
              <a:ext cx="1080120" cy="24181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알림</a:t>
              </a:r>
              <a:r>
                <a:rPr kumimoji="1" lang="en-US" altLang="ko-KR" sz="10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1" lang="ko-KR" altLang="en-US" sz="10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관심의안 등</a:t>
              </a:r>
              <a:r>
                <a:rPr kumimoji="1" lang="en-US" altLang="ko-KR" sz="10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kumimoji="1" lang="en-US" altLang="ko-KR" sz="10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66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A9DDD-8B2D-80EF-2E2B-3D91960B2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9E910-CA98-AC8B-459F-E2B2AFD49A4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/>
              <a:t>3.9.9 </a:t>
            </a:r>
            <a:r>
              <a:rPr lang="ko-KR" altLang="en-US"/>
              <a:t>연계 구조 정의 </a:t>
            </a:r>
            <a:r>
              <a:rPr lang="en-US" altLang="ko-KR"/>
              <a:t>&gt; </a:t>
            </a:r>
            <a:r>
              <a:rPr lang="ko-KR" altLang="en-US"/>
              <a:t>연계 </a:t>
            </a:r>
            <a:r>
              <a:rPr lang="ko-KR" altLang="en-US" dirty="0"/>
              <a:t>정의서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936178-C51C-BE08-A40B-DC14369B53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원스톱 의안관리시스템 내</a:t>
            </a:r>
            <a:r>
              <a:rPr lang="en-US" altLang="ko-KR"/>
              <a:t>·</a:t>
            </a:r>
            <a:r>
              <a:rPr lang="ko-KR" altLang="en-US"/>
              <a:t>외부연계 정보는 아래와 같음  </a:t>
            </a:r>
            <a:endParaRPr lang="ko-KR" altLang="en-US" dirty="0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DB969105-EC4A-D769-A47A-90337B7DA318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B8DB576-2905-E7B3-BE22-373A9996772D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370A63-3F8D-CE64-FB7E-ACAE68CFEEBA}"/>
              </a:ext>
            </a:extLst>
          </p:cNvPr>
          <p:cNvGraphicFramePr>
            <a:graphicFrameLocks noGrp="1"/>
          </p:cNvGraphicFramePr>
          <p:nvPr/>
        </p:nvGraphicFramePr>
        <p:xfrm>
          <a:off x="285664" y="1736812"/>
          <a:ext cx="9360000" cy="238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96295428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17173167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3025349046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775468073"/>
                    </a:ext>
                  </a:extLst>
                </a:gridCol>
                <a:gridCol w="599344">
                  <a:extLst>
                    <a:ext uri="{9D8B030D-6E8A-4147-A177-3AD203B41FA5}">
                      <a16:colId xmlns:a16="http://schemas.microsoft.com/office/drawing/2014/main" val="3069895790"/>
                    </a:ext>
                  </a:extLst>
                </a:gridCol>
                <a:gridCol w="588656">
                  <a:extLst>
                    <a:ext uri="{9D8B030D-6E8A-4147-A177-3AD203B41FA5}">
                      <a16:colId xmlns:a16="http://schemas.microsoft.com/office/drawing/2014/main" val="197488854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62459006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22110276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2767104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476600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38397325"/>
                    </a:ext>
                  </a:extLst>
                </a:gridCol>
              </a:tblGrid>
              <a:tr h="2929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F9FAFB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서비스명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F9FAFB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구분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F9FAFB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연계 대상</a:t>
                      </a:r>
                      <a:endParaRPr lang="en-US" altLang="ko-KR" sz="1050" b="1" dirty="0">
                        <a:solidFill>
                          <a:srgbClr val="F9FAFB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F9FAFB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정보시스템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F9FAFB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주기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F9FAFB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연계</a:t>
                      </a:r>
                      <a:endParaRPr lang="en-US" altLang="ko-KR" sz="1050" b="1" dirty="0">
                        <a:solidFill>
                          <a:srgbClr val="F9FAFB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F9FAFB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방향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F9FAFB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내</a:t>
                      </a:r>
                      <a:r>
                        <a:rPr lang="en-US" altLang="ko-KR" sz="1050" b="1" dirty="0">
                          <a:solidFill>
                            <a:srgbClr val="F9FAFB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F9FAFB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외부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F9FAFB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수신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F9FAFB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송신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08767"/>
                  </a:ext>
                </a:extLst>
              </a:tr>
              <a:tr h="2929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>
                          <a:solidFill>
                            <a:srgbClr val="F9FAFB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단위시스템명</a:t>
                      </a:r>
                      <a:endParaRPr lang="ko-KR" altLang="en-US" sz="1050" b="1" dirty="0">
                        <a:solidFill>
                          <a:srgbClr val="F9FAFB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F9FAFB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용도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F9FAFB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연계정보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F9FAFB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연계방식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F9FAFB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연계정보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F9FAFB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연계방식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703465"/>
                  </a:ext>
                </a:extLst>
              </a:tr>
              <a:tr h="360000">
                <a:tc rowSpan="5"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원스톱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의안관리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시스템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원스톱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의안관리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시스템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rtl="0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의안 정보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홈페이지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일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수신</a:t>
                      </a: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외부</a:t>
                      </a: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의안 현황 및 통계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ESB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16341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협업시스템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수시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4295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송수신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내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의안 상태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ESB</a:t>
                      </a: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협업내용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ESB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503020000020004" pitchFamily="50" charset="-127"/>
                        <a:ea typeface="나눔스퀘어" panose="020B0503020000020004" pitchFamily="50" charset="-127"/>
                      </a:endParaRPr>
                    </a:p>
                  </a:txBody>
                  <a:tcPr marL="7620" marR="7620" marT="76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 latinLnBrk="0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503020000020004" pitchFamily="50" charset="-127"/>
                        <a:ea typeface="나눔스퀘어" panose="020B0503020000020004" pitchFamily="50" charset="-127"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 latinLnBrk="0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503020000020004" pitchFamily="50" charset="-127"/>
                        <a:ea typeface="+mn-ea"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 latinLnBrk="0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AI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실시간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송수신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내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관심 의안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ESB</a:t>
                      </a: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로그인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</a:t>
                      </a:r>
                    </a:p>
                    <a:p>
                      <a:pPr algn="ctr" rtl="0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결재정보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4295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ESB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70236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회의록 정보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전자회의록 시스템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일별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4295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수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외부</a:t>
                      </a: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회의록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ESB</a:t>
                      </a: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503020000020004" pitchFamily="50" charset="-127"/>
                        <a:ea typeface="나눔스퀘어" panose="020B0503020000020004" pitchFamily="50" charset="-127"/>
                      </a:endParaRPr>
                    </a:p>
                  </a:txBody>
                  <a:tcPr marL="7620" marR="7620" marT="76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 latinLnBrk="0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503020000020004" pitchFamily="50" charset="-127"/>
                        <a:ea typeface="나눔스퀘어" panose="020B0503020000020004" pitchFamily="50" charset="-127"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의결 정보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전자회의 시스템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일별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수신</a:t>
                      </a: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외부</a:t>
                      </a: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회의결과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ESB</a:t>
                      </a: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72000" marR="72000" marT="7620"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164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536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5798A-563C-61A2-3765-794433AEC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5C8B38F0-1238-0C82-9B1F-6D217F5E1268}"/>
              </a:ext>
            </a:extLst>
          </p:cNvPr>
          <p:cNvSpPr/>
          <p:nvPr/>
        </p:nvSpPr>
        <p:spPr>
          <a:xfrm>
            <a:off x="2139486" y="2204864"/>
            <a:ext cx="281995" cy="3996444"/>
          </a:xfrm>
          <a:custGeom>
            <a:avLst/>
            <a:gdLst>
              <a:gd name="connsiteX0" fmla="*/ 432000 w 432000"/>
              <a:gd name="connsiteY0" fmla="*/ 0 h 2880000"/>
              <a:gd name="connsiteX1" fmla="*/ 432000 w 432000"/>
              <a:gd name="connsiteY1" fmla="*/ 2880000 h 2880000"/>
              <a:gd name="connsiteX2" fmla="*/ 0 w 432000"/>
              <a:gd name="connsiteY2" fmla="*/ 2194274 h 2880000"/>
              <a:gd name="connsiteX3" fmla="*/ 0 w 432000"/>
              <a:gd name="connsiteY3" fmla="*/ 685729 h 2880000"/>
              <a:gd name="connsiteX4" fmla="*/ 432000 w 432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" h="2880000">
                <a:moveTo>
                  <a:pt x="432000" y="0"/>
                </a:moveTo>
                <a:lnTo>
                  <a:pt x="432000" y="2880000"/>
                </a:lnTo>
                <a:cubicBezTo>
                  <a:pt x="424121" y="2579572"/>
                  <a:pt x="294229" y="2265723"/>
                  <a:pt x="0" y="2194274"/>
                </a:cubicBezTo>
                <a:lnTo>
                  <a:pt x="0" y="685729"/>
                </a:lnTo>
                <a:cubicBezTo>
                  <a:pt x="294229" y="614277"/>
                  <a:pt x="424121" y="300428"/>
                  <a:pt x="432000" y="0"/>
                </a:cubicBezTo>
                <a:close/>
              </a:path>
            </a:pathLst>
          </a:custGeom>
          <a:gradFill>
            <a:gsLst>
              <a:gs pos="0">
                <a:srgbClr val="8D9397"/>
              </a:gs>
              <a:gs pos="24000">
                <a:srgbClr val="B3B9BE"/>
              </a:gs>
              <a:gs pos="100000">
                <a:srgbClr val="B3B9BE">
                  <a:alpha val="10000"/>
                </a:srgbClr>
              </a:gs>
              <a:gs pos="75000">
                <a:srgbClr val="B3B9BE">
                  <a:alpha val="50000"/>
                </a:srgbClr>
              </a:gs>
            </a:gsLst>
            <a:lin ang="0" scaled="0"/>
          </a:gradFill>
          <a:ln w="9525" cap="flat">
            <a:noFill/>
            <a:prstDash val="solid"/>
            <a:round/>
          </a:ln>
        </p:spPr>
        <p:txBody>
          <a:bodyPr vert="eaVert" anchor="ctr"/>
          <a:lstStyle/>
          <a:p>
            <a:pPr lvl="0" algn="ctr"/>
            <a:endParaRPr kumimoji="0" lang="ko-KR" altLang="en-US" sz="800" b="0" i="0" u="none" strike="noStrike" cap="none" spc="0" normalizeH="0" baseline="0" dirty="0"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2870C6-1145-898F-7015-8AC5FE79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471832"/>
            <a:ext cx="7271438" cy="380480"/>
          </a:xfr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/>
              <a:t>3.9.3 </a:t>
            </a:r>
            <a:r>
              <a:rPr lang="ko-KR" altLang="en-US" dirty="0"/>
              <a:t>목표모델 개념도</a:t>
            </a: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1A5664EA-7B68-F932-A0ED-50E039554B01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40FCD30-7F34-C9F5-B2AB-6F18FDAFF7C2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0BEB374A-FBCF-5AE5-3358-999881412579}"/>
              </a:ext>
            </a:extLst>
          </p:cNvPr>
          <p:cNvSpPr/>
          <p:nvPr/>
        </p:nvSpPr>
        <p:spPr>
          <a:xfrm>
            <a:off x="282592" y="1736812"/>
            <a:ext cx="3954485" cy="269276"/>
          </a:xfrm>
          <a:prstGeom prst="homePlate">
            <a:avLst/>
          </a:prstGeom>
          <a:solidFill>
            <a:srgbClr val="7AE1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>
              <a:defRPr/>
            </a:pPr>
            <a:r>
              <a:rPr lang="ko-KR" altLang="en-US" sz="12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표준의안처리 체계 구축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43DFEABC-080F-20BC-AD51-9F8CEA78DD57}"/>
              </a:ext>
            </a:extLst>
          </p:cNvPr>
          <p:cNvSpPr/>
          <p:nvPr/>
        </p:nvSpPr>
        <p:spPr>
          <a:xfrm>
            <a:off x="4279982" y="1736812"/>
            <a:ext cx="2545226" cy="264237"/>
          </a:xfrm>
          <a:prstGeom prst="chevron">
            <a:avLst/>
          </a:prstGeom>
          <a:solidFill>
            <a:srgbClr val="7AE1C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>
              <a:defRPr/>
            </a:pPr>
            <a:r>
              <a:rPr lang="ko-KR" altLang="en-US" sz="12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모바일의안 서비스 체계 구축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" name="화살표: 갈매기형 수장 29">
            <a:extLst>
              <a:ext uri="{FF2B5EF4-FFF2-40B4-BE49-F238E27FC236}">
                <a16:creationId xmlns:a16="http://schemas.microsoft.com/office/drawing/2014/main" id="{397CF818-2059-064A-A7A3-4FF11AB2D119}"/>
              </a:ext>
            </a:extLst>
          </p:cNvPr>
          <p:cNvSpPr/>
          <p:nvPr/>
        </p:nvSpPr>
        <p:spPr>
          <a:xfrm>
            <a:off x="6825208" y="1736812"/>
            <a:ext cx="2798200" cy="264237"/>
          </a:xfrm>
          <a:prstGeom prst="chevron">
            <a:avLst/>
          </a:prstGeom>
          <a:solidFill>
            <a:srgbClr val="7AE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통합문서관리 체계 구축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A499F81-7ED9-2C4A-6875-8B75108F2594}"/>
              </a:ext>
            </a:extLst>
          </p:cNvPr>
          <p:cNvGrpSpPr/>
          <p:nvPr/>
        </p:nvGrpSpPr>
        <p:grpSpPr>
          <a:xfrm>
            <a:off x="344488" y="2417133"/>
            <a:ext cx="1903790" cy="3933030"/>
            <a:chOff x="488504" y="2060848"/>
            <a:chExt cx="2227826" cy="4325320"/>
          </a:xfrm>
        </p:grpSpPr>
        <p:sp>
          <p:nvSpPr>
            <p:cNvPr id="12" name="Text Box 180">
              <a:extLst>
                <a:ext uri="{FF2B5EF4-FFF2-40B4-BE49-F238E27FC236}">
                  <a16:creationId xmlns:a16="http://schemas.microsoft.com/office/drawing/2014/main" id="{EB26F2EA-0345-7E24-379C-A31C30AB96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898" y="2132856"/>
              <a:ext cx="2054821" cy="3192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1" i="0" u="none" strike="noStrike" cap="none" normalizeH="0">
                  <a:ln>
                    <a:solidFill>
                      <a:schemeClr val="tx1">
                        <a:alpha val="0"/>
                      </a:schemeClr>
                    </a:solidFill>
                  </a:ln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>
                  <a:solidFill>
                    <a:schemeClr val="tx1"/>
                  </a:solidFill>
                </a:rPr>
                <a:t>01. </a:t>
              </a:r>
              <a:r>
                <a:rPr lang="ko-KR" altLang="en-US">
                  <a:solidFill>
                    <a:schemeClr val="tx1"/>
                  </a:solidFill>
                </a:rPr>
                <a:t>발의</a:t>
              </a:r>
              <a:r>
                <a:rPr lang="en-US" altLang="ko-KR">
                  <a:solidFill>
                    <a:schemeClr val="tx1"/>
                  </a:solidFill>
                </a:rPr>
                <a:t>(</a:t>
              </a:r>
              <a:r>
                <a:rPr lang="ko-KR" altLang="en-US">
                  <a:solidFill>
                    <a:schemeClr val="tx1"/>
                  </a:solidFill>
                </a:rPr>
                <a:t>제출</a:t>
              </a:r>
              <a:r>
                <a:rPr lang="en-US" altLang="ko-KR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 Box 180">
              <a:extLst>
                <a:ext uri="{FF2B5EF4-FFF2-40B4-BE49-F238E27FC236}">
                  <a16:creationId xmlns:a16="http://schemas.microsoft.com/office/drawing/2014/main" id="{4F17EF72-172E-45E7-D578-E79FA4163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898" y="2484429"/>
              <a:ext cx="2054821" cy="3192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1" i="0" u="none" strike="noStrike" cap="none" normalizeH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lt1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 dirty="0">
                  <a:solidFill>
                    <a:schemeClr val="tx1"/>
                  </a:solidFill>
                </a:rPr>
                <a:t>02. </a:t>
              </a:r>
              <a:r>
                <a:rPr lang="ko-KR" altLang="en-US" dirty="0">
                  <a:solidFill>
                    <a:schemeClr val="tx1"/>
                  </a:solidFill>
                </a:rPr>
                <a:t>접수</a:t>
              </a:r>
            </a:p>
          </p:txBody>
        </p:sp>
        <p:sp>
          <p:nvSpPr>
            <p:cNvPr id="14" name="Text Box 180">
              <a:extLst>
                <a:ext uri="{FF2B5EF4-FFF2-40B4-BE49-F238E27FC236}">
                  <a16:creationId xmlns:a16="http://schemas.microsoft.com/office/drawing/2014/main" id="{624BF1C5-0792-BF1F-D391-59E92FE3F6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898" y="2836002"/>
              <a:ext cx="2055846" cy="3192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1" i="0" u="none" strike="noStrike" cap="none" normalizeH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lt1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>
                  <a:solidFill>
                    <a:schemeClr val="tx1"/>
                  </a:solidFill>
                </a:rPr>
                <a:t>03. </a:t>
              </a:r>
              <a:r>
                <a:rPr lang="ko-KR" altLang="en-US">
                  <a:solidFill>
                    <a:schemeClr val="tx1"/>
                  </a:solidFill>
                </a:rPr>
                <a:t>의장보고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 Box 180">
              <a:extLst>
                <a:ext uri="{FF2B5EF4-FFF2-40B4-BE49-F238E27FC236}">
                  <a16:creationId xmlns:a16="http://schemas.microsoft.com/office/drawing/2014/main" id="{ABAA37AE-8573-5178-8B31-9C222A8B29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898" y="3539148"/>
              <a:ext cx="2054821" cy="3192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1" i="0" u="none" strike="noStrike" cap="none" normalizeH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lt1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>
                  <a:solidFill>
                    <a:schemeClr val="tx1"/>
                  </a:solidFill>
                </a:rPr>
                <a:t>05. </a:t>
              </a:r>
              <a:r>
                <a:rPr lang="ko-KR" altLang="en-US">
                  <a:solidFill>
                    <a:schemeClr val="tx1"/>
                  </a:solidFill>
                </a:rPr>
                <a:t>위원회 의안처리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 Box 180">
              <a:extLst>
                <a:ext uri="{FF2B5EF4-FFF2-40B4-BE49-F238E27FC236}">
                  <a16:creationId xmlns:a16="http://schemas.microsoft.com/office/drawing/2014/main" id="{1E72E26F-F92B-1B7C-3B55-6AA4F73D4F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898" y="3890721"/>
              <a:ext cx="2054821" cy="3192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1" i="0" u="none" strike="noStrike" cap="none" normalizeH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lt1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>
                  <a:solidFill>
                    <a:schemeClr val="tx1"/>
                  </a:solidFill>
                </a:rPr>
                <a:t>06. </a:t>
              </a:r>
              <a:r>
                <a:rPr lang="ko-KR" altLang="en-US">
                  <a:solidFill>
                    <a:schemeClr val="tx1"/>
                  </a:solidFill>
                </a:rPr>
                <a:t>심사보고서 제출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 Box 180">
              <a:extLst>
                <a:ext uri="{FF2B5EF4-FFF2-40B4-BE49-F238E27FC236}">
                  <a16:creationId xmlns:a16="http://schemas.microsoft.com/office/drawing/2014/main" id="{9A302179-2C43-FEB6-6742-E76C53A170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898" y="4242294"/>
              <a:ext cx="2054821" cy="3192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1" i="0" u="none" strike="noStrike" cap="none" normalizeH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lt1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>
                  <a:solidFill>
                    <a:schemeClr val="tx1"/>
                  </a:solidFill>
                </a:rPr>
                <a:t>07. </a:t>
              </a:r>
              <a:r>
                <a:rPr lang="ko-KR" altLang="en-US">
                  <a:solidFill>
                    <a:schemeClr val="tx1"/>
                  </a:solidFill>
                </a:rPr>
                <a:t>본회의 의안처리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 Box 180">
              <a:extLst>
                <a:ext uri="{FF2B5EF4-FFF2-40B4-BE49-F238E27FC236}">
                  <a16:creationId xmlns:a16="http://schemas.microsoft.com/office/drawing/2014/main" id="{89CD7377-E4E8-4E2E-3595-DB6AB5F090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898" y="4593867"/>
              <a:ext cx="2054821" cy="3192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1" i="0" u="none" strike="noStrike" cap="none" normalizeH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lt1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>
                  <a:solidFill>
                    <a:schemeClr val="tx1"/>
                  </a:solidFill>
                </a:rPr>
                <a:t>08. </a:t>
              </a:r>
              <a:r>
                <a:rPr lang="ko-KR" altLang="en-US">
                  <a:solidFill>
                    <a:schemeClr val="tx1"/>
                  </a:solidFill>
                </a:rPr>
                <a:t>단체장 이송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Text Box 180">
              <a:extLst>
                <a:ext uri="{FF2B5EF4-FFF2-40B4-BE49-F238E27FC236}">
                  <a16:creationId xmlns:a16="http://schemas.microsoft.com/office/drawing/2014/main" id="{815DFFAD-5BDD-395A-4C80-AB7F9FBC89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898" y="4945440"/>
              <a:ext cx="2054821" cy="3192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1" i="0" u="none" strike="noStrike" cap="none" normalizeH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lt1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>
                  <a:solidFill>
                    <a:schemeClr val="tx1"/>
                  </a:solidFill>
                </a:rPr>
                <a:t>09. </a:t>
              </a:r>
              <a:r>
                <a:rPr lang="ko-KR" altLang="en-US">
                  <a:solidFill>
                    <a:schemeClr val="tx1"/>
                  </a:solidFill>
                </a:rPr>
                <a:t>의결내용확인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 Box 180">
              <a:extLst>
                <a:ext uri="{FF2B5EF4-FFF2-40B4-BE49-F238E27FC236}">
                  <a16:creationId xmlns:a16="http://schemas.microsoft.com/office/drawing/2014/main" id="{C0575B82-41AE-71EA-1A86-EBEFBBFF8B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898" y="5297013"/>
              <a:ext cx="2054821" cy="3192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1" i="0" u="none" strike="noStrike" cap="none" normalizeH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lt1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>
                  <a:solidFill>
                    <a:schemeClr val="tx1"/>
                  </a:solidFill>
                </a:rPr>
                <a:t>10. </a:t>
              </a:r>
              <a:r>
                <a:rPr lang="ko-KR" altLang="en-US">
                  <a:solidFill>
                    <a:schemeClr val="tx1"/>
                  </a:solidFill>
                </a:rPr>
                <a:t>의안심의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 Box 180">
              <a:extLst>
                <a:ext uri="{FF2B5EF4-FFF2-40B4-BE49-F238E27FC236}">
                  <a16:creationId xmlns:a16="http://schemas.microsoft.com/office/drawing/2014/main" id="{01F7E4B3-CCD2-4582-7A46-10217A81A8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898" y="6000162"/>
              <a:ext cx="2054821" cy="3192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1" i="0" u="none" strike="noStrike" cap="none" normalizeH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lt1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>
                  <a:solidFill>
                    <a:schemeClr val="tx1"/>
                  </a:solidFill>
                </a:rPr>
                <a:t>12. </a:t>
              </a:r>
              <a:r>
                <a:rPr lang="ko-KR" altLang="en-US">
                  <a:solidFill>
                    <a:schemeClr val="tx1"/>
                  </a:solidFill>
                </a:rPr>
                <a:t>재의결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 Box 180">
              <a:extLst>
                <a:ext uri="{FF2B5EF4-FFF2-40B4-BE49-F238E27FC236}">
                  <a16:creationId xmlns:a16="http://schemas.microsoft.com/office/drawing/2014/main" id="{D3CB1A28-4D01-F5D7-B704-C707756756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898" y="5648586"/>
              <a:ext cx="2054821" cy="3192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1" i="0" u="none" strike="noStrike" cap="none" normalizeH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lt1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>
                  <a:solidFill>
                    <a:schemeClr val="tx1"/>
                  </a:solidFill>
                </a:rPr>
                <a:t>11. </a:t>
              </a:r>
              <a:r>
                <a:rPr lang="ko-KR" altLang="en-US">
                  <a:solidFill>
                    <a:schemeClr val="tx1"/>
                  </a:solidFill>
                </a:rPr>
                <a:t>단체장 이송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 Box 180">
              <a:extLst>
                <a:ext uri="{FF2B5EF4-FFF2-40B4-BE49-F238E27FC236}">
                  <a16:creationId xmlns:a16="http://schemas.microsoft.com/office/drawing/2014/main" id="{C845F144-B4F4-974B-0296-C2F733C36A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898" y="3187575"/>
              <a:ext cx="2055846" cy="3192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R="0" lvl="0" indent="0" algn="ctr" defTabSz="914400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1" i="0" u="none" strike="noStrike" cap="none" normalizeH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lt1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>
                  <a:solidFill>
                    <a:schemeClr val="tx1"/>
                  </a:solidFill>
                </a:rPr>
                <a:t>04. </a:t>
              </a:r>
              <a:r>
                <a:rPr lang="ko-KR" altLang="en-US" sz="1000">
                  <a:solidFill>
                    <a:schemeClr val="tx1"/>
                  </a:solidFill>
                </a:rPr>
                <a:t>소관 상임위원회 심사 회부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064B8711-A021-F50E-9AB0-D8E997799CE3}"/>
                </a:ext>
              </a:extLst>
            </p:cNvPr>
            <p:cNvSpPr/>
            <p:nvPr/>
          </p:nvSpPr>
          <p:spPr>
            <a:xfrm>
              <a:off x="488504" y="2060848"/>
              <a:ext cx="2227826" cy="4325320"/>
            </a:xfrm>
            <a:prstGeom prst="roundRect">
              <a:avLst>
                <a:gd name="adj" fmla="val 4201"/>
              </a:avLst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11D7-F6CE-94AD-97D4-AE4942F4BBE9}"/>
              </a:ext>
            </a:extLst>
          </p:cNvPr>
          <p:cNvSpPr/>
          <p:nvPr/>
        </p:nvSpPr>
        <p:spPr>
          <a:xfrm>
            <a:off x="350700" y="2105396"/>
            <a:ext cx="1631429" cy="256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프로세스 수립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9393D3-405F-0813-BA6C-66E9F6443BC6}"/>
              </a:ext>
            </a:extLst>
          </p:cNvPr>
          <p:cNvSpPr/>
          <p:nvPr/>
        </p:nvSpPr>
        <p:spPr>
          <a:xfrm>
            <a:off x="435549" y="2105396"/>
            <a:ext cx="219734" cy="2411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1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5135860-3727-84A6-1A02-B6D345A96CE0}"/>
              </a:ext>
            </a:extLst>
          </p:cNvPr>
          <p:cNvGrpSpPr/>
          <p:nvPr/>
        </p:nvGrpSpPr>
        <p:grpSpPr>
          <a:xfrm>
            <a:off x="2396716" y="2091883"/>
            <a:ext cx="1631429" cy="256997"/>
            <a:chOff x="2576736" y="2955979"/>
            <a:chExt cx="1631429" cy="2569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7BA6DB0-3966-6A22-62EE-E98D479CE626}"/>
                </a:ext>
              </a:extLst>
            </p:cNvPr>
            <p:cNvSpPr/>
            <p:nvPr/>
          </p:nvSpPr>
          <p:spPr>
            <a:xfrm>
              <a:off x="2576736" y="2955979"/>
              <a:ext cx="1631429" cy="2569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Medium" panose="00000600000000000000" pitchFamily="2" charset="-127"/>
                </a:rPr>
                <a:t>의안관리시스템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F12C98D-C715-257E-7E73-39250A2E362A}"/>
                </a:ext>
              </a:extLst>
            </p:cNvPr>
            <p:cNvSpPr/>
            <p:nvPr/>
          </p:nvSpPr>
          <p:spPr>
            <a:xfrm>
              <a:off x="2621877" y="2964117"/>
              <a:ext cx="219734" cy="2411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Medium" panose="00000600000000000000" pitchFamily="2" charset="-127"/>
                </a:rPr>
                <a:t>2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A8903EB-5989-64EB-967D-B574B805E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68" y="2417133"/>
            <a:ext cx="623458" cy="66761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D7AE58-995F-E941-4454-A8ABDC93CF1B}"/>
              </a:ext>
            </a:extLst>
          </p:cNvPr>
          <p:cNvSpPr txBox="1"/>
          <p:nvPr/>
        </p:nvSpPr>
        <p:spPr>
          <a:xfrm>
            <a:off x="2715082" y="3148795"/>
            <a:ext cx="1075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5350"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r>
              <a:rPr lang="ko-KR" altLang="en-US" sz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통합의안관리시스템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7F55DE-F1C6-DBFA-814A-C5D9CA4AD457}"/>
              </a:ext>
            </a:extLst>
          </p:cNvPr>
          <p:cNvSpPr txBox="1"/>
          <p:nvPr/>
        </p:nvSpPr>
        <p:spPr>
          <a:xfrm>
            <a:off x="2875837" y="4242036"/>
            <a:ext cx="758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사무처직원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E1F79FA-A19F-B869-9098-AD5857057E55}"/>
              </a:ext>
            </a:extLst>
          </p:cNvPr>
          <p:cNvSpPr/>
          <p:nvPr/>
        </p:nvSpPr>
        <p:spPr>
          <a:xfrm>
            <a:off x="2576736" y="4533200"/>
            <a:ext cx="1531012" cy="461665"/>
          </a:xfrm>
          <a:prstGeom prst="roundRect">
            <a:avLst>
              <a:gd name="adj" fmla="val 7428"/>
            </a:avLst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부서별 업무기능</a:t>
            </a:r>
            <a:endParaRPr lang="en-US" altLang="ko-KR" sz="10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anose="00000600000000000000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의안정보 관리 기능</a:t>
            </a:r>
            <a:endParaRPr lang="en-US" altLang="ko-KR" sz="10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anose="00000600000000000000" pitchFamily="2" charset="-127"/>
            </a:endParaRPr>
          </a:p>
        </p:txBody>
      </p:sp>
      <p:pic>
        <p:nvPicPr>
          <p:cNvPr id="27" name="Picture 14" descr="27">
            <a:extLst>
              <a:ext uri="{FF2B5EF4-FFF2-40B4-BE49-F238E27FC236}">
                <a16:creationId xmlns:a16="http://schemas.microsoft.com/office/drawing/2014/main" id="{34F6DEEF-91FA-5520-6E56-2F78BADA6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34151" y="3681028"/>
            <a:ext cx="535840" cy="617611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DA12E9-AE15-EFCE-1407-B31C862A7098}"/>
              </a:ext>
            </a:extLst>
          </p:cNvPr>
          <p:cNvGrpSpPr/>
          <p:nvPr/>
        </p:nvGrpSpPr>
        <p:grpSpPr>
          <a:xfrm>
            <a:off x="4785658" y="2096852"/>
            <a:ext cx="1736277" cy="256997"/>
            <a:chOff x="2621877" y="2955979"/>
            <a:chExt cx="1736277" cy="256997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38915B7-0FC1-2282-B0DD-2EF812C20E9E}"/>
                </a:ext>
              </a:extLst>
            </p:cNvPr>
            <p:cNvSpPr/>
            <p:nvPr/>
          </p:nvSpPr>
          <p:spPr>
            <a:xfrm>
              <a:off x="2726725" y="2955979"/>
              <a:ext cx="1631429" cy="2569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Medium" panose="00000600000000000000" pitchFamily="2" charset="-127"/>
                </a:rPr>
                <a:t>모바일의안 서비스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63C7F00-9E79-CCAF-EB32-97F41A321F95}"/>
                </a:ext>
              </a:extLst>
            </p:cNvPr>
            <p:cNvSpPr/>
            <p:nvPr/>
          </p:nvSpPr>
          <p:spPr>
            <a:xfrm>
              <a:off x="2621877" y="2964117"/>
              <a:ext cx="219734" cy="2411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Medium" panose="00000600000000000000" pitchFamily="2" charset="-127"/>
                </a:rPr>
                <a:t>3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55" name="Picture 7" descr="D:\12. Graphic\04. Clip Art\02_3D 사람\사람_11.png">
            <a:extLst>
              <a:ext uri="{FF2B5EF4-FFF2-40B4-BE49-F238E27FC236}">
                <a16:creationId xmlns:a16="http://schemas.microsoft.com/office/drawing/2014/main" id="{79675475-D57B-AD71-BA41-B5732767A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989" y="5085184"/>
            <a:ext cx="422362" cy="575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E4333F2-2CF4-AEC7-AFAF-1F33D6C7E12B}"/>
              </a:ext>
            </a:extLst>
          </p:cNvPr>
          <p:cNvSpPr txBox="1"/>
          <p:nvPr/>
        </p:nvSpPr>
        <p:spPr>
          <a:xfrm>
            <a:off x="2947845" y="5685070"/>
            <a:ext cx="758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의원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12266652-E7F0-8DF6-C7BD-F4A5F73D3102}"/>
              </a:ext>
            </a:extLst>
          </p:cNvPr>
          <p:cNvSpPr/>
          <p:nvPr/>
        </p:nvSpPr>
        <p:spPr>
          <a:xfrm>
            <a:off x="2612740" y="5969019"/>
            <a:ext cx="1531012" cy="461665"/>
          </a:xfrm>
          <a:prstGeom prst="roundRect">
            <a:avLst>
              <a:gd name="adj" fmla="val 7428"/>
            </a:avLst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전자결재 기능</a:t>
            </a:r>
            <a:endParaRPr lang="en-US" altLang="ko-KR" sz="10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anose="00000600000000000000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개인 맞춤형 의안정보</a:t>
            </a:r>
            <a:endParaRPr lang="en-US" altLang="ko-KR" sz="10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anose="00000600000000000000" pitchFamily="2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0176AC24-5E48-EB47-68E2-188D82BC8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208" y="3761355"/>
            <a:ext cx="1943891" cy="255775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37032D1-99F5-2620-0411-056E28ADB4EC}"/>
              </a:ext>
            </a:extLst>
          </p:cNvPr>
          <p:cNvSpPr txBox="1"/>
          <p:nvPr/>
        </p:nvSpPr>
        <p:spPr>
          <a:xfrm>
            <a:off x="4772980" y="2984383"/>
            <a:ext cx="758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사무처직원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anose="00000600000000000000" pitchFamily="2" charset="-127"/>
            </a:endParaRPr>
          </a:p>
        </p:txBody>
      </p:sp>
      <p:pic>
        <p:nvPicPr>
          <p:cNvPr id="70" name="Picture 7" descr="D:\12. Graphic\04. Clip Art\02_3D 사람\사람_11.png">
            <a:extLst>
              <a:ext uri="{FF2B5EF4-FFF2-40B4-BE49-F238E27FC236}">
                <a16:creationId xmlns:a16="http://schemas.microsoft.com/office/drawing/2014/main" id="{7905C967-4140-775B-CCC6-F9EAAC2BC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813" y="2463361"/>
            <a:ext cx="354090" cy="48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DA8D7DBC-F456-A072-1567-771885A5E2D9}"/>
              </a:ext>
            </a:extLst>
          </p:cNvPr>
          <p:cNvSpPr txBox="1"/>
          <p:nvPr/>
        </p:nvSpPr>
        <p:spPr>
          <a:xfrm>
            <a:off x="5701330" y="2960948"/>
            <a:ext cx="758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의원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anose="00000600000000000000" pitchFamily="2" charset="-127"/>
            </a:endParaRPr>
          </a:p>
        </p:txBody>
      </p:sp>
      <p:pic>
        <p:nvPicPr>
          <p:cNvPr id="72" name="Picture 14" descr="27">
            <a:extLst>
              <a:ext uri="{FF2B5EF4-FFF2-40B4-BE49-F238E27FC236}">
                <a16:creationId xmlns:a16="http://schemas.microsoft.com/office/drawing/2014/main" id="{29740CD0-EF78-842C-7921-DC90014CD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0658" y="2448062"/>
            <a:ext cx="503302" cy="580107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1E15807F-33C7-EAC1-987D-7BA5CA577B74}"/>
              </a:ext>
            </a:extLst>
          </p:cNvPr>
          <p:cNvSpPr/>
          <p:nvPr/>
        </p:nvSpPr>
        <p:spPr>
          <a:xfrm>
            <a:off x="4940860" y="4329100"/>
            <a:ext cx="360040" cy="166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나의 의안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786BB1A-C4C0-BB49-0189-D865529F57CE}"/>
              </a:ext>
            </a:extLst>
          </p:cNvPr>
          <p:cNvSpPr/>
          <p:nvPr/>
        </p:nvSpPr>
        <p:spPr>
          <a:xfrm>
            <a:off x="4946384" y="4090954"/>
            <a:ext cx="360040" cy="166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407D8C-FE91-6F80-F44E-C46421535893}"/>
              </a:ext>
            </a:extLst>
          </p:cNvPr>
          <p:cNvSpPr/>
          <p:nvPr/>
        </p:nvSpPr>
        <p:spPr>
          <a:xfrm>
            <a:off x="5673080" y="5121188"/>
            <a:ext cx="311659" cy="720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31FF8A-BC10-322A-61A1-F110D1F657BE}"/>
              </a:ext>
            </a:extLst>
          </p:cNvPr>
          <p:cNvSpPr/>
          <p:nvPr/>
        </p:nvSpPr>
        <p:spPr>
          <a:xfrm>
            <a:off x="5673080" y="5832618"/>
            <a:ext cx="311659" cy="720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1930E79-5DDD-F162-47F1-660FA31DF7FA}"/>
              </a:ext>
            </a:extLst>
          </p:cNvPr>
          <p:cNvSpPr/>
          <p:nvPr/>
        </p:nvSpPr>
        <p:spPr>
          <a:xfrm>
            <a:off x="5673080" y="5963161"/>
            <a:ext cx="468052" cy="94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FCA6BA4-A172-9D03-6EFA-FA2AB57BCF4C}"/>
              </a:ext>
            </a:extLst>
          </p:cNvPr>
          <p:cNvSpPr/>
          <p:nvPr/>
        </p:nvSpPr>
        <p:spPr>
          <a:xfrm rot="19420003">
            <a:off x="5213604" y="5228326"/>
            <a:ext cx="1536431" cy="39330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EXAMPLE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C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B66C9BFD-5FAF-13FE-21FC-D035C0274005}"/>
              </a:ext>
            </a:extLst>
          </p:cNvPr>
          <p:cNvCxnSpPr>
            <a:cxnSpLocks/>
            <a:stCxn id="62" idx="0"/>
            <a:endCxn id="71" idx="2"/>
          </p:cNvCxnSpPr>
          <p:nvPr/>
        </p:nvCxnSpPr>
        <p:spPr>
          <a:xfrm rot="5400000" flipH="1" flipV="1">
            <a:off x="5570813" y="3251510"/>
            <a:ext cx="554186" cy="465505"/>
          </a:xfrm>
          <a:prstGeom prst="curvedConnector3">
            <a:avLst>
              <a:gd name="adj1" fmla="val 50000"/>
            </a:avLst>
          </a:prstGeom>
          <a:ln>
            <a:solidFill>
              <a:srgbClr val="077A7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A08C7C13-71D7-8B6B-A7E8-B8DD73BBA3D9}"/>
              </a:ext>
            </a:extLst>
          </p:cNvPr>
          <p:cNvCxnSpPr>
            <a:cxnSpLocks/>
            <a:stCxn id="62" idx="0"/>
            <a:endCxn id="68" idx="2"/>
          </p:cNvCxnSpPr>
          <p:nvPr/>
        </p:nvCxnSpPr>
        <p:spPr>
          <a:xfrm rot="16200000" flipV="1">
            <a:off x="5118357" y="3264557"/>
            <a:ext cx="530751" cy="462845"/>
          </a:xfrm>
          <a:prstGeom prst="curvedConnector3">
            <a:avLst>
              <a:gd name="adj1" fmla="val 50000"/>
            </a:avLst>
          </a:prstGeom>
          <a:ln>
            <a:solidFill>
              <a:srgbClr val="077A7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CE60A75B-576B-196A-8AC7-EB721C25E0AA}"/>
              </a:ext>
            </a:extLst>
          </p:cNvPr>
          <p:cNvSpPr/>
          <p:nvPr/>
        </p:nvSpPr>
        <p:spPr>
          <a:xfrm>
            <a:off x="4736976" y="3362967"/>
            <a:ext cx="1764196" cy="301211"/>
          </a:xfrm>
          <a:prstGeom prst="roundRect">
            <a:avLst>
              <a:gd name="adj" fmla="val 7428"/>
            </a:avLst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연서전자서명 및 알림 기능</a:t>
            </a:r>
            <a:endParaRPr lang="en-US" altLang="ko-KR" sz="10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anose="00000600000000000000" pitchFamily="2" charset="-127"/>
            </a:endParaRPr>
          </a:p>
        </p:txBody>
      </p:sp>
      <p:pic>
        <p:nvPicPr>
          <p:cNvPr id="87" name="그래픽 86" descr="종 단색으로 채워진">
            <a:extLst>
              <a:ext uri="{FF2B5EF4-FFF2-40B4-BE49-F238E27FC236}">
                <a16:creationId xmlns:a16="http://schemas.microsoft.com/office/drawing/2014/main" id="{DD532679-66C0-1157-3EE5-9FDCC47532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5908" y="3549029"/>
            <a:ext cx="440804" cy="440804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C807E48E-EA36-E7B2-D2D6-0356B55D3E52}"/>
              </a:ext>
            </a:extLst>
          </p:cNvPr>
          <p:cNvGrpSpPr/>
          <p:nvPr/>
        </p:nvGrpSpPr>
        <p:grpSpPr>
          <a:xfrm>
            <a:off x="7391193" y="2070606"/>
            <a:ext cx="1736277" cy="256997"/>
            <a:chOff x="2621877" y="2955979"/>
            <a:chExt cx="1736277" cy="256997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3C62228-A76B-3ED8-1466-1A81EE881AB5}"/>
                </a:ext>
              </a:extLst>
            </p:cNvPr>
            <p:cNvSpPr/>
            <p:nvPr/>
          </p:nvSpPr>
          <p:spPr>
            <a:xfrm>
              <a:off x="2726725" y="2955979"/>
              <a:ext cx="1631429" cy="2569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Medium" panose="00000600000000000000" pitchFamily="2" charset="-127"/>
                </a:rPr>
                <a:t>콘텐츠관리시스템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5AEC2C7-34AE-DC4E-474E-AB147AD31666}"/>
                </a:ext>
              </a:extLst>
            </p:cNvPr>
            <p:cNvSpPr/>
            <p:nvPr/>
          </p:nvSpPr>
          <p:spPr>
            <a:xfrm>
              <a:off x="2621877" y="2964117"/>
              <a:ext cx="219734" cy="2411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Medium" panose="00000600000000000000" pitchFamily="2" charset="-127"/>
                </a:rPr>
                <a:t>4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723740DC-7B8D-4FFD-1D5B-EDE7184A9ED4}"/>
              </a:ext>
            </a:extLst>
          </p:cNvPr>
          <p:cNvGrpSpPr/>
          <p:nvPr/>
        </p:nvGrpSpPr>
        <p:grpSpPr>
          <a:xfrm>
            <a:off x="7221252" y="2420888"/>
            <a:ext cx="1943891" cy="1630797"/>
            <a:chOff x="7121775" y="2420888"/>
            <a:chExt cx="2196405" cy="1840580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099F0E5-32CD-4A15-81D5-0AF31D406DC0}"/>
                </a:ext>
              </a:extLst>
            </p:cNvPr>
            <p:cNvSpPr/>
            <p:nvPr/>
          </p:nvSpPr>
          <p:spPr>
            <a:xfrm>
              <a:off x="7125465" y="2709394"/>
              <a:ext cx="2192463" cy="1552073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>
              <a:outerShdw dist="12700" dir="5400000" algn="t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txBody>
            <a:bodyPr lIns="0" tIns="0" rIns="0" bIns="0" rtlCol="0" anchor="ctr" anchorCtr="0"/>
            <a:lstStyle/>
            <a:p>
              <a:pPr algn="ctr" latinLnBrk="0">
                <a:buClr>
                  <a:srgbClr val="969696"/>
                </a:buClr>
                <a:buSzPts val="800"/>
              </a:pPr>
              <a:endPara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굴림" pitchFamily="50" charset="-127"/>
              </a:endParaRPr>
            </a:p>
          </p:txBody>
        </p:sp>
        <p:sp>
          <p:nvSpPr>
            <p:cNvPr id="100" name="Freeform 59">
              <a:extLst>
                <a:ext uri="{FF2B5EF4-FFF2-40B4-BE49-F238E27FC236}">
                  <a16:creationId xmlns:a16="http://schemas.microsoft.com/office/drawing/2014/main" id="{8118678F-F042-3389-C1FE-ECEBCC2D7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775" y="2420888"/>
              <a:ext cx="2196405" cy="309695"/>
            </a:xfrm>
            <a:custGeom>
              <a:avLst/>
              <a:gdLst>
                <a:gd name="T0" fmla="*/ 1848 w 1910"/>
                <a:gd name="T1" fmla="*/ 335 h 335"/>
                <a:gd name="T2" fmla="*/ 62 w 1910"/>
                <a:gd name="T3" fmla="*/ 335 h 335"/>
                <a:gd name="T4" fmla="*/ 62 w 1910"/>
                <a:gd name="T5" fmla="*/ 335 h 335"/>
                <a:gd name="T6" fmla="*/ 50 w 1910"/>
                <a:gd name="T7" fmla="*/ 333 h 335"/>
                <a:gd name="T8" fmla="*/ 38 w 1910"/>
                <a:gd name="T9" fmla="*/ 331 h 335"/>
                <a:gd name="T10" fmla="*/ 28 w 1910"/>
                <a:gd name="T11" fmla="*/ 325 h 335"/>
                <a:gd name="T12" fmla="*/ 18 w 1910"/>
                <a:gd name="T13" fmla="*/ 317 h 335"/>
                <a:gd name="T14" fmla="*/ 10 w 1910"/>
                <a:gd name="T15" fmla="*/ 307 h 335"/>
                <a:gd name="T16" fmla="*/ 4 w 1910"/>
                <a:gd name="T17" fmla="*/ 297 h 335"/>
                <a:gd name="T18" fmla="*/ 2 w 1910"/>
                <a:gd name="T19" fmla="*/ 285 h 335"/>
                <a:gd name="T20" fmla="*/ 0 w 1910"/>
                <a:gd name="T21" fmla="*/ 273 h 335"/>
                <a:gd name="T22" fmla="*/ 0 w 1910"/>
                <a:gd name="T23" fmla="*/ 62 h 335"/>
                <a:gd name="T24" fmla="*/ 0 w 1910"/>
                <a:gd name="T25" fmla="*/ 62 h 335"/>
                <a:gd name="T26" fmla="*/ 2 w 1910"/>
                <a:gd name="T27" fmla="*/ 50 h 335"/>
                <a:gd name="T28" fmla="*/ 4 w 1910"/>
                <a:gd name="T29" fmla="*/ 38 h 335"/>
                <a:gd name="T30" fmla="*/ 10 w 1910"/>
                <a:gd name="T31" fmla="*/ 28 h 335"/>
                <a:gd name="T32" fmla="*/ 18 w 1910"/>
                <a:gd name="T33" fmla="*/ 18 h 335"/>
                <a:gd name="T34" fmla="*/ 28 w 1910"/>
                <a:gd name="T35" fmla="*/ 12 h 335"/>
                <a:gd name="T36" fmla="*/ 38 w 1910"/>
                <a:gd name="T37" fmla="*/ 6 h 335"/>
                <a:gd name="T38" fmla="*/ 50 w 1910"/>
                <a:gd name="T39" fmla="*/ 2 h 335"/>
                <a:gd name="T40" fmla="*/ 62 w 1910"/>
                <a:gd name="T41" fmla="*/ 0 h 335"/>
                <a:gd name="T42" fmla="*/ 1848 w 1910"/>
                <a:gd name="T43" fmla="*/ 0 h 335"/>
                <a:gd name="T44" fmla="*/ 1848 w 1910"/>
                <a:gd name="T45" fmla="*/ 0 h 335"/>
                <a:gd name="T46" fmla="*/ 1860 w 1910"/>
                <a:gd name="T47" fmla="*/ 2 h 335"/>
                <a:gd name="T48" fmla="*/ 1872 w 1910"/>
                <a:gd name="T49" fmla="*/ 6 h 335"/>
                <a:gd name="T50" fmla="*/ 1882 w 1910"/>
                <a:gd name="T51" fmla="*/ 12 h 335"/>
                <a:gd name="T52" fmla="*/ 1892 w 1910"/>
                <a:gd name="T53" fmla="*/ 18 h 335"/>
                <a:gd name="T54" fmla="*/ 1900 w 1910"/>
                <a:gd name="T55" fmla="*/ 28 h 335"/>
                <a:gd name="T56" fmla="*/ 1904 w 1910"/>
                <a:gd name="T57" fmla="*/ 38 h 335"/>
                <a:gd name="T58" fmla="*/ 1908 w 1910"/>
                <a:gd name="T59" fmla="*/ 50 h 335"/>
                <a:gd name="T60" fmla="*/ 1910 w 1910"/>
                <a:gd name="T61" fmla="*/ 62 h 335"/>
                <a:gd name="T62" fmla="*/ 1910 w 1910"/>
                <a:gd name="T63" fmla="*/ 273 h 335"/>
                <a:gd name="T64" fmla="*/ 1910 w 1910"/>
                <a:gd name="T65" fmla="*/ 273 h 335"/>
                <a:gd name="T66" fmla="*/ 1908 w 1910"/>
                <a:gd name="T67" fmla="*/ 285 h 335"/>
                <a:gd name="T68" fmla="*/ 1904 w 1910"/>
                <a:gd name="T69" fmla="*/ 297 h 335"/>
                <a:gd name="T70" fmla="*/ 1900 w 1910"/>
                <a:gd name="T71" fmla="*/ 307 h 335"/>
                <a:gd name="T72" fmla="*/ 1892 w 1910"/>
                <a:gd name="T73" fmla="*/ 317 h 335"/>
                <a:gd name="T74" fmla="*/ 1882 w 1910"/>
                <a:gd name="T75" fmla="*/ 325 h 335"/>
                <a:gd name="T76" fmla="*/ 1872 w 1910"/>
                <a:gd name="T77" fmla="*/ 331 h 335"/>
                <a:gd name="T78" fmla="*/ 1860 w 1910"/>
                <a:gd name="T79" fmla="*/ 333 h 335"/>
                <a:gd name="T80" fmla="*/ 1848 w 1910"/>
                <a:gd name="T81" fmla="*/ 335 h 335"/>
                <a:gd name="T82" fmla="*/ 1848 w 1910"/>
                <a:gd name="T83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10" h="335">
                  <a:moveTo>
                    <a:pt x="1848" y="335"/>
                  </a:moveTo>
                  <a:lnTo>
                    <a:pt x="62" y="335"/>
                  </a:lnTo>
                  <a:lnTo>
                    <a:pt x="62" y="335"/>
                  </a:lnTo>
                  <a:lnTo>
                    <a:pt x="50" y="333"/>
                  </a:lnTo>
                  <a:lnTo>
                    <a:pt x="38" y="331"/>
                  </a:lnTo>
                  <a:lnTo>
                    <a:pt x="28" y="325"/>
                  </a:lnTo>
                  <a:lnTo>
                    <a:pt x="18" y="317"/>
                  </a:lnTo>
                  <a:lnTo>
                    <a:pt x="10" y="307"/>
                  </a:lnTo>
                  <a:lnTo>
                    <a:pt x="4" y="297"/>
                  </a:lnTo>
                  <a:lnTo>
                    <a:pt x="2" y="285"/>
                  </a:lnTo>
                  <a:lnTo>
                    <a:pt x="0" y="273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4" y="38"/>
                  </a:lnTo>
                  <a:lnTo>
                    <a:pt x="10" y="28"/>
                  </a:lnTo>
                  <a:lnTo>
                    <a:pt x="18" y="18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1848" y="0"/>
                  </a:lnTo>
                  <a:lnTo>
                    <a:pt x="1848" y="0"/>
                  </a:lnTo>
                  <a:lnTo>
                    <a:pt x="1860" y="2"/>
                  </a:lnTo>
                  <a:lnTo>
                    <a:pt x="1872" y="6"/>
                  </a:lnTo>
                  <a:lnTo>
                    <a:pt x="1882" y="12"/>
                  </a:lnTo>
                  <a:lnTo>
                    <a:pt x="1892" y="18"/>
                  </a:lnTo>
                  <a:lnTo>
                    <a:pt x="1900" y="28"/>
                  </a:lnTo>
                  <a:lnTo>
                    <a:pt x="1904" y="38"/>
                  </a:lnTo>
                  <a:lnTo>
                    <a:pt x="1908" y="50"/>
                  </a:lnTo>
                  <a:lnTo>
                    <a:pt x="1910" y="62"/>
                  </a:lnTo>
                  <a:lnTo>
                    <a:pt x="1910" y="273"/>
                  </a:lnTo>
                  <a:lnTo>
                    <a:pt x="1910" y="273"/>
                  </a:lnTo>
                  <a:lnTo>
                    <a:pt x="1908" y="285"/>
                  </a:lnTo>
                  <a:lnTo>
                    <a:pt x="1904" y="297"/>
                  </a:lnTo>
                  <a:lnTo>
                    <a:pt x="1900" y="307"/>
                  </a:lnTo>
                  <a:lnTo>
                    <a:pt x="1892" y="317"/>
                  </a:lnTo>
                  <a:lnTo>
                    <a:pt x="1882" y="325"/>
                  </a:lnTo>
                  <a:lnTo>
                    <a:pt x="1872" y="331"/>
                  </a:lnTo>
                  <a:lnTo>
                    <a:pt x="1860" y="333"/>
                  </a:lnTo>
                  <a:lnTo>
                    <a:pt x="1848" y="335"/>
                  </a:lnTo>
                  <a:lnTo>
                    <a:pt x="1848" y="335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vert="horz" wrap="square" lIns="53249" tIns="26624" rIns="53249" bIns="26624" numCol="1" anchor="ctr" anchorCtr="0" compatLnSpc="1">
              <a:prstTxWarp prst="textNoShape">
                <a:avLst/>
              </a:prstTxWarp>
            </a:bodyPr>
            <a:lstStyle/>
            <a:p>
              <a:pPr algn="ctr" defTabSz="532524"/>
              <a:r>
                <a:rPr lang="ko-KR" altLang="en-US" sz="1100" b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의안 및 기타 의정자료</a:t>
              </a:r>
              <a:endPara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4494F83-6710-0BCA-A820-3AC7B0E57559}"/>
                </a:ext>
              </a:extLst>
            </p:cNvPr>
            <p:cNvGrpSpPr/>
            <p:nvPr/>
          </p:nvGrpSpPr>
          <p:grpSpPr>
            <a:xfrm>
              <a:off x="8241691" y="2816932"/>
              <a:ext cx="995785" cy="642365"/>
              <a:chOff x="-2332151" y="4199747"/>
              <a:chExt cx="1175347" cy="933672"/>
            </a:xfrm>
          </p:grpSpPr>
          <p:pic>
            <p:nvPicPr>
              <p:cNvPr id="102" name="Picture 28" descr="__21">
                <a:extLst>
                  <a:ext uri="{FF2B5EF4-FFF2-40B4-BE49-F238E27FC236}">
                    <a16:creationId xmlns:a16="http://schemas.microsoft.com/office/drawing/2014/main" id="{880E0ECE-B171-6AA8-F1CB-35CBB4F115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186597" y="4199747"/>
                <a:ext cx="500062" cy="642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TextBox 106">
                <a:extLst>
                  <a:ext uri="{FF2B5EF4-FFF2-40B4-BE49-F238E27FC236}">
                    <a16:creationId xmlns:a16="http://schemas.microsoft.com/office/drawing/2014/main" id="{D48E63AB-F6B1-D3F1-F0D0-81A7526E7CDF}"/>
                  </a:ext>
                </a:extLst>
              </p:cNvPr>
              <p:cNvSpPr txBox="1"/>
              <p:nvPr/>
            </p:nvSpPr>
            <p:spPr>
              <a:xfrm>
                <a:off x="-2332151" y="4797907"/>
                <a:ext cx="1175347" cy="33551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912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824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6736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5648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4560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3472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52384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31296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95363">
                  <a:defRPr/>
                </a:pPr>
                <a:r>
                  <a:rPr lang="ko-KR" altLang="en-US" sz="900" b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Arial" pitchFamily="34" charset="0"/>
                  </a:rPr>
                  <a:t>사진</a:t>
                </a:r>
                <a:r>
                  <a:rPr lang="en-US" altLang="ko-KR" sz="900" b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Arial" pitchFamily="34" charset="0"/>
                  </a:rPr>
                  <a:t>, </a:t>
                </a:r>
                <a:r>
                  <a:rPr lang="ko-KR" altLang="en-US" sz="900" b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Arial" pitchFamily="34" charset="0"/>
                  </a:rPr>
                  <a:t>이미지 파일</a:t>
                </a:r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19078F51-6D94-C345-BA4B-F189C32EE0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900847" y="4342622"/>
                <a:ext cx="466725" cy="454025"/>
                <a:chOff x="2000428" y="5453066"/>
                <a:chExt cx="466127" cy="454252"/>
              </a:xfrm>
            </p:grpSpPr>
            <p:pic>
              <p:nvPicPr>
                <p:cNvPr id="105" name="Picture 5" descr="D:\workspace\jdcEdms\NADi2\images\icon\icon_jpg.gif">
                  <a:extLst>
                    <a:ext uri="{FF2B5EF4-FFF2-40B4-BE49-F238E27FC236}">
                      <a16:creationId xmlns:a16="http://schemas.microsoft.com/office/drawing/2014/main" id="{22254317-4A48-18AA-B57F-DC010A2DF6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0428" y="5453066"/>
                  <a:ext cx="216000" cy="216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6" name="Picture 6" descr="D:\workspace\jdcEdms\NADi2\images\icon\i-file-bmp.gif">
                  <a:extLst>
                    <a:ext uri="{FF2B5EF4-FFF2-40B4-BE49-F238E27FC236}">
                      <a16:creationId xmlns:a16="http://schemas.microsoft.com/office/drawing/2014/main" id="{0FF845E8-0654-0F91-5B83-3B9972176A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0428" y="5691318"/>
                  <a:ext cx="216000" cy="216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7" name="Picture 7" descr="D:\workspace\jdcEdms\NADi2\images\icon\i-file-tif.gif">
                  <a:extLst>
                    <a:ext uri="{FF2B5EF4-FFF2-40B4-BE49-F238E27FC236}">
                      <a16:creationId xmlns:a16="http://schemas.microsoft.com/office/drawing/2014/main" id="{437865E8-FEAA-2F3C-B679-EFD6C10F19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50367" y="5453066"/>
                  <a:ext cx="216000" cy="216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8" name="Picture 8" descr="D:\workspace\jdcEdms\NADi2\images\icon\i-file-gif.gif">
                  <a:extLst>
                    <a:ext uri="{FF2B5EF4-FFF2-40B4-BE49-F238E27FC236}">
                      <a16:creationId xmlns:a16="http://schemas.microsoft.com/office/drawing/2014/main" id="{031E01AA-0E8E-70BD-ADCE-26A89E302F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50555" y="5691318"/>
                  <a:ext cx="216000" cy="216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71E99B9E-A5A6-3688-4983-F075A8338997}"/>
                </a:ext>
              </a:extLst>
            </p:cNvPr>
            <p:cNvGrpSpPr/>
            <p:nvPr/>
          </p:nvGrpSpPr>
          <p:grpSpPr>
            <a:xfrm>
              <a:off x="8333454" y="3597245"/>
              <a:ext cx="857928" cy="664223"/>
              <a:chOff x="-4790168" y="4301347"/>
              <a:chExt cx="1132033" cy="866159"/>
            </a:xfrm>
          </p:grpSpPr>
          <p:sp>
            <p:nvSpPr>
              <p:cNvPr id="110" name="TextBox 100">
                <a:extLst>
                  <a:ext uri="{FF2B5EF4-FFF2-40B4-BE49-F238E27FC236}">
                    <a16:creationId xmlns:a16="http://schemas.microsoft.com/office/drawing/2014/main" id="{E0008569-41A2-7C93-9DCE-E024E440ABD2}"/>
                  </a:ext>
                </a:extLst>
              </p:cNvPr>
              <p:cNvSpPr txBox="1"/>
              <p:nvPr/>
            </p:nvSpPr>
            <p:spPr>
              <a:xfrm>
                <a:off x="-4790168" y="4866497"/>
                <a:ext cx="1132033" cy="30100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912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824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6736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5648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4560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3472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52384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31296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95363">
                  <a:defRPr/>
                </a:pPr>
                <a:r>
                  <a:rPr lang="ko-KR" altLang="en-US" sz="9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Arial" pitchFamily="34" charset="0"/>
                  </a:rPr>
                  <a:t>종이 스캔 </a:t>
                </a:r>
                <a:r>
                  <a:rPr lang="ko-KR" altLang="en-US" sz="900" b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Arial" pitchFamily="34" charset="0"/>
                  </a:rPr>
                  <a:t>문서</a:t>
                </a:r>
              </a:p>
            </p:txBody>
          </p:sp>
          <p:pic>
            <p:nvPicPr>
              <p:cNvPr id="111" name="Picture 206" descr="sam-1-1">
                <a:extLst>
                  <a:ext uri="{FF2B5EF4-FFF2-40B4-BE49-F238E27FC236}">
                    <a16:creationId xmlns:a16="http://schemas.microsoft.com/office/drawing/2014/main" id="{39F906FB-9374-1B68-35CA-19A6800134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4540860" y="4323572"/>
                <a:ext cx="315913" cy="365125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206" descr="sam-1-1">
                <a:extLst>
                  <a:ext uri="{FF2B5EF4-FFF2-40B4-BE49-F238E27FC236}">
                    <a16:creationId xmlns:a16="http://schemas.microsoft.com/office/drawing/2014/main" id="{5A3CBA42-D4C4-7FDD-3EF7-F5E9E32591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4456722" y="4407709"/>
                <a:ext cx="315912" cy="365125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Picture 206" descr="sam-1-1">
                <a:extLst>
                  <a:ext uri="{FF2B5EF4-FFF2-40B4-BE49-F238E27FC236}">
                    <a16:creationId xmlns:a16="http://schemas.microsoft.com/office/drawing/2014/main" id="{4066E76E-571D-D6E8-7B5D-E4112F9890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-4342422" y="4301347"/>
                <a:ext cx="314325" cy="365125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4" name="Picture 6" descr="hp6250c2">
                <a:extLst>
                  <a:ext uri="{FF2B5EF4-FFF2-40B4-BE49-F238E27FC236}">
                    <a16:creationId xmlns:a16="http://schemas.microsoft.com/office/drawing/2014/main" id="{03CBDF53-9290-B350-8FA2-2DECAA6B66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342422" y="4461684"/>
                <a:ext cx="538162" cy="40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BC0E3CB9-98D9-C610-B88A-BDD5421F6E6B}"/>
                </a:ext>
              </a:extLst>
            </p:cNvPr>
            <p:cNvGrpSpPr/>
            <p:nvPr/>
          </p:nvGrpSpPr>
          <p:grpSpPr>
            <a:xfrm>
              <a:off x="7202721" y="3560235"/>
              <a:ext cx="1143263" cy="692571"/>
              <a:chOff x="-3775410" y="4218797"/>
              <a:chExt cx="1439319" cy="966735"/>
            </a:xfrm>
          </p:grpSpPr>
          <p:sp>
            <p:nvSpPr>
              <p:cNvPr id="116" name="TextBox 93">
                <a:extLst>
                  <a:ext uri="{FF2B5EF4-FFF2-40B4-BE49-F238E27FC236}">
                    <a16:creationId xmlns:a16="http://schemas.microsoft.com/office/drawing/2014/main" id="{D7D0E740-95C2-3C09-0F87-BF6902D3F9B4}"/>
                  </a:ext>
                </a:extLst>
              </p:cNvPr>
              <p:cNvSpPr txBox="1"/>
              <p:nvPr/>
            </p:nvSpPr>
            <p:spPr>
              <a:xfrm>
                <a:off x="-3775410" y="4863322"/>
                <a:ext cx="1439319" cy="3222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912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824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6736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5648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4560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3472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52384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31296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95363">
                  <a:defRPr/>
                </a:pPr>
                <a:r>
                  <a:rPr lang="ko-KR" altLang="en-US" sz="9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Arial" pitchFamily="34" charset="0"/>
                  </a:rPr>
                  <a:t>한글</a:t>
                </a:r>
                <a:r>
                  <a:rPr lang="en-US" altLang="ko-KR" sz="9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Arial" pitchFamily="34" charset="0"/>
                  </a:rPr>
                  <a:t>, Office</a:t>
                </a:r>
                <a:r>
                  <a:rPr lang="ko-KR" altLang="en-US" sz="9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Arial" pitchFamily="34" charset="0"/>
                  </a:rPr>
                  <a:t> 등 </a:t>
                </a:r>
                <a:r>
                  <a:rPr lang="ko-KR" altLang="en-US" sz="900" b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Arial" pitchFamily="34" charset="0"/>
                  </a:rPr>
                  <a:t>문서</a:t>
                </a:r>
              </a:p>
            </p:txBody>
          </p:sp>
          <p:pic>
            <p:nvPicPr>
              <p:cNvPr id="117" name="Picture 28" descr="__21">
                <a:extLst>
                  <a:ext uri="{FF2B5EF4-FFF2-40B4-BE49-F238E27FC236}">
                    <a16:creationId xmlns:a16="http://schemas.microsoft.com/office/drawing/2014/main" id="{6C2C07A8-54CB-4C33-27EA-41EAD44733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543910" y="4218797"/>
                <a:ext cx="500063" cy="644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24D93A66-F2A6-59BC-CA1D-F4433BB1D1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115285" y="4342621"/>
                <a:ext cx="433388" cy="450850"/>
                <a:chOff x="1523976" y="4051311"/>
                <a:chExt cx="432868" cy="450596"/>
              </a:xfrm>
            </p:grpSpPr>
            <p:pic>
              <p:nvPicPr>
                <p:cNvPr id="119" name="Picture 230">
                  <a:extLst>
                    <a:ext uri="{FF2B5EF4-FFF2-40B4-BE49-F238E27FC236}">
                      <a16:creationId xmlns:a16="http://schemas.microsoft.com/office/drawing/2014/main" id="{1EA554E8-45AA-473F-0935-3031FCD3C8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email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23977" y="4086265"/>
                  <a:ext cx="241966" cy="2661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0" name="Picture 232">
                  <a:extLst>
                    <a:ext uri="{FF2B5EF4-FFF2-40B4-BE49-F238E27FC236}">
                      <a16:creationId xmlns:a16="http://schemas.microsoft.com/office/drawing/2014/main" id="{25920BDB-84D8-B350-5C20-47546DDCD6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 cstate="email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62420" y="4051311"/>
                  <a:ext cx="274229" cy="2580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1" name="Picture 233">
                  <a:extLst>
                    <a:ext uri="{FF2B5EF4-FFF2-40B4-BE49-F238E27FC236}">
                      <a16:creationId xmlns:a16="http://schemas.microsoft.com/office/drawing/2014/main" id="{80A8201E-B61D-369F-41EA-4FC51608CC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email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6659"/>
                <a:stretch>
                  <a:fillRect/>
                </a:stretch>
              </p:blipFill>
              <p:spPr bwMode="auto">
                <a:xfrm>
                  <a:off x="1523976" y="4247114"/>
                  <a:ext cx="266724" cy="2547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2" name="Picture 246" descr="PDF아이콘">
                  <a:extLst>
                    <a:ext uri="{FF2B5EF4-FFF2-40B4-BE49-F238E27FC236}">
                      <a16:creationId xmlns:a16="http://schemas.microsoft.com/office/drawing/2014/main" id="{69C37A45-92C4-BA7B-2005-028E2AC968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09715" y="4205293"/>
                  <a:ext cx="247129" cy="252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0856C24D-4481-934E-83FE-14B46C75BE43}"/>
                </a:ext>
              </a:extLst>
            </p:cNvPr>
            <p:cNvGrpSpPr/>
            <p:nvPr/>
          </p:nvGrpSpPr>
          <p:grpSpPr>
            <a:xfrm>
              <a:off x="7292203" y="2816934"/>
              <a:ext cx="752811" cy="692033"/>
              <a:chOff x="-2547192" y="5491857"/>
              <a:chExt cx="1011817" cy="1000463"/>
            </a:xfrm>
          </p:grpSpPr>
          <p:pic>
            <p:nvPicPr>
              <p:cNvPr id="124" name="Picture 28" descr="__21">
                <a:extLst>
                  <a:ext uri="{FF2B5EF4-FFF2-40B4-BE49-F238E27FC236}">
                    <a16:creationId xmlns:a16="http://schemas.microsoft.com/office/drawing/2014/main" id="{55BDDDCF-99A7-3C70-D392-6EC04B117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47192" y="5491857"/>
                <a:ext cx="500062" cy="642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5" name="TextBox 88">
                <a:extLst>
                  <a:ext uri="{FF2B5EF4-FFF2-40B4-BE49-F238E27FC236}">
                    <a16:creationId xmlns:a16="http://schemas.microsoft.com/office/drawing/2014/main" id="{C8A261C1-EEE0-C860-F52D-BF09107584FF}"/>
                  </a:ext>
                </a:extLst>
              </p:cNvPr>
              <p:cNvSpPr txBox="1"/>
              <p:nvPr/>
            </p:nvSpPr>
            <p:spPr>
              <a:xfrm>
                <a:off x="-2507495" y="6158608"/>
                <a:ext cx="972120" cy="33371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912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824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6736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5648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4560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3472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52384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31296" algn="l" defTabSz="957824" rtl="0" eaLnBrk="1" latinLnBrk="1" hangingPunct="1">
                  <a:defRPr sz="191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95363">
                  <a:defRPr/>
                </a:pPr>
                <a:r>
                  <a:rPr lang="ko-KR" altLang="en-US" sz="900" b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Arial" pitchFamily="34" charset="0"/>
                  </a:rPr>
                  <a:t>동영상 파일</a:t>
                </a:r>
                <a:endParaRPr lang="ko-KR" altLang="en-US" sz="900" b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itchFamily="34" charset="0"/>
                </a:endParaRPr>
              </a:p>
            </p:txBody>
          </p:sp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901405CF-06D1-92BD-4469-F7C684824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156169" y="5790853"/>
                <a:ext cx="271028" cy="266922"/>
              </a:xfrm>
              <a:prstGeom prst="rect">
                <a:avLst/>
              </a:prstGeom>
            </p:spPr>
          </p:pic>
          <p:pic>
            <p:nvPicPr>
              <p:cNvPr id="127" name="그림 126">
                <a:extLst>
                  <a:ext uri="{FF2B5EF4-FFF2-40B4-BE49-F238E27FC236}">
                    <a16:creationId xmlns:a16="http://schemas.microsoft.com/office/drawing/2014/main" id="{E76A5A67-E343-9797-EC7C-BFB29AD32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53304" y="5793382"/>
                <a:ext cx="273082" cy="268975"/>
              </a:xfrm>
              <a:prstGeom prst="rect">
                <a:avLst/>
              </a:prstGeom>
            </p:spPr>
          </p:pic>
          <p:pic>
            <p:nvPicPr>
              <p:cNvPr id="1024" name="그림 1023">
                <a:extLst>
                  <a:ext uri="{FF2B5EF4-FFF2-40B4-BE49-F238E27FC236}">
                    <a16:creationId xmlns:a16="http://schemas.microsoft.com/office/drawing/2014/main" id="{4DCA70BD-6F7A-33FD-C6FC-9FFA4A283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57367" y="5505685"/>
                <a:ext cx="275135" cy="268975"/>
              </a:xfrm>
              <a:prstGeom prst="rect">
                <a:avLst/>
              </a:prstGeom>
            </p:spPr>
          </p:pic>
          <p:pic>
            <p:nvPicPr>
              <p:cNvPr id="1025" name="그림 1024">
                <a:extLst>
                  <a:ext uri="{FF2B5EF4-FFF2-40B4-BE49-F238E27FC236}">
                    <a16:creationId xmlns:a16="http://schemas.microsoft.com/office/drawing/2014/main" id="{96EB478C-2DC3-C957-4317-4DD997BCB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154471" y="5503632"/>
                <a:ext cx="271028" cy="271028"/>
              </a:xfrm>
              <a:prstGeom prst="rect">
                <a:avLst/>
              </a:prstGeom>
            </p:spPr>
          </p:pic>
        </p:grpSp>
      </p:grpSp>
      <p:sp>
        <p:nvSpPr>
          <p:cNvPr id="1029" name="자유형: 도형 1028">
            <a:extLst>
              <a:ext uri="{FF2B5EF4-FFF2-40B4-BE49-F238E27FC236}">
                <a16:creationId xmlns:a16="http://schemas.microsoft.com/office/drawing/2014/main" id="{9D27538E-EEA0-F35B-155C-3F361F3992C7}"/>
              </a:ext>
            </a:extLst>
          </p:cNvPr>
          <p:cNvSpPr/>
          <p:nvPr/>
        </p:nvSpPr>
        <p:spPr>
          <a:xfrm rot="16200000">
            <a:off x="7968942" y="3299520"/>
            <a:ext cx="435292" cy="1956665"/>
          </a:xfrm>
          <a:custGeom>
            <a:avLst/>
            <a:gdLst>
              <a:gd name="connsiteX0" fmla="*/ 432000 w 432000"/>
              <a:gd name="connsiteY0" fmla="*/ 0 h 2880000"/>
              <a:gd name="connsiteX1" fmla="*/ 432000 w 432000"/>
              <a:gd name="connsiteY1" fmla="*/ 2880000 h 2880000"/>
              <a:gd name="connsiteX2" fmla="*/ 0 w 432000"/>
              <a:gd name="connsiteY2" fmla="*/ 2194274 h 2880000"/>
              <a:gd name="connsiteX3" fmla="*/ 0 w 432000"/>
              <a:gd name="connsiteY3" fmla="*/ 685729 h 2880000"/>
              <a:gd name="connsiteX4" fmla="*/ 432000 w 432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" h="2880000">
                <a:moveTo>
                  <a:pt x="432000" y="0"/>
                </a:moveTo>
                <a:lnTo>
                  <a:pt x="432000" y="2880000"/>
                </a:lnTo>
                <a:cubicBezTo>
                  <a:pt x="424121" y="2579572"/>
                  <a:pt x="294229" y="2265723"/>
                  <a:pt x="0" y="2194274"/>
                </a:cubicBezTo>
                <a:lnTo>
                  <a:pt x="0" y="685729"/>
                </a:lnTo>
                <a:cubicBezTo>
                  <a:pt x="294229" y="614277"/>
                  <a:pt x="424121" y="300428"/>
                  <a:pt x="432000" y="0"/>
                </a:cubicBezTo>
                <a:close/>
              </a:path>
            </a:pathLst>
          </a:custGeom>
          <a:gradFill>
            <a:gsLst>
              <a:gs pos="0">
                <a:srgbClr val="8D9397"/>
              </a:gs>
              <a:gs pos="24000">
                <a:srgbClr val="B3B9BE"/>
              </a:gs>
              <a:gs pos="100000">
                <a:srgbClr val="B3B9BE">
                  <a:alpha val="10000"/>
                </a:srgbClr>
              </a:gs>
              <a:gs pos="75000">
                <a:srgbClr val="B3B9BE">
                  <a:alpha val="50000"/>
                </a:srgbClr>
              </a:gs>
            </a:gsLst>
            <a:lin ang="0" scaled="0"/>
          </a:gradFill>
          <a:ln w="9525" cap="flat">
            <a:noFill/>
            <a:prstDash val="solid"/>
            <a:round/>
          </a:ln>
        </p:spPr>
        <p:txBody>
          <a:bodyPr vert="eaVert" anchor="ctr"/>
          <a:lstStyle/>
          <a:p>
            <a:pPr lvl="0" algn="ctr"/>
            <a:endParaRPr kumimoji="0" lang="ko-KR" altLang="en-US" sz="800" b="0" i="0" u="none" strike="noStrike" cap="none" spc="0" normalizeH="0" baseline="0" dirty="0"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58A24880-7108-D036-B22E-BE712B79B3CB}"/>
              </a:ext>
            </a:extLst>
          </p:cNvPr>
          <p:cNvGrpSpPr/>
          <p:nvPr/>
        </p:nvGrpSpPr>
        <p:grpSpPr>
          <a:xfrm>
            <a:off x="7774750" y="4030874"/>
            <a:ext cx="742646" cy="478246"/>
            <a:chOff x="8789513" y="3759247"/>
            <a:chExt cx="1973632" cy="1469409"/>
          </a:xfrm>
        </p:grpSpPr>
        <p:grpSp>
          <p:nvGrpSpPr>
            <p:cNvPr id="1031" name="그룹 1030">
              <a:extLst>
                <a:ext uri="{FF2B5EF4-FFF2-40B4-BE49-F238E27FC236}">
                  <a16:creationId xmlns:a16="http://schemas.microsoft.com/office/drawing/2014/main" id="{2D8026B6-C466-BBD4-9963-66DF69AC628C}"/>
                </a:ext>
              </a:extLst>
            </p:cNvPr>
            <p:cNvGrpSpPr/>
            <p:nvPr/>
          </p:nvGrpSpPr>
          <p:grpSpPr>
            <a:xfrm>
              <a:off x="9705528" y="3759247"/>
              <a:ext cx="1057617" cy="1469409"/>
              <a:chOff x="3599410" y="4763462"/>
              <a:chExt cx="1451642" cy="1928288"/>
            </a:xfrm>
          </p:grpSpPr>
          <p:pic>
            <p:nvPicPr>
              <p:cNvPr id="1033" name="Picture 8" descr="C:\Users\ZenithBS\AppData\Local\Microsoft\Windows\Temporary Internet Files\Content.IE5\LFP5LVQD\MC900432605[1].png">
                <a:extLst>
                  <a:ext uri="{FF2B5EF4-FFF2-40B4-BE49-F238E27FC236}">
                    <a16:creationId xmlns:a16="http://schemas.microsoft.com/office/drawing/2014/main" id="{48C0B86D-83D7-8B56-F331-D5D177B0BC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9410" y="4763462"/>
                <a:ext cx="1451642" cy="1928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2" descr="C:\Documents and Settings\심봉수\Local Settings\Temporary Internet Files\Content.IE5\HBQCLLNU\MCj04242020000[1].wmf">
                <a:extLst>
                  <a:ext uri="{FF2B5EF4-FFF2-40B4-BE49-F238E27FC236}">
                    <a16:creationId xmlns:a16="http://schemas.microsoft.com/office/drawing/2014/main" id="{C469F51C-1153-F919-059B-82A3975903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4823" y="5795606"/>
                <a:ext cx="360262" cy="624922"/>
              </a:xfrm>
              <a:prstGeom prst="rect">
                <a:avLst/>
              </a:prstGeom>
              <a:noFill/>
            </p:spPr>
          </p:pic>
        </p:grp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5A979C65-89AE-4E32-E67D-30B349ADDFB4}"/>
                </a:ext>
              </a:extLst>
            </p:cNvPr>
            <p:cNvSpPr/>
            <p:nvPr/>
          </p:nvSpPr>
          <p:spPr>
            <a:xfrm>
              <a:off x="8789513" y="3929313"/>
              <a:ext cx="1075169" cy="107509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chemeClr val="bg1"/>
                </a:gs>
                <a:gs pos="50000">
                  <a:schemeClr val="accent3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 w="6350">
              <a:noFill/>
              <a:miter lim="800000"/>
              <a:headEnd/>
              <a:tailEnd/>
            </a:ln>
          </p:spPr>
          <p:txBody>
            <a:bodyPr wrap="none" lIns="72000" tIns="72000" rIns="72000" bIns="36000" anchor="ctr"/>
            <a:lstStyle>
              <a:defPPr>
                <a:defRPr lang="ko-KR"/>
              </a:defPPr>
              <a:lvl1pPr marL="0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12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24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36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48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60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72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84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96" algn="l" defTabSz="957824" rtl="0" eaLnBrk="1" latinLnBrk="1" hangingPunct="1">
                <a:defRPr sz="19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파일</a:t>
              </a:r>
              <a:endPara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>
                <a:lnSpc>
                  <a:spcPts val="1000"/>
                </a:lnSpc>
              </a:pPr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암호화</a:t>
              </a:r>
            </a:p>
          </p:txBody>
        </p:sp>
      </p:grpSp>
      <p:sp>
        <p:nvSpPr>
          <p:cNvPr id="1035" name="사각형: 둥근 모서리 1034">
            <a:extLst>
              <a:ext uri="{FF2B5EF4-FFF2-40B4-BE49-F238E27FC236}">
                <a16:creationId xmlns:a16="http://schemas.microsoft.com/office/drawing/2014/main" id="{17E28D6E-5064-95BB-14A8-D774A7F4213B}"/>
              </a:ext>
            </a:extLst>
          </p:cNvPr>
          <p:cNvSpPr/>
          <p:nvPr/>
        </p:nvSpPr>
        <p:spPr>
          <a:xfrm>
            <a:off x="7033675" y="4488257"/>
            <a:ext cx="2489567" cy="1889371"/>
          </a:xfrm>
          <a:prstGeom prst="roundRect">
            <a:avLst>
              <a:gd name="adj" fmla="val 4201"/>
            </a:avLst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AF9483D3-7872-B20F-ABD7-5CD28A23F34A}"/>
              </a:ext>
            </a:extLst>
          </p:cNvPr>
          <p:cNvGrpSpPr/>
          <p:nvPr/>
        </p:nvGrpSpPr>
        <p:grpSpPr>
          <a:xfrm>
            <a:off x="7214204" y="4596108"/>
            <a:ext cx="2170867" cy="1681753"/>
            <a:chOff x="3855367" y="3493271"/>
            <a:chExt cx="1940206" cy="1450701"/>
          </a:xfrm>
        </p:grpSpPr>
        <p:sp>
          <p:nvSpPr>
            <p:cNvPr id="1039" name="Freeform 162">
              <a:extLst>
                <a:ext uri="{FF2B5EF4-FFF2-40B4-BE49-F238E27FC236}">
                  <a16:creationId xmlns:a16="http://schemas.microsoft.com/office/drawing/2014/main" id="{62B9FE44-4DC8-30EA-AD96-A4CB02E7F02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25312" y="4230513"/>
              <a:ext cx="697207" cy="631291"/>
            </a:xfrm>
            <a:custGeom>
              <a:avLst/>
              <a:gdLst>
                <a:gd name="T0" fmla="*/ 1230 w 1230"/>
                <a:gd name="T1" fmla="*/ 0 h 1232"/>
                <a:gd name="T2" fmla="*/ 1230 w 1230"/>
                <a:gd name="T3" fmla="*/ 0 h 1232"/>
                <a:gd name="T4" fmla="*/ 1169 w 1230"/>
                <a:gd name="T5" fmla="*/ 2 h 1232"/>
                <a:gd name="T6" fmla="*/ 1105 w 1230"/>
                <a:gd name="T7" fmla="*/ 8 h 1232"/>
                <a:gd name="T8" fmla="*/ 1043 w 1230"/>
                <a:gd name="T9" fmla="*/ 16 h 1232"/>
                <a:gd name="T10" fmla="*/ 983 w 1230"/>
                <a:gd name="T11" fmla="*/ 26 h 1232"/>
                <a:gd name="T12" fmla="*/ 923 w 1230"/>
                <a:gd name="T13" fmla="*/ 40 h 1232"/>
                <a:gd name="T14" fmla="*/ 866 w 1230"/>
                <a:gd name="T15" fmla="*/ 56 h 1232"/>
                <a:gd name="T16" fmla="*/ 808 w 1230"/>
                <a:gd name="T17" fmla="*/ 76 h 1232"/>
                <a:gd name="T18" fmla="*/ 752 w 1230"/>
                <a:gd name="T19" fmla="*/ 98 h 1232"/>
                <a:gd name="T20" fmla="*/ 698 w 1230"/>
                <a:gd name="T21" fmla="*/ 124 h 1232"/>
                <a:gd name="T22" fmla="*/ 644 w 1230"/>
                <a:gd name="T23" fmla="*/ 150 h 1232"/>
                <a:gd name="T24" fmla="*/ 593 w 1230"/>
                <a:gd name="T25" fmla="*/ 180 h 1232"/>
                <a:gd name="T26" fmla="*/ 543 w 1230"/>
                <a:gd name="T27" fmla="*/ 211 h 1232"/>
                <a:gd name="T28" fmla="*/ 495 w 1230"/>
                <a:gd name="T29" fmla="*/ 245 h 1232"/>
                <a:gd name="T30" fmla="*/ 449 w 1230"/>
                <a:gd name="T31" fmla="*/ 283 h 1232"/>
                <a:gd name="T32" fmla="*/ 403 w 1230"/>
                <a:gd name="T33" fmla="*/ 321 h 1232"/>
                <a:gd name="T34" fmla="*/ 361 w 1230"/>
                <a:gd name="T35" fmla="*/ 363 h 1232"/>
                <a:gd name="T36" fmla="*/ 319 w 1230"/>
                <a:gd name="T37" fmla="*/ 405 h 1232"/>
                <a:gd name="T38" fmla="*/ 282 w 1230"/>
                <a:gd name="T39" fmla="*/ 449 h 1232"/>
                <a:gd name="T40" fmla="*/ 244 w 1230"/>
                <a:gd name="T41" fmla="*/ 496 h 1232"/>
                <a:gd name="T42" fmla="*/ 210 w 1230"/>
                <a:gd name="T43" fmla="*/ 544 h 1232"/>
                <a:gd name="T44" fmla="*/ 178 w 1230"/>
                <a:gd name="T45" fmla="*/ 594 h 1232"/>
                <a:gd name="T46" fmla="*/ 148 w 1230"/>
                <a:gd name="T47" fmla="*/ 646 h 1232"/>
                <a:gd name="T48" fmla="*/ 122 w 1230"/>
                <a:gd name="T49" fmla="*/ 700 h 1232"/>
                <a:gd name="T50" fmla="*/ 96 w 1230"/>
                <a:gd name="T51" fmla="*/ 754 h 1232"/>
                <a:gd name="T52" fmla="*/ 74 w 1230"/>
                <a:gd name="T53" fmla="*/ 809 h 1232"/>
                <a:gd name="T54" fmla="*/ 56 w 1230"/>
                <a:gd name="T55" fmla="*/ 867 h 1232"/>
                <a:gd name="T56" fmla="*/ 38 w 1230"/>
                <a:gd name="T57" fmla="*/ 925 h 1232"/>
                <a:gd name="T58" fmla="*/ 24 w 1230"/>
                <a:gd name="T59" fmla="*/ 985 h 1232"/>
                <a:gd name="T60" fmla="*/ 14 w 1230"/>
                <a:gd name="T61" fmla="*/ 1045 h 1232"/>
                <a:gd name="T62" fmla="*/ 6 w 1230"/>
                <a:gd name="T63" fmla="*/ 1106 h 1232"/>
                <a:gd name="T64" fmla="*/ 2 w 1230"/>
                <a:gd name="T65" fmla="*/ 1170 h 1232"/>
                <a:gd name="T66" fmla="*/ 0 w 1230"/>
                <a:gd name="T67" fmla="*/ 1232 h 1232"/>
                <a:gd name="T68" fmla="*/ 1230 w 1230"/>
                <a:gd name="T69" fmla="*/ 1232 h 1232"/>
                <a:gd name="T70" fmla="*/ 1230 w 1230"/>
                <a:gd name="T71" fmla="*/ 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30" h="1232">
                  <a:moveTo>
                    <a:pt x="1230" y="0"/>
                  </a:moveTo>
                  <a:lnTo>
                    <a:pt x="1230" y="0"/>
                  </a:lnTo>
                  <a:lnTo>
                    <a:pt x="1169" y="2"/>
                  </a:lnTo>
                  <a:lnTo>
                    <a:pt x="1105" y="8"/>
                  </a:lnTo>
                  <a:lnTo>
                    <a:pt x="1043" y="16"/>
                  </a:lnTo>
                  <a:lnTo>
                    <a:pt x="983" y="26"/>
                  </a:lnTo>
                  <a:lnTo>
                    <a:pt x="923" y="40"/>
                  </a:lnTo>
                  <a:lnTo>
                    <a:pt x="866" y="56"/>
                  </a:lnTo>
                  <a:lnTo>
                    <a:pt x="808" y="76"/>
                  </a:lnTo>
                  <a:lnTo>
                    <a:pt x="752" y="98"/>
                  </a:lnTo>
                  <a:lnTo>
                    <a:pt x="698" y="124"/>
                  </a:lnTo>
                  <a:lnTo>
                    <a:pt x="644" y="150"/>
                  </a:lnTo>
                  <a:lnTo>
                    <a:pt x="593" y="180"/>
                  </a:lnTo>
                  <a:lnTo>
                    <a:pt x="543" y="211"/>
                  </a:lnTo>
                  <a:lnTo>
                    <a:pt x="495" y="245"/>
                  </a:lnTo>
                  <a:lnTo>
                    <a:pt x="449" y="283"/>
                  </a:lnTo>
                  <a:lnTo>
                    <a:pt x="403" y="321"/>
                  </a:lnTo>
                  <a:lnTo>
                    <a:pt x="361" y="363"/>
                  </a:lnTo>
                  <a:lnTo>
                    <a:pt x="319" y="405"/>
                  </a:lnTo>
                  <a:lnTo>
                    <a:pt x="282" y="449"/>
                  </a:lnTo>
                  <a:lnTo>
                    <a:pt x="244" y="496"/>
                  </a:lnTo>
                  <a:lnTo>
                    <a:pt x="210" y="544"/>
                  </a:lnTo>
                  <a:lnTo>
                    <a:pt x="178" y="594"/>
                  </a:lnTo>
                  <a:lnTo>
                    <a:pt x="148" y="646"/>
                  </a:lnTo>
                  <a:lnTo>
                    <a:pt x="122" y="700"/>
                  </a:lnTo>
                  <a:lnTo>
                    <a:pt x="96" y="754"/>
                  </a:lnTo>
                  <a:lnTo>
                    <a:pt x="74" y="809"/>
                  </a:lnTo>
                  <a:lnTo>
                    <a:pt x="56" y="867"/>
                  </a:lnTo>
                  <a:lnTo>
                    <a:pt x="38" y="925"/>
                  </a:lnTo>
                  <a:lnTo>
                    <a:pt x="24" y="985"/>
                  </a:lnTo>
                  <a:lnTo>
                    <a:pt x="14" y="1045"/>
                  </a:lnTo>
                  <a:lnTo>
                    <a:pt x="6" y="1106"/>
                  </a:lnTo>
                  <a:lnTo>
                    <a:pt x="2" y="1170"/>
                  </a:lnTo>
                  <a:lnTo>
                    <a:pt x="0" y="1232"/>
                  </a:lnTo>
                  <a:lnTo>
                    <a:pt x="1230" y="1232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t" anchorCtr="0" compatLnSpc="1">
              <a:prstTxWarp prst="textNoShape">
                <a:avLst/>
              </a:prstTxWarp>
            </a:bodyPr>
            <a:lstStyle/>
            <a:p>
              <a:pPr defTabSz="532524"/>
              <a:endPara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040" name="Freeform 163">
              <a:extLst>
                <a:ext uri="{FF2B5EF4-FFF2-40B4-BE49-F238E27FC236}">
                  <a16:creationId xmlns:a16="http://schemas.microsoft.com/office/drawing/2014/main" id="{172F0FAB-F578-804F-01F3-112B5A90A94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25312" y="3598197"/>
              <a:ext cx="697207" cy="632315"/>
            </a:xfrm>
            <a:custGeom>
              <a:avLst/>
              <a:gdLst>
                <a:gd name="T0" fmla="*/ 0 w 1230"/>
                <a:gd name="T1" fmla="*/ 0 h 1234"/>
                <a:gd name="T2" fmla="*/ 0 w 1230"/>
                <a:gd name="T3" fmla="*/ 0 h 1234"/>
                <a:gd name="T4" fmla="*/ 2 w 1230"/>
                <a:gd name="T5" fmla="*/ 64 h 1234"/>
                <a:gd name="T6" fmla="*/ 6 w 1230"/>
                <a:gd name="T7" fmla="*/ 128 h 1234"/>
                <a:gd name="T8" fmla="*/ 14 w 1230"/>
                <a:gd name="T9" fmla="*/ 189 h 1234"/>
                <a:gd name="T10" fmla="*/ 24 w 1230"/>
                <a:gd name="T11" fmla="*/ 249 h 1234"/>
                <a:gd name="T12" fmla="*/ 38 w 1230"/>
                <a:gd name="T13" fmla="*/ 309 h 1234"/>
                <a:gd name="T14" fmla="*/ 56 w 1230"/>
                <a:gd name="T15" fmla="*/ 367 h 1234"/>
                <a:gd name="T16" fmla="*/ 74 w 1230"/>
                <a:gd name="T17" fmla="*/ 425 h 1234"/>
                <a:gd name="T18" fmla="*/ 96 w 1230"/>
                <a:gd name="T19" fmla="*/ 480 h 1234"/>
                <a:gd name="T20" fmla="*/ 122 w 1230"/>
                <a:gd name="T21" fmla="*/ 534 h 1234"/>
                <a:gd name="T22" fmla="*/ 148 w 1230"/>
                <a:gd name="T23" fmla="*/ 588 h 1234"/>
                <a:gd name="T24" fmla="*/ 178 w 1230"/>
                <a:gd name="T25" fmla="*/ 640 h 1234"/>
                <a:gd name="T26" fmla="*/ 210 w 1230"/>
                <a:gd name="T27" fmla="*/ 690 h 1234"/>
                <a:gd name="T28" fmla="*/ 244 w 1230"/>
                <a:gd name="T29" fmla="*/ 738 h 1234"/>
                <a:gd name="T30" fmla="*/ 282 w 1230"/>
                <a:gd name="T31" fmla="*/ 783 h 1234"/>
                <a:gd name="T32" fmla="*/ 319 w 1230"/>
                <a:gd name="T33" fmla="*/ 829 h 1234"/>
                <a:gd name="T34" fmla="*/ 361 w 1230"/>
                <a:gd name="T35" fmla="*/ 871 h 1234"/>
                <a:gd name="T36" fmla="*/ 403 w 1230"/>
                <a:gd name="T37" fmla="*/ 913 h 1234"/>
                <a:gd name="T38" fmla="*/ 449 w 1230"/>
                <a:gd name="T39" fmla="*/ 951 h 1234"/>
                <a:gd name="T40" fmla="*/ 495 w 1230"/>
                <a:gd name="T41" fmla="*/ 989 h 1234"/>
                <a:gd name="T42" fmla="*/ 543 w 1230"/>
                <a:gd name="T43" fmla="*/ 1023 h 1234"/>
                <a:gd name="T44" fmla="*/ 593 w 1230"/>
                <a:gd name="T45" fmla="*/ 1054 h 1234"/>
                <a:gd name="T46" fmla="*/ 644 w 1230"/>
                <a:gd name="T47" fmla="*/ 1084 h 1234"/>
                <a:gd name="T48" fmla="*/ 698 w 1230"/>
                <a:gd name="T49" fmla="*/ 1110 h 1234"/>
                <a:gd name="T50" fmla="*/ 752 w 1230"/>
                <a:gd name="T51" fmla="*/ 1136 h 1234"/>
                <a:gd name="T52" fmla="*/ 808 w 1230"/>
                <a:gd name="T53" fmla="*/ 1158 h 1234"/>
                <a:gd name="T54" fmla="*/ 866 w 1230"/>
                <a:gd name="T55" fmla="*/ 1178 h 1234"/>
                <a:gd name="T56" fmla="*/ 923 w 1230"/>
                <a:gd name="T57" fmla="*/ 1194 h 1234"/>
                <a:gd name="T58" fmla="*/ 983 w 1230"/>
                <a:gd name="T59" fmla="*/ 1208 h 1234"/>
                <a:gd name="T60" fmla="*/ 1043 w 1230"/>
                <a:gd name="T61" fmla="*/ 1218 h 1234"/>
                <a:gd name="T62" fmla="*/ 1105 w 1230"/>
                <a:gd name="T63" fmla="*/ 1226 h 1234"/>
                <a:gd name="T64" fmla="*/ 1169 w 1230"/>
                <a:gd name="T65" fmla="*/ 1232 h 1234"/>
                <a:gd name="T66" fmla="*/ 1230 w 1230"/>
                <a:gd name="T67" fmla="*/ 1234 h 1234"/>
                <a:gd name="T68" fmla="*/ 1230 w 1230"/>
                <a:gd name="T69" fmla="*/ 0 h 1234"/>
                <a:gd name="T70" fmla="*/ 0 w 1230"/>
                <a:gd name="T71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30" h="1234">
                  <a:moveTo>
                    <a:pt x="0" y="0"/>
                  </a:moveTo>
                  <a:lnTo>
                    <a:pt x="0" y="0"/>
                  </a:lnTo>
                  <a:lnTo>
                    <a:pt x="2" y="64"/>
                  </a:lnTo>
                  <a:lnTo>
                    <a:pt x="6" y="128"/>
                  </a:lnTo>
                  <a:lnTo>
                    <a:pt x="14" y="189"/>
                  </a:lnTo>
                  <a:lnTo>
                    <a:pt x="24" y="249"/>
                  </a:lnTo>
                  <a:lnTo>
                    <a:pt x="38" y="309"/>
                  </a:lnTo>
                  <a:lnTo>
                    <a:pt x="56" y="367"/>
                  </a:lnTo>
                  <a:lnTo>
                    <a:pt x="74" y="425"/>
                  </a:lnTo>
                  <a:lnTo>
                    <a:pt x="96" y="480"/>
                  </a:lnTo>
                  <a:lnTo>
                    <a:pt x="122" y="534"/>
                  </a:lnTo>
                  <a:lnTo>
                    <a:pt x="148" y="588"/>
                  </a:lnTo>
                  <a:lnTo>
                    <a:pt x="178" y="640"/>
                  </a:lnTo>
                  <a:lnTo>
                    <a:pt x="210" y="690"/>
                  </a:lnTo>
                  <a:lnTo>
                    <a:pt x="244" y="738"/>
                  </a:lnTo>
                  <a:lnTo>
                    <a:pt x="282" y="783"/>
                  </a:lnTo>
                  <a:lnTo>
                    <a:pt x="319" y="829"/>
                  </a:lnTo>
                  <a:lnTo>
                    <a:pt x="361" y="871"/>
                  </a:lnTo>
                  <a:lnTo>
                    <a:pt x="403" y="913"/>
                  </a:lnTo>
                  <a:lnTo>
                    <a:pt x="449" y="951"/>
                  </a:lnTo>
                  <a:lnTo>
                    <a:pt x="495" y="989"/>
                  </a:lnTo>
                  <a:lnTo>
                    <a:pt x="543" y="1023"/>
                  </a:lnTo>
                  <a:lnTo>
                    <a:pt x="593" y="1054"/>
                  </a:lnTo>
                  <a:lnTo>
                    <a:pt x="644" y="1084"/>
                  </a:lnTo>
                  <a:lnTo>
                    <a:pt x="698" y="1110"/>
                  </a:lnTo>
                  <a:lnTo>
                    <a:pt x="752" y="1136"/>
                  </a:lnTo>
                  <a:lnTo>
                    <a:pt x="808" y="1158"/>
                  </a:lnTo>
                  <a:lnTo>
                    <a:pt x="866" y="1178"/>
                  </a:lnTo>
                  <a:lnTo>
                    <a:pt x="923" y="1194"/>
                  </a:lnTo>
                  <a:lnTo>
                    <a:pt x="983" y="1208"/>
                  </a:lnTo>
                  <a:lnTo>
                    <a:pt x="1043" y="1218"/>
                  </a:lnTo>
                  <a:lnTo>
                    <a:pt x="1105" y="1226"/>
                  </a:lnTo>
                  <a:lnTo>
                    <a:pt x="1169" y="1232"/>
                  </a:lnTo>
                  <a:lnTo>
                    <a:pt x="1230" y="1234"/>
                  </a:lnTo>
                  <a:lnTo>
                    <a:pt x="12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t" anchorCtr="0" compatLnSpc="1">
              <a:prstTxWarp prst="textNoShape">
                <a:avLst/>
              </a:prstTxWarp>
            </a:bodyPr>
            <a:lstStyle/>
            <a:p>
              <a:pPr defTabSz="532524"/>
              <a:endPara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041" name="Freeform 164">
              <a:extLst>
                <a:ext uri="{FF2B5EF4-FFF2-40B4-BE49-F238E27FC236}">
                  <a16:creationId xmlns:a16="http://schemas.microsoft.com/office/drawing/2014/main" id="{123B35C0-9861-480D-1E63-C273D3ABB15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22519" y="3598197"/>
              <a:ext cx="699474" cy="632315"/>
            </a:xfrm>
            <a:custGeom>
              <a:avLst/>
              <a:gdLst>
                <a:gd name="T0" fmla="*/ 0 w 1234"/>
                <a:gd name="T1" fmla="*/ 1234 h 1234"/>
                <a:gd name="T2" fmla="*/ 2 w 1234"/>
                <a:gd name="T3" fmla="*/ 1234 h 1234"/>
                <a:gd name="T4" fmla="*/ 2 w 1234"/>
                <a:gd name="T5" fmla="*/ 1234 h 1234"/>
                <a:gd name="T6" fmla="*/ 66 w 1234"/>
                <a:gd name="T7" fmla="*/ 1232 h 1234"/>
                <a:gd name="T8" fmla="*/ 128 w 1234"/>
                <a:gd name="T9" fmla="*/ 1226 h 1234"/>
                <a:gd name="T10" fmla="*/ 190 w 1234"/>
                <a:gd name="T11" fmla="*/ 1218 h 1234"/>
                <a:gd name="T12" fmla="*/ 250 w 1234"/>
                <a:gd name="T13" fmla="*/ 1208 h 1234"/>
                <a:gd name="T14" fmla="*/ 309 w 1234"/>
                <a:gd name="T15" fmla="*/ 1194 h 1234"/>
                <a:gd name="T16" fmla="*/ 369 w 1234"/>
                <a:gd name="T17" fmla="*/ 1178 h 1234"/>
                <a:gd name="T18" fmla="*/ 425 w 1234"/>
                <a:gd name="T19" fmla="*/ 1158 h 1234"/>
                <a:gd name="T20" fmla="*/ 481 w 1234"/>
                <a:gd name="T21" fmla="*/ 1136 h 1234"/>
                <a:gd name="T22" fmla="*/ 537 w 1234"/>
                <a:gd name="T23" fmla="*/ 1112 h 1234"/>
                <a:gd name="T24" fmla="*/ 589 w 1234"/>
                <a:gd name="T25" fmla="*/ 1084 h 1234"/>
                <a:gd name="T26" fmla="*/ 640 w 1234"/>
                <a:gd name="T27" fmla="*/ 1054 h 1234"/>
                <a:gd name="T28" fmla="*/ 690 w 1234"/>
                <a:gd name="T29" fmla="*/ 1023 h 1234"/>
                <a:gd name="T30" fmla="*/ 740 w 1234"/>
                <a:gd name="T31" fmla="*/ 989 h 1234"/>
                <a:gd name="T32" fmla="*/ 786 w 1234"/>
                <a:gd name="T33" fmla="*/ 951 h 1234"/>
                <a:gd name="T34" fmla="*/ 830 w 1234"/>
                <a:gd name="T35" fmla="*/ 913 h 1234"/>
                <a:gd name="T36" fmla="*/ 874 w 1234"/>
                <a:gd name="T37" fmla="*/ 873 h 1234"/>
                <a:gd name="T38" fmla="*/ 913 w 1234"/>
                <a:gd name="T39" fmla="*/ 829 h 1234"/>
                <a:gd name="T40" fmla="*/ 953 w 1234"/>
                <a:gd name="T41" fmla="*/ 785 h 1234"/>
                <a:gd name="T42" fmla="*/ 989 w 1234"/>
                <a:gd name="T43" fmla="*/ 738 h 1234"/>
                <a:gd name="T44" fmla="*/ 1023 w 1234"/>
                <a:gd name="T45" fmla="*/ 690 h 1234"/>
                <a:gd name="T46" fmla="*/ 1055 w 1234"/>
                <a:gd name="T47" fmla="*/ 640 h 1234"/>
                <a:gd name="T48" fmla="*/ 1085 w 1234"/>
                <a:gd name="T49" fmla="*/ 588 h 1234"/>
                <a:gd name="T50" fmla="*/ 1113 w 1234"/>
                <a:gd name="T51" fmla="*/ 534 h 1234"/>
                <a:gd name="T52" fmla="*/ 1137 w 1234"/>
                <a:gd name="T53" fmla="*/ 480 h 1234"/>
                <a:gd name="T54" fmla="*/ 1159 w 1234"/>
                <a:gd name="T55" fmla="*/ 425 h 1234"/>
                <a:gd name="T56" fmla="*/ 1179 w 1234"/>
                <a:gd name="T57" fmla="*/ 367 h 1234"/>
                <a:gd name="T58" fmla="*/ 1195 w 1234"/>
                <a:gd name="T59" fmla="*/ 309 h 1234"/>
                <a:gd name="T60" fmla="*/ 1209 w 1234"/>
                <a:gd name="T61" fmla="*/ 249 h 1234"/>
                <a:gd name="T62" fmla="*/ 1220 w 1234"/>
                <a:gd name="T63" fmla="*/ 189 h 1234"/>
                <a:gd name="T64" fmla="*/ 1228 w 1234"/>
                <a:gd name="T65" fmla="*/ 128 h 1234"/>
                <a:gd name="T66" fmla="*/ 1232 w 1234"/>
                <a:gd name="T67" fmla="*/ 64 h 1234"/>
                <a:gd name="T68" fmla="*/ 1234 w 1234"/>
                <a:gd name="T69" fmla="*/ 0 h 1234"/>
                <a:gd name="T70" fmla="*/ 0 w 1234"/>
                <a:gd name="T71" fmla="*/ 0 h 1234"/>
                <a:gd name="T72" fmla="*/ 0 w 1234"/>
                <a:gd name="T73" fmla="*/ 1234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4" h="1234">
                  <a:moveTo>
                    <a:pt x="0" y="1234"/>
                  </a:moveTo>
                  <a:lnTo>
                    <a:pt x="2" y="1234"/>
                  </a:lnTo>
                  <a:lnTo>
                    <a:pt x="2" y="1234"/>
                  </a:lnTo>
                  <a:lnTo>
                    <a:pt x="66" y="1232"/>
                  </a:lnTo>
                  <a:lnTo>
                    <a:pt x="128" y="1226"/>
                  </a:lnTo>
                  <a:lnTo>
                    <a:pt x="190" y="1218"/>
                  </a:lnTo>
                  <a:lnTo>
                    <a:pt x="250" y="1208"/>
                  </a:lnTo>
                  <a:lnTo>
                    <a:pt x="309" y="1194"/>
                  </a:lnTo>
                  <a:lnTo>
                    <a:pt x="369" y="1178"/>
                  </a:lnTo>
                  <a:lnTo>
                    <a:pt x="425" y="1158"/>
                  </a:lnTo>
                  <a:lnTo>
                    <a:pt x="481" y="1136"/>
                  </a:lnTo>
                  <a:lnTo>
                    <a:pt x="537" y="1112"/>
                  </a:lnTo>
                  <a:lnTo>
                    <a:pt x="589" y="1084"/>
                  </a:lnTo>
                  <a:lnTo>
                    <a:pt x="640" y="1054"/>
                  </a:lnTo>
                  <a:lnTo>
                    <a:pt x="690" y="1023"/>
                  </a:lnTo>
                  <a:lnTo>
                    <a:pt x="740" y="989"/>
                  </a:lnTo>
                  <a:lnTo>
                    <a:pt x="786" y="951"/>
                  </a:lnTo>
                  <a:lnTo>
                    <a:pt x="830" y="913"/>
                  </a:lnTo>
                  <a:lnTo>
                    <a:pt x="874" y="873"/>
                  </a:lnTo>
                  <a:lnTo>
                    <a:pt x="913" y="829"/>
                  </a:lnTo>
                  <a:lnTo>
                    <a:pt x="953" y="785"/>
                  </a:lnTo>
                  <a:lnTo>
                    <a:pt x="989" y="738"/>
                  </a:lnTo>
                  <a:lnTo>
                    <a:pt x="1023" y="690"/>
                  </a:lnTo>
                  <a:lnTo>
                    <a:pt x="1055" y="640"/>
                  </a:lnTo>
                  <a:lnTo>
                    <a:pt x="1085" y="588"/>
                  </a:lnTo>
                  <a:lnTo>
                    <a:pt x="1113" y="534"/>
                  </a:lnTo>
                  <a:lnTo>
                    <a:pt x="1137" y="480"/>
                  </a:lnTo>
                  <a:lnTo>
                    <a:pt x="1159" y="425"/>
                  </a:lnTo>
                  <a:lnTo>
                    <a:pt x="1179" y="367"/>
                  </a:lnTo>
                  <a:lnTo>
                    <a:pt x="1195" y="309"/>
                  </a:lnTo>
                  <a:lnTo>
                    <a:pt x="1209" y="249"/>
                  </a:lnTo>
                  <a:lnTo>
                    <a:pt x="1220" y="189"/>
                  </a:lnTo>
                  <a:lnTo>
                    <a:pt x="1228" y="128"/>
                  </a:lnTo>
                  <a:lnTo>
                    <a:pt x="1232" y="64"/>
                  </a:lnTo>
                  <a:lnTo>
                    <a:pt x="1234" y="0"/>
                  </a:lnTo>
                  <a:lnTo>
                    <a:pt x="0" y="0"/>
                  </a:lnTo>
                  <a:lnTo>
                    <a:pt x="0" y="12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t" anchorCtr="0" compatLnSpc="1">
              <a:prstTxWarp prst="textNoShape">
                <a:avLst/>
              </a:prstTxWarp>
            </a:bodyPr>
            <a:lstStyle/>
            <a:p>
              <a:pPr defTabSz="532524"/>
              <a:endPara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042" name="Freeform 165">
              <a:extLst>
                <a:ext uri="{FF2B5EF4-FFF2-40B4-BE49-F238E27FC236}">
                  <a16:creationId xmlns:a16="http://schemas.microsoft.com/office/drawing/2014/main" id="{6D3A609F-29AF-4A0C-8250-E661E9713FC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22519" y="4230513"/>
              <a:ext cx="699474" cy="631291"/>
            </a:xfrm>
            <a:custGeom>
              <a:avLst/>
              <a:gdLst>
                <a:gd name="T0" fmla="*/ 2 w 1234"/>
                <a:gd name="T1" fmla="*/ 0 h 1232"/>
                <a:gd name="T2" fmla="*/ 0 w 1234"/>
                <a:gd name="T3" fmla="*/ 0 h 1232"/>
                <a:gd name="T4" fmla="*/ 0 w 1234"/>
                <a:gd name="T5" fmla="*/ 1232 h 1232"/>
                <a:gd name="T6" fmla="*/ 1234 w 1234"/>
                <a:gd name="T7" fmla="*/ 1232 h 1232"/>
                <a:gd name="T8" fmla="*/ 1234 w 1234"/>
                <a:gd name="T9" fmla="*/ 1232 h 1232"/>
                <a:gd name="T10" fmla="*/ 1232 w 1234"/>
                <a:gd name="T11" fmla="*/ 1170 h 1232"/>
                <a:gd name="T12" fmla="*/ 1228 w 1234"/>
                <a:gd name="T13" fmla="*/ 1106 h 1232"/>
                <a:gd name="T14" fmla="*/ 1220 w 1234"/>
                <a:gd name="T15" fmla="*/ 1045 h 1232"/>
                <a:gd name="T16" fmla="*/ 1209 w 1234"/>
                <a:gd name="T17" fmla="*/ 985 h 1232"/>
                <a:gd name="T18" fmla="*/ 1195 w 1234"/>
                <a:gd name="T19" fmla="*/ 925 h 1232"/>
                <a:gd name="T20" fmla="*/ 1179 w 1234"/>
                <a:gd name="T21" fmla="*/ 867 h 1232"/>
                <a:gd name="T22" fmla="*/ 1159 w 1234"/>
                <a:gd name="T23" fmla="*/ 809 h 1232"/>
                <a:gd name="T24" fmla="*/ 1137 w 1234"/>
                <a:gd name="T25" fmla="*/ 754 h 1232"/>
                <a:gd name="T26" fmla="*/ 1113 w 1234"/>
                <a:gd name="T27" fmla="*/ 700 h 1232"/>
                <a:gd name="T28" fmla="*/ 1085 w 1234"/>
                <a:gd name="T29" fmla="*/ 646 h 1232"/>
                <a:gd name="T30" fmla="*/ 1055 w 1234"/>
                <a:gd name="T31" fmla="*/ 594 h 1232"/>
                <a:gd name="T32" fmla="*/ 1023 w 1234"/>
                <a:gd name="T33" fmla="*/ 544 h 1232"/>
                <a:gd name="T34" fmla="*/ 989 w 1234"/>
                <a:gd name="T35" fmla="*/ 496 h 1232"/>
                <a:gd name="T36" fmla="*/ 953 w 1234"/>
                <a:gd name="T37" fmla="*/ 449 h 1232"/>
                <a:gd name="T38" fmla="*/ 913 w 1234"/>
                <a:gd name="T39" fmla="*/ 405 h 1232"/>
                <a:gd name="T40" fmla="*/ 874 w 1234"/>
                <a:gd name="T41" fmla="*/ 361 h 1232"/>
                <a:gd name="T42" fmla="*/ 830 w 1234"/>
                <a:gd name="T43" fmla="*/ 321 h 1232"/>
                <a:gd name="T44" fmla="*/ 786 w 1234"/>
                <a:gd name="T45" fmla="*/ 283 h 1232"/>
                <a:gd name="T46" fmla="*/ 740 w 1234"/>
                <a:gd name="T47" fmla="*/ 245 h 1232"/>
                <a:gd name="T48" fmla="*/ 690 w 1234"/>
                <a:gd name="T49" fmla="*/ 211 h 1232"/>
                <a:gd name="T50" fmla="*/ 640 w 1234"/>
                <a:gd name="T51" fmla="*/ 180 h 1232"/>
                <a:gd name="T52" fmla="*/ 589 w 1234"/>
                <a:gd name="T53" fmla="*/ 150 h 1232"/>
                <a:gd name="T54" fmla="*/ 537 w 1234"/>
                <a:gd name="T55" fmla="*/ 122 h 1232"/>
                <a:gd name="T56" fmla="*/ 481 w 1234"/>
                <a:gd name="T57" fmla="*/ 98 h 1232"/>
                <a:gd name="T58" fmla="*/ 425 w 1234"/>
                <a:gd name="T59" fmla="*/ 76 h 1232"/>
                <a:gd name="T60" fmla="*/ 369 w 1234"/>
                <a:gd name="T61" fmla="*/ 56 h 1232"/>
                <a:gd name="T62" fmla="*/ 309 w 1234"/>
                <a:gd name="T63" fmla="*/ 40 h 1232"/>
                <a:gd name="T64" fmla="*/ 250 w 1234"/>
                <a:gd name="T65" fmla="*/ 26 h 1232"/>
                <a:gd name="T66" fmla="*/ 190 w 1234"/>
                <a:gd name="T67" fmla="*/ 16 h 1232"/>
                <a:gd name="T68" fmla="*/ 128 w 1234"/>
                <a:gd name="T69" fmla="*/ 8 h 1232"/>
                <a:gd name="T70" fmla="*/ 66 w 1234"/>
                <a:gd name="T71" fmla="*/ 2 h 1232"/>
                <a:gd name="T72" fmla="*/ 2 w 1234"/>
                <a:gd name="T73" fmla="*/ 0 h 1232"/>
                <a:gd name="T74" fmla="*/ 2 w 1234"/>
                <a:gd name="T75" fmla="*/ 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4" h="1232">
                  <a:moveTo>
                    <a:pt x="2" y="0"/>
                  </a:moveTo>
                  <a:lnTo>
                    <a:pt x="0" y="0"/>
                  </a:lnTo>
                  <a:lnTo>
                    <a:pt x="0" y="1232"/>
                  </a:lnTo>
                  <a:lnTo>
                    <a:pt x="1234" y="1232"/>
                  </a:lnTo>
                  <a:lnTo>
                    <a:pt x="1234" y="1232"/>
                  </a:lnTo>
                  <a:lnTo>
                    <a:pt x="1232" y="1170"/>
                  </a:lnTo>
                  <a:lnTo>
                    <a:pt x="1228" y="1106"/>
                  </a:lnTo>
                  <a:lnTo>
                    <a:pt x="1220" y="1045"/>
                  </a:lnTo>
                  <a:lnTo>
                    <a:pt x="1209" y="985"/>
                  </a:lnTo>
                  <a:lnTo>
                    <a:pt x="1195" y="925"/>
                  </a:lnTo>
                  <a:lnTo>
                    <a:pt x="1179" y="867"/>
                  </a:lnTo>
                  <a:lnTo>
                    <a:pt x="1159" y="809"/>
                  </a:lnTo>
                  <a:lnTo>
                    <a:pt x="1137" y="754"/>
                  </a:lnTo>
                  <a:lnTo>
                    <a:pt x="1113" y="700"/>
                  </a:lnTo>
                  <a:lnTo>
                    <a:pt x="1085" y="646"/>
                  </a:lnTo>
                  <a:lnTo>
                    <a:pt x="1055" y="594"/>
                  </a:lnTo>
                  <a:lnTo>
                    <a:pt x="1023" y="544"/>
                  </a:lnTo>
                  <a:lnTo>
                    <a:pt x="989" y="496"/>
                  </a:lnTo>
                  <a:lnTo>
                    <a:pt x="953" y="449"/>
                  </a:lnTo>
                  <a:lnTo>
                    <a:pt x="913" y="405"/>
                  </a:lnTo>
                  <a:lnTo>
                    <a:pt x="874" y="361"/>
                  </a:lnTo>
                  <a:lnTo>
                    <a:pt x="830" y="321"/>
                  </a:lnTo>
                  <a:lnTo>
                    <a:pt x="786" y="283"/>
                  </a:lnTo>
                  <a:lnTo>
                    <a:pt x="740" y="245"/>
                  </a:lnTo>
                  <a:lnTo>
                    <a:pt x="690" y="211"/>
                  </a:lnTo>
                  <a:lnTo>
                    <a:pt x="640" y="180"/>
                  </a:lnTo>
                  <a:lnTo>
                    <a:pt x="589" y="150"/>
                  </a:lnTo>
                  <a:lnTo>
                    <a:pt x="537" y="122"/>
                  </a:lnTo>
                  <a:lnTo>
                    <a:pt x="481" y="98"/>
                  </a:lnTo>
                  <a:lnTo>
                    <a:pt x="425" y="76"/>
                  </a:lnTo>
                  <a:lnTo>
                    <a:pt x="369" y="56"/>
                  </a:lnTo>
                  <a:lnTo>
                    <a:pt x="309" y="40"/>
                  </a:lnTo>
                  <a:lnTo>
                    <a:pt x="250" y="26"/>
                  </a:lnTo>
                  <a:lnTo>
                    <a:pt x="190" y="16"/>
                  </a:lnTo>
                  <a:lnTo>
                    <a:pt x="128" y="8"/>
                  </a:lnTo>
                  <a:lnTo>
                    <a:pt x="6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t" anchorCtr="0" compatLnSpc="1">
              <a:prstTxWarp prst="textNoShape">
                <a:avLst/>
              </a:prstTxWarp>
            </a:bodyPr>
            <a:lstStyle/>
            <a:p>
              <a:pPr defTabSz="532524"/>
              <a:endPara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043" name="Freeform 166">
              <a:extLst>
                <a:ext uri="{FF2B5EF4-FFF2-40B4-BE49-F238E27FC236}">
                  <a16:creationId xmlns:a16="http://schemas.microsoft.com/office/drawing/2014/main" id="{1044485B-3800-27D7-ECFC-F6DFE5FE638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393425" y="3841593"/>
              <a:ext cx="861023" cy="776816"/>
            </a:xfrm>
            <a:custGeom>
              <a:avLst/>
              <a:gdLst>
                <a:gd name="T0" fmla="*/ 1517 w 1519"/>
                <a:gd name="T1" fmla="*/ 797 h 1516"/>
                <a:gd name="T2" fmla="*/ 1503 w 1519"/>
                <a:gd name="T3" fmla="*/ 910 h 1516"/>
                <a:gd name="T4" fmla="*/ 1471 w 1519"/>
                <a:gd name="T5" fmla="*/ 1018 h 1516"/>
                <a:gd name="T6" fmla="*/ 1427 w 1519"/>
                <a:gd name="T7" fmla="*/ 1120 h 1516"/>
                <a:gd name="T8" fmla="*/ 1367 w 1519"/>
                <a:gd name="T9" fmla="*/ 1211 h 1516"/>
                <a:gd name="T10" fmla="*/ 1296 w 1519"/>
                <a:gd name="T11" fmla="*/ 1295 h 1516"/>
                <a:gd name="T12" fmla="*/ 1214 w 1519"/>
                <a:gd name="T13" fmla="*/ 1367 h 1516"/>
                <a:gd name="T14" fmla="*/ 1120 w 1519"/>
                <a:gd name="T15" fmla="*/ 1425 h 1516"/>
                <a:gd name="T16" fmla="*/ 1021 w 1519"/>
                <a:gd name="T17" fmla="*/ 1471 h 1516"/>
                <a:gd name="T18" fmla="*/ 913 w 1519"/>
                <a:gd name="T19" fmla="*/ 1501 h 1516"/>
                <a:gd name="T20" fmla="*/ 797 w 1519"/>
                <a:gd name="T21" fmla="*/ 1516 h 1516"/>
                <a:gd name="T22" fmla="*/ 720 w 1519"/>
                <a:gd name="T23" fmla="*/ 1516 h 1516"/>
                <a:gd name="T24" fmla="*/ 606 w 1519"/>
                <a:gd name="T25" fmla="*/ 1501 h 1516"/>
                <a:gd name="T26" fmla="*/ 498 w 1519"/>
                <a:gd name="T27" fmla="*/ 1471 h 1516"/>
                <a:gd name="T28" fmla="*/ 397 w 1519"/>
                <a:gd name="T29" fmla="*/ 1425 h 1516"/>
                <a:gd name="T30" fmla="*/ 305 w 1519"/>
                <a:gd name="T31" fmla="*/ 1367 h 1516"/>
                <a:gd name="T32" fmla="*/ 223 w 1519"/>
                <a:gd name="T33" fmla="*/ 1295 h 1516"/>
                <a:gd name="T34" fmla="*/ 151 w 1519"/>
                <a:gd name="T35" fmla="*/ 1211 h 1516"/>
                <a:gd name="T36" fmla="*/ 92 w 1519"/>
                <a:gd name="T37" fmla="*/ 1120 h 1516"/>
                <a:gd name="T38" fmla="*/ 46 w 1519"/>
                <a:gd name="T39" fmla="*/ 1018 h 1516"/>
                <a:gd name="T40" fmla="*/ 16 w 1519"/>
                <a:gd name="T41" fmla="*/ 910 h 1516"/>
                <a:gd name="T42" fmla="*/ 2 w 1519"/>
                <a:gd name="T43" fmla="*/ 797 h 1516"/>
                <a:gd name="T44" fmla="*/ 2 w 1519"/>
                <a:gd name="T45" fmla="*/ 719 h 1516"/>
                <a:gd name="T46" fmla="*/ 16 w 1519"/>
                <a:gd name="T47" fmla="*/ 605 h 1516"/>
                <a:gd name="T48" fmla="*/ 46 w 1519"/>
                <a:gd name="T49" fmla="*/ 498 h 1516"/>
                <a:gd name="T50" fmla="*/ 92 w 1519"/>
                <a:gd name="T51" fmla="*/ 396 h 1516"/>
                <a:gd name="T52" fmla="*/ 151 w 1519"/>
                <a:gd name="T53" fmla="*/ 305 h 1516"/>
                <a:gd name="T54" fmla="*/ 223 w 1519"/>
                <a:gd name="T55" fmla="*/ 221 h 1516"/>
                <a:gd name="T56" fmla="*/ 305 w 1519"/>
                <a:gd name="T57" fmla="*/ 149 h 1516"/>
                <a:gd name="T58" fmla="*/ 397 w 1519"/>
                <a:gd name="T59" fmla="*/ 91 h 1516"/>
                <a:gd name="T60" fmla="*/ 498 w 1519"/>
                <a:gd name="T61" fmla="*/ 45 h 1516"/>
                <a:gd name="T62" fmla="*/ 606 w 1519"/>
                <a:gd name="T63" fmla="*/ 15 h 1516"/>
                <a:gd name="T64" fmla="*/ 720 w 1519"/>
                <a:gd name="T65" fmla="*/ 0 h 1516"/>
                <a:gd name="T66" fmla="*/ 797 w 1519"/>
                <a:gd name="T67" fmla="*/ 0 h 1516"/>
                <a:gd name="T68" fmla="*/ 913 w 1519"/>
                <a:gd name="T69" fmla="*/ 15 h 1516"/>
                <a:gd name="T70" fmla="*/ 1021 w 1519"/>
                <a:gd name="T71" fmla="*/ 45 h 1516"/>
                <a:gd name="T72" fmla="*/ 1120 w 1519"/>
                <a:gd name="T73" fmla="*/ 91 h 1516"/>
                <a:gd name="T74" fmla="*/ 1214 w 1519"/>
                <a:gd name="T75" fmla="*/ 149 h 1516"/>
                <a:gd name="T76" fmla="*/ 1296 w 1519"/>
                <a:gd name="T77" fmla="*/ 221 h 1516"/>
                <a:gd name="T78" fmla="*/ 1367 w 1519"/>
                <a:gd name="T79" fmla="*/ 305 h 1516"/>
                <a:gd name="T80" fmla="*/ 1427 w 1519"/>
                <a:gd name="T81" fmla="*/ 396 h 1516"/>
                <a:gd name="T82" fmla="*/ 1471 w 1519"/>
                <a:gd name="T83" fmla="*/ 498 h 1516"/>
                <a:gd name="T84" fmla="*/ 1503 w 1519"/>
                <a:gd name="T85" fmla="*/ 605 h 1516"/>
                <a:gd name="T86" fmla="*/ 1517 w 1519"/>
                <a:gd name="T87" fmla="*/ 719 h 1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19" h="1516">
                  <a:moveTo>
                    <a:pt x="1519" y="757"/>
                  </a:moveTo>
                  <a:lnTo>
                    <a:pt x="1519" y="757"/>
                  </a:lnTo>
                  <a:lnTo>
                    <a:pt x="1517" y="797"/>
                  </a:lnTo>
                  <a:lnTo>
                    <a:pt x="1515" y="835"/>
                  </a:lnTo>
                  <a:lnTo>
                    <a:pt x="1509" y="873"/>
                  </a:lnTo>
                  <a:lnTo>
                    <a:pt x="1503" y="910"/>
                  </a:lnTo>
                  <a:lnTo>
                    <a:pt x="1495" y="948"/>
                  </a:lnTo>
                  <a:lnTo>
                    <a:pt x="1483" y="984"/>
                  </a:lnTo>
                  <a:lnTo>
                    <a:pt x="1471" y="1018"/>
                  </a:lnTo>
                  <a:lnTo>
                    <a:pt x="1459" y="1054"/>
                  </a:lnTo>
                  <a:lnTo>
                    <a:pt x="1443" y="1088"/>
                  </a:lnTo>
                  <a:lnTo>
                    <a:pt x="1427" y="1120"/>
                  </a:lnTo>
                  <a:lnTo>
                    <a:pt x="1407" y="1152"/>
                  </a:lnTo>
                  <a:lnTo>
                    <a:pt x="1389" y="1182"/>
                  </a:lnTo>
                  <a:lnTo>
                    <a:pt x="1367" y="1211"/>
                  </a:lnTo>
                  <a:lnTo>
                    <a:pt x="1346" y="1241"/>
                  </a:lnTo>
                  <a:lnTo>
                    <a:pt x="1322" y="1267"/>
                  </a:lnTo>
                  <a:lnTo>
                    <a:pt x="1296" y="1295"/>
                  </a:lnTo>
                  <a:lnTo>
                    <a:pt x="1270" y="1319"/>
                  </a:lnTo>
                  <a:lnTo>
                    <a:pt x="1242" y="1343"/>
                  </a:lnTo>
                  <a:lnTo>
                    <a:pt x="1214" y="1367"/>
                  </a:lnTo>
                  <a:lnTo>
                    <a:pt x="1184" y="1387"/>
                  </a:lnTo>
                  <a:lnTo>
                    <a:pt x="1152" y="1407"/>
                  </a:lnTo>
                  <a:lnTo>
                    <a:pt x="1120" y="1425"/>
                  </a:lnTo>
                  <a:lnTo>
                    <a:pt x="1088" y="1443"/>
                  </a:lnTo>
                  <a:lnTo>
                    <a:pt x="1054" y="1457"/>
                  </a:lnTo>
                  <a:lnTo>
                    <a:pt x="1021" y="1471"/>
                  </a:lnTo>
                  <a:lnTo>
                    <a:pt x="985" y="1483"/>
                  </a:lnTo>
                  <a:lnTo>
                    <a:pt x="949" y="1493"/>
                  </a:lnTo>
                  <a:lnTo>
                    <a:pt x="913" y="1501"/>
                  </a:lnTo>
                  <a:lnTo>
                    <a:pt x="875" y="1508"/>
                  </a:lnTo>
                  <a:lnTo>
                    <a:pt x="837" y="1512"/>
                  </a:lnTo>
                  <a:lnTo>
                    <a:pt x="797" y="1516"/>
                  </a:lnTo>
                  <a:lnTo>
                    <a:pt x="759" y="1516"/>
                  </a:lnTo>
                  <a:lnTo>
                    <a:pt x="759" y="1516"/>
                  </a:lnTo>
                  <a:lnTo>
                    <a:pt x="720" y="1516"/>
                  </a:lnTo>
                  <a:lnTo>
                    <a:pt x="682" y="1512"/>
                  </a:lnTo>
                  <a:lnTo>
                    <a:pt x="644" y="1508"/>
                  </a:lnTo>
                  <a:lnTo>
                    <a:pt x="606" y="1501"/>
                  </a:lnTo>
                  <a:lnTo>
                    <a:pt x="570" y="1493"/>
                  </a:lnTo>
                  <a:lnTo>
                    <a:pt x="534" y="1483"/>
                  </a:lnTo>
                  <a:lnTo>
                    <a:pt x="498" y="1471"/>
                  </a:lnTo>
                  <a:lnTo>
                    <a:pt x="464" y="1457"/>
                  </a:lnTo>
                  <a:lnTo>
                    <a:pt x="430" y="1443"/>
                  </a:lnTo>
                  <a:lnTo>
                    <a:pt x="397" y="1425"/>
                  </a:lnTo>
                  <a:lnTo>
                    <a:pt x="365" y="1407"/>
                  </a:lnTo>
                  <a:lnTo>
                    <a:pt x="335" y="1387"/>
                  </a:lnTo>
                  <a:lnTo>
                    <a:pt x="305" y="1367"/>
                  </a:lnTo>
                  <a:lnTo>
                    <a:pt x="277" y="1343"/>
                  </a:lnTo>
                  <a:lnTo>
                    <a:pt x="249" y="1319"/>
                  </a:lnTo>
                  <a:lnTo>
                    <a:pt x="223" y="1295"/>
                  </a:lnTo>
                  <a:lnTo>
                    <a:pt x="197" y="1267"/>
                  </a:lnTo>
                  <a:lnTo>
                    <a:pt x="173" y="1241"/>
                  </a:lnTo>
                  <a:lnTo>
                    <a:pt x="151" y="1211"/>
                  </a:lnTo>
                  <a:lnTo>
                    <a:pt x="129" y="1182"/>
                  </a:lnTo>
                  <a:lnTo>
                    <a:pt x="110" y="1152"/>
                  </a:lnTo>
                  <a:lnTo>
                    <a:pt x="92" y="1120"/>
                  </a:lnTo>
                  <a:lnTo>
                    <a:pt x="76" y="1088"/>
                  </a:lnTo>
                  <a:lnTo>
                    <a:pt x="60" y="1054"/>
                  </a:lnTo>
                  <a:lnTo>
                    <a:pt x="46" y="1018"/>
                  </a:lnTo>
                  <a:lnTo>
                    <a:pt x="34" y="984"/>
                  </a:lnTo>
                  <a:lnTo>
                    <a:pt x="24" y="948"/>
                  </a:lnTo>
                  <a:lnTo>
                    <a:pt x="16" y="910"/>
                  </a:lnTo>
                  <a:lnTo>
                    <a:pt x="10" y="873"/>
                  </a:lnTo>
                  <a:lnTo>
                    <a:pt x="4" y="835"/>
                  </a:lnTo>
                  <a:lnTo>
                    <a:pt x="2" y="797"/>
                  </a:lnTo>
                  <a:lnTo>
                    <a:pt x="0" y="757"/>
                  </a:lnTo>
                  <a:lnTo>
                    <a:pt x="0" y="757"/>
                  </a:lnTo>
                  <a:lnTo>
                    <a:pt x="2" y="719"/>
                  </a:lnTo>
                  <a:lnTo>
                    <a:pt x="4" y="681"/>
                  </a:lnTo>
                  <a:lnTo>
                    <a:pt x="10" y="641"/>
                  </a:lnTo>
                  <a:lnTo>
                    <a:pt x="16" y="605"/>
                  </a:lnTo>
                  <a:lnTo>
                    <a:pt x="24" y="568"/>
                  </a:lnTo>
                  <a:lnTo>
                    <a:pt x="34" y="532"/>
                  </a:lnTo>
                  <a:lnTo>
                    <a:pt x="46" y="498"/>
                  </a:lnTo>
                  <a:lnTo>
                    <a:pt x="60" y="462"/>
                  </a:lnTo>
                  <a:lnTo>
                    <a:pt x="76" y="428"/>
                  </a:lnTo>
                  <a:lnTo>
                    <a:pt x="92" y="396"/>
                  </a:lnTo>
                  <a:lnTo>
                    <a:pt x="110" y="364"/>
                  </a:lnTo>
                  <a:lnTo>
                    <a:pt x="129" y="334"/>
                  </a:lnTo>
                  <a:lnTo>
                    <a:pt x="151" y="305"/>
                  </a:lnTo>
                  <a:lnTo>
                    <a:pt x="173" y="275"/>
                  </a:lnTo>
                  <a:lnTo>
                    <a:pt x="197" y="249"/>
                  </a:lnTo>
                  <a:lnTo>
                    <a:pt x="223" y="221"/>
                  </a:lnTo>
                  <a:lnTo>
                    <a:pt x="249" y="197"/>
                  </a:lnTo>
                  <a:lnTo>
                    <a:pt x="277" y="173"/>
                  </a:lnTo>
                  <a:lnTo>
                    <a:pt x="305" y="149"/>
                  </a:lnTo>
                  <a:lnTo>
                    <a:pt x="335" y="129"/>
                  </a:lnTo>
                  <a:lnTo>
                    <a:pt x="365" y="109"/>
                  </a:lnTo>
                  <a:lnTo>
                    <a:pt x="397" y="91"/>
                  </a:lnTo>
                  <a:lnTo>
                    <a:pt x="430" y="73"/>
                  </a:lnTo>
                  <a:lnTo>
                    <a:pt x="464" y="59"/>
                  </a:lnTo>
                  <a:lnTo>
                    <a:pt x="498" y="45"/>
                  </a:lnTo>
                  <a:lnTo>
                    <a:pt x="534" y="33"/>
                  </a:lnTo>
                  <a:lnTo>
                    <a:pt x="570" y="23"/>
                  </a:lnTo>
                  <a:lnTo>
                    <a:pt x="606" y="15"/>
                  </a:lnTo>
                  <a:lnTo>
                    <a:pt x="644" y="8"/>
                  </a:lnTo>
                  <a:lnTo>
                    <a:pt x="682" y="4"/>
                  </a:lnTo>
                  <a:lnTo>
                    <a:pt x="72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97" y="0"/>
                  </a:lnTo>
                  <a:lnTo>
                    <a:pt x="837" y="4"/>
                  </a:lnTo>
                  <a:lnTo>
                    <a:pt x="875" y="8"/>
                  </a:lnTo>
                  <a:lnTo>
                    <a:pt x="913" y="15"/>
                  </a:lnTo>
                  <a:lnTo>
                    <a:pt x="949" y="23"/>
                  </a:lnTo>
                  <a:lnTo>
                    <a:pt x="985" y="33"/>
                  </a:lnTo>
                  <a:lnTo>
                    <a:pt x="1021" y="45"/>
                  </a:lnTo>
                  <a:lnTo>
                    <a:pt x="1054" y="59"/>
                  </a:lnTo>
                  <a:lnTo>
                    <a:pt x="1088" y="73"/>
                  </a:lnTo>
                  <a:lnTo>
                    <a:pt x="1120" y="91"/>
                  </a:lnTo>
                  <a:lnTo>
                    <a:pt x="1152" y="109"/>
                  </a:lnTo>
                  <a:lnTo>
                    <a:pt x="1184" y="129"/>
                  </a:lnTo>
                  <a:lnTo>
                    <a:pt x="1214" y="149"/>
                  </a:lnTo>
                  <a:lnTo>
                    <a:pt x="1242" y="173"/>
                  </a:lnTo>
                  <a:lnTo>
                    <a:pt x="1270" y="197"/>
                  </a:lnTo>
                  <a:lnTo>
                    <a:pt x="1296" y="221"/>
                  </a:lnTo>
                  <a:lnTo>
                    <a:pt x="1322" y="249"/>
                  </a:lnTo>
                  <a:lnTo>
                    <a:pt x="1346" y="275"/>
                  </a:lnTo>
                  <a:lnTo>
                    <a:pt x="1367" y="305"/>
                  </a:lnTo>
                  <a:lnTo>
                    <a:pt x="1389" y="334"/>
                  </a:lnTo>
                  <a:lnTo>
                    <a:pt x="1407" y="364"/>
                  </a:lnTo>
                  <a:lnTo>
                    <a:pt x="1427" y="396"/>
                  </a:lnTo>
                  <a:lnTo>
                    <a:pt x="1443" y="428"/>
                  </a:lnTo>
                  <a:lnTo>
                    <a:pt x="1459" y="462"/>
                  </a:lnTo>
                  <a:lnTo>
                    <a:pt x="1471" y="498"/>
                  </a:lnTo>
                  <a:lnTo>
                    <a:pt x="1483" y="532"/>
                  </a:lnTo>
                  <a:lnTo>
                    <a:pt x="1495" y="568"/>
                  </a:lnTo>
                  <a:lnTo>
                    <a:pt x="1503" y="605"/>
                  </a:lnTo>
                  <a:lnTo>
                    <a:pt x="1509" y="641"/>
                  </a:lnTo>
                  <a:lnTo>
                    <a:pt x="1515" y="681"/>
                  </a:lnTo>
                  <a:lnTo>
                    <a:pt x="1517" y="719"/>
                  </a:lnTo>
                  <a:lnTo>
                    <a:pt x="1519" y="757"/>
                  </a:lnTo>
                  <a:lnTo>
                    <a:pt x="1519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3249" tIns="26624" rIns="53249" bIns="26624" numCol="1" anchor="t" anchorCtr="0" compatLnSpc="1">
              <a:prstTxWarp prst="textNoShape">
                <a:avLst/>
              </a:prstTxWarp>
            </a:bodyPr>
            <a:lstStyle/>
            <a:p>
              <a:pPr defTabSz="532524"/>
              <a:endPara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044" name="Freeform 167">
              <a:extLst>
                <a:ext uri="{FF2B5EF4-FFF2-40B4-BE49-F238E27FC236}">
                  <a16:creationId xmlns:a16="http://schemas.microsoft.com/office/drawing/2014/main" id="{BD18FE72-62A5-F952-CB02-B832A7D8E36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73957" y="4230513"/>
              <a:ext cx="428527" cy="193179"/>
            </a:xfrm>
            <a:custGeom>
              <a:avLst/>
              <a:gdLst>
                <a:gd name="T0" fmla="*/ 756 w 756"/>
                <a:gd name="T1" fmla="*/ 377 h 377"/>
                <a:gd name="T2" fmla="*/ 377 w 756"/>
                <a:gd name="T3" fmla="*/ 0 h 377"/>
                <a:gd name="T4" fmla="*/ 0 w 756"/>
                <a:gd name="T5" fmla="*/ 377 h 377"/>
                <a:gd name="T6" fmla="*/ 756 w 756"/>
                <a:gd name="T7" fmla="*/ 37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377">
                  <a:moveTo>
                    <a:pt x="756" y="377"/>
                  </a:moveTo>
                  <a:lnTo>
                    <a:pt x="377" y="0"/>
                  </a:lnTo>
                  <a:lnTo>
                    <a:pt x="0" y="377"/>
                  </a:lnTo>
                  <a:lnTo>
                    <a:pt x="756" y="37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t" anchorCtr="0" compatLnSpc="1">
              <a:prstTxWarp prst="textNoShape">
                <a:avLst/>
              </a:prstTxWarp>
            </a:bodyPr>
            <a:lstStyle/>
            <a:p>
              <a:pPr defTabSz="532524"/>
              <a:endPara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045" name="Freeform 168">
              <a:extLst>
                <a:ext uri="{FF2B5EF4-FFF2-40B4-BE49-F238E27FC236}">
                  <a16:creationId xmlns:a16="http://schemas.microsoft.com/office/drawing/2014/main" id="{F447C8D9-6EA7-F276-B9E6-493F4A4EFF6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45389" y="4036308"/>
              <a:ext cx="427961" cy="194204"/>
            </a:xfrm>
            <a:custGeom>
              <a:avLst/>
              <a:gdLst>
                <a:gd name="T0" fmla="*/ 755 w 755"/>
                <a:gd name="T1" fmla="*/ 0 h 379"/>
                <a:gd name="T2" fmla="*/ 379 w 755"/>
                <a:gd name="T3" fmla="*/ 379 h 379"/>
                <a:gd name="T4" fmla="*/ 0 w 755"/>
                <a:gd name="T5" fmla="*/ 0 h 379"/>
                <a:gd name="T6" fmla="*/ 755 w 755"/>
                <a:gd name="T7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5" h="379">
                  <a:moveTo>
                    <a:pt x="755" y="0"/>
                  </a:moveTo>
                  <a:lnTo>
                    <a:pt x="379" y="379"/>
                  </a:lnTo>
                  <a:lnTo>
                    <a:pt x="0" y="0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t" anchorCtr="0" compatLnSpc="1">
              <a:prstTxWarp prst="textNoShape">
                <a:avLst/>
              </a:prstTxWarp>
            </a:bodyPr>
            <a:lstStyle/>
            <a:p>
              <a:pPr defTabSz="532524"/>
              <a:endPara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046" name="Freeform 169">
              <a:extLst>
                <a:ext uri="{FF2B5EF4-FFF2-40B4-BE49-F238E27FC236}">
                  <a16:creationId xmlns:a16="http://schemas.microsoft.com/office/drawing/2014/main" id="{84540130-8E50-72B4-7C6E-EA563BB0990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23653" y="3526971"/>
              <a:ext cx="213697" cy="386871"/>
            </a:xfrm>
            <a:custGeom>
              <a:avLst/>
              <a:gdLst>
                <a:gd name="T0" fmla="*/ 0 w 377"/>
                <a:gd name="T1" fmla="*/ 755 h 755"/>
                <a:gd name="T2" fmla="*/ 377 w 377"/>
                <a:gd name="T3" fmla="*/ 379 h 755"/>
                <a:gd name="T4" fmla="*/ 0 w 377"/>
                <a:gd name="T5" fmla="*/ 0 h 755"/>
                <a:gd name="T6" fmla="*/ 0 w 377"/>
                <a:gd name="T7" fmla="*/ 755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7" h="755">
                  <a:moveTo>
                    <a:pt x="0" y="755"/>
                  </a:moveTo>
                  <a:lnTo>
                    <a:pt x="377" y="379"/>
                  </a:lnTo>
                  <a:lnTo>
                    <a:pt x="0" y="0"/>
                  </a:lnTo>
                  <a:lnTo>
                    <a:pt x="0" y="7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t" anchorCtr="0" compatLnSpc="1">
              <a:prstTxWarp prst="textNoShape">
                <a:avLst/>
              </a:prstTxWarp>
            </a:bodyPr>
            <a:lstStyle/>
            <a:p>
              <a:pPr defTabSz="532524"/>
              <a:endPara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047" name="Freeform 170">
              <a:extLst>
                <a:ext uri="{FF2B5EF4-FFF2-40B4-BE49-F238E27FC236}">
                  <a16:creationId xmlns:a16="http://schemas.microsoft.com/office/drawing/2014/main" id="{264D3B88-967A-914E-F3A5-70D6945084D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09390" y="4546158"/>
              <a:ext cx="214263" cy="386871"/>
            </a:xfrm>
            <a:custGeom>
              <a:avLst/>
              <a:gdLst>
                <a:gd name="T0" fmla="*/ 378 w 378"/>
                <a:gd name="T1" fmla="*/ 755 h 755"/>
                <a:gd name="T2" fmla="*/ 0 w 378"/>
                <a:gd name="T3" fmla="*/ 376 h 755"/>
                <a:gd name="T4" fmla="*/ 378 w 378"/>
                <a:gd name="T5" fmla="*/ 0 h 755"/>
                <a:gd name="T6" fmla="*/ 378 w 378"/>
                <a:gd name="T7" fmla="*/ 755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8" h="755">
                  <a:moveTo>
                    <a:pt x="378" y="755"/>
                  </a:moveTo>
                  <a:lnTo>
                    <a:pt x="0" y="376"/>
                  </a:lnTo>
                  <a:lnTo>
                    <a:pt x="378" y="0"/>
                  </a:lnTo>
                  <a:lnTo>
                    <a:pt x="378" y="7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t" anchorCtr="0" compatLnSpc="1">
              <a:prstTxWarp prst="textNoShape">
                <a:avLst/>
              </a:prstTxWarp>
            </a:bodyPr>
            <a:lstStyle/>
            <a:p>
              <a:pPr defTabSz="532524"/>
              <a:endPara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048" name="Freeform 59">
              <a:extLst>
                <a:ext uri="{FF2B5EF4-FFF2-40B4-BE49-F238E27FC236}">
                  <a16:creationId xmlns:a16="http://schemas.microsoft.com/office/drawing/2014/main" id="{99FC95E5-2E97-86FA-65F0-2549C533B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3969" y="3493271"/>
              <a:ext cx="378554" cy="171658"/>
            </a:xfrm>
            <a:custGeom>
              <a:avLst/>
              <a:gdLst>
                <a:gd name="T0" fmla="*/ 1848 w 1910"/>
                <a:gd name="T1" fmla="*/ 335 h 335"/>
                <a:gd name="T2" fmla="*/ 62 w 1910"/>
                <a:gd name="T3" fmla="*/ 335 h 335"/>
                <a:gd name="T4" fmla="*/ 62 w 1910"/>
                <a:gd name="T5" fmla="*/ 335 h 335"/>
                <a:gd name="T6" fmla="*/ 50 w 1910"/>
                <a:gd name="T7" fmla="*/ 333 h 335"/>
                <a:gd name="T8" fmla="*/ 38 w 1910"/>
                <a:gd name="T9" fmla="*/ 331 h 335"/>
                <a:gd name="T10" fmla="*/ 28 w 1910"/>
                <a:gd name="T11" fmla="*/ 325 h 335"/>
                <a:gd name="T12" fmla="*/ 18 w 1910"/>
                <a:gd name="T13" fmla="*/ 317 h 335"/>
                <a:gd name="T14" fmla="*/ 10 w 1910"/>
                <a:gd name="T15" fmla="*/ 307 h 335"/>
                <a:gd name="T16" fmla="*/ 4 w 1910"/>
                <a:gd name="T17" fmla="*/ 297 h 335"/>
                <a:gd name="T18" fmla="*/ 2 w 1910"/>
                <a:gd name="T19" fmla="*/ 285 h 335"/>
                <a:gd name="T20" fmla="*/ 0 w 1910"/>
                <a:gd name="T21" fmla="*/ 273 h 335"/>
                <a:gd name="T22" fmla="*/ 0 w 1910"/>
                <a:gd name="T23" fmla="*/ 62 h 335"/>
                <a:gd name="T24" fmla="*/ 0 w 1910"/>
                <a:gd name="T25" fmla="*/ 62 h 335"/>
                <a:gd name="T26" fmla="*/ 2 w 1910"/>
                <a:gd name="T27" fmla="*/ 50 h 335"/>
                <a:gd name="T28" fmla="*/ 4 w 1910"/>
                <a:gd name="T29" fmla="*/ 38 h 335"/>
                <a:gd name="T30" fmla="*/ 10 w 1910"/>
                <a:gd name="T31" fmla="*/ 28 h 335"/>
                <a:gd name="T32" fmla="*/ 18 w 1910"/>
                <a:gd name="T33" fmla="*/ 18 h 335"/>
                <a:gd name="T34" fmla="*/ 28 w 1910"/>
                <a:gd name="T35" fmla="*/ 12 h 335"/>
                <a:gd name="T36" fmla="*/ 38 w 1910"/>
                <a:gd name="T37" fmla="*/ 6 h 335"/>
                <a:gd name="T38" fmla="*/ 50 w 1910"/>
                <a:gd name="T39" fmla="*/ 2 h 335"/>
                <a:gd name="T40" fmla="*/ 62 w 1910"/>
                <a:gd name="T41" fmla="*/ 0 h 335"/>
                <a:gd name="T42" fmla="*/ 1848 w 1910"/>
                <a:gd name="T43" fmla="*/ 0 h 335"/>
                <a:gd name="T44" fmla="*/ 1848 w 1910"/>
                <a:gd name="T45" fmla="*/ 0 h 335"/>
                <a:gd name="T46" fmla="*/ 1860 w 1910"/>
                <a:gd name="T47" fmla="*/ 2 h 335"/>
                <a:gd name="T48" fmla="*/ 1872 w 1910"/>
                <a:gd name="T49" fmla="*/ 6 h 335"/>
                <a:gd name="T50" fmla="*/ 1882 w 1910"/>
                <a:gd name="T51" fmla="*/ 12 h 335"/>
                <a:gd name="T52" fmla="*/ 1892 w 1910"/>
                <a:gd name="T53" fmla="*/ 18 h 335"/>
                <a:gd name="T54" fmla="*/ 1900 w 1910"/>
                <a:gd name="T55" fmla="*/ 28 h 335"/>
                <a:gd name="T56" fmla="*/ 1904 w 1910"/>
                <a:gd name="T57" fmla="*/ 38 h 335"/>
                <a:gd name="T58" fmla="*/ 1908 w 1910"/>
                <a:gd name="T59" fmla="*/ 50 h 335"/>
                <a:gd name="T60" fmla="*/ 1910 w 1910"/>
                <a:gd name="T61" fmla="*/ 62 h 335"/>
                <a:gd name="T62" fmla="*/ 1910 w 1910"/>
                <a:gd name="T63" fmla="*/ 273 h 335"/>
                <a:gd name="T64" fmla="*/ 1910 w 1910"/>
                <a:gd name="T65" fmla="*/ 273 h 335"/>
                <a:gd name="T66" fmla="*/ 1908 w 1910"/>
                <a:gd name="T67" fmla="*/ 285 h 335"/>
                <a:gd name="T68" fmla="*/ 1904 w 1910"/>
                <a:gd name="T69" fmla="*/ 297 h 335"/>
                <a:gd name="T70" fmla="*/ 1900 w 1910"/>
                <a:gd name="T71" fmla="*/ 307 h 335"/>
                <a:gd name="T72" fmla="*/ 1892 w 1910"/>
                <a:gd name="T73" fmla="*/ 317 h 335"/>
                <a:gd name="T74" fmla="*/ 1882 w 1910"/>
                <a:gd name="T75" fmla="*/ 325 h 335"/>
                <a:gd name="T76" fmla="*/ 1872 w 1910"/>
                <a:gd name="T77" fmla="*/ 331 h 335"/>
                <a:gd name="T78" fmla="*/ 1860 w 1910"/>
                <a:gd name="T79" fmla="*/ 333 h 335"/>
                <a:gd name="T80" fmla="*/ 1848 w 1910"/>
                <a:gd name="T81" fmla="*/ 335 h 335"/>
                <a:gd name="T82" fmla="*/ 1848 w 1910"/>
                <a:gd name="T83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10" h="335">
                  <a:moveTo>
                    <a:pt x="1848" y="335"/>
                  </a:moveTo>
                  <a:lnTo>
                    <a:pt x="62" y="335"/>
                  </a:lnTo>
                  <a:lnTo>
                    <a:pt x="62" y="335"/>
                  </a:lnTo>
                  <a:lnTo>
                    <a:pt x="50" y="333"/>
                  </a:lnTo>
                  <a:lnTo>
                    <a:pt x="38" y="331"/>
                  </a:lnTo>
                  <a:lnTo>
                    <a:pt x="28" y="325"/>
                  </a:lnTo>
                  <a:lnTo>
                    <a:pt x="18" y="317"/>
                  </a:lnTo>
                  <a:lnTo>
                    <a:pt x="10" y="307"/>
                  </a:lnTo>
                  <a:lnTo>
                    <a:pt x="4" y="297"/>
                  </a:lnTo>
                  <a:lnTo>
                    <a:pt x="2" y="285"/>
                  </a:lnTo>
                  <a:lnTo>
                    <a:pt x="0" y="273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4" y="38"/>
                  </a:lnTo>
                  <a:lnTo>
                    <a:pt x="10" y="28"/>
                  </a:lnTo>
                  <a:lnTo>
                    <a:pt x="18" y="18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1848" y="0"/>
                  </a:lnTo>
                  <a:lnTo>
                    <a:pt x="1848" y="0"/>
                  </a:lnTo>
                  <a:lnTo>
                    <a:pt x="1860" y="2"/>
                  </a:lnTo>
                  <a:lnTo>
                    <a:pt x="1872" y="6"/>
                  </a:lnTo>
                  <a:lnTo>
                    <a:pt x="1882" y="12"/>
                  </a:lnTo>
                  <a:lnTo>
                    <a:pt x="1892" y="18"/>
                  </a:lnTo>
                  <a:lnTo>
                    <a:pt x="1900" y="28"/>
                  </a:lnTo>
                  <a:lnTo>
                    <a:pt x="1904" y="38"/>
                  </a:lnTo>
                  <a:lnTo>
                    <a:pt x="1908" y="50"/>
                  </a:lnTo>
                  <a:lnTo>
                    <a:pt x="1910" y="62"/>
                  </a:lnTo>
                  <a:lnTo>
                    <a:pt x="1910" y="273"/>
                  </a:lnTo>
                  <a:lnTo>
                    <a:pt x="1910" y="273"/>
                  </a:lnTo>
                  <a:lnTo>
                    <a:pt x="1908" y="285"/>
                  </a:lnTo>
                  <a:lnTo>
                    <a:pt x="1904" y="297"/>
                  </a:lnTo>
                  <a:lnTo>
                    <a:pt x="1900" y="307"/>
                  </a:lnTo>
                  <a:lnTo>
                    <a:pt x="1892" y="317"/>
                  </a:lnTo>
                  <a:lnTo>
                    <a:pt x="1882" y="325"/>
                  </a:lnTo>
                  <a:lnTo>
                    <a:pt x="1872" y="331"/>
                  </a:lnTo>
                  <a:lnTo>
                    <a:pt x="1860" y="333"/>
                  </a:lnTo>
                  <a:lnTo>
                    <a:pt x="1848" y="335"/>
                  </a:lnTo>
                  <a:lnTo>
                    <a:pt x="1848" y="33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ctr" anchorCtr="0" compatLnSpc="1">
              <a:prstTxWarp prst="textNoShape">
                <a:avLst/>
              </a:prstTxWarp>
            </a:bodyPr>
            <a:lstStyle/>
            <a:p>
              <a:pPr algn="ctr" defTabSz="532524"/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등록</a:t>
              </a:r>
            </a:p>
          </p:txBody>
        </p:sp>
        <p:sp>
          <p:nvSpPr>
            <p:cNvPr id="1049" name="Freeform 59">
              <a:extLst>
                <a:ext uri="{FF2B5EF4-FFF2-40B4-BE49-F238E27FC236}">
                  <a16:creationId xmlns:a16="http://schemas.microsoft.com/office/drawing/2014/main" id="{83461944-A5E7-D6CC-D9DB-078EF902F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399" y="3712489"/>
              <a:ext cx="378554" cy="171658"/>
            </a:xfrm>
            <a:custGeom>
              <a:avLst/>
              <a:gdLst>
                <a:gd name="T0" fmla="*/ 1848 w 1910"/>
                <a:gd name="T1" fmla="*/ 335 h 335"/>
                <a:gd name="T2" fmla="*/ 62 w 1910"/>
                <a:gd name="T3" fmla="*/ 335 h 335"/>
                <a:gd name="T4" fmla="*/ 62 w 1910"/>
                <a:gd name="T5" fmla="*/ 335 h 335"/>
                <a:gd name="T6" fmla="*/ 50 w 1910"/>
                <a:gd name="T7" fmla="*/ 333 h 335"/>
                <a:gd name="T8" fmla="*/ 38 w 1910"/>
                <a:gd name="T9" fmla="*/ 331 h 335"/>
                <a:gd name="T10" fmla="*/ 28 w 1910"/>
                <a:gd name="T11" fmla="*/ 325 h 335"/>
                <a:gd name="T12" fmla="*/ 18 w 1910"/>
                <a:gd name="T13" fmla="*/ 317 h 335"/>
                <a:gd name="T14" fmla="*/ 10 w 1910"/>
                <a:gd name="T15" fmla="*/ 307 h 335"/>
                <a:gd name="T16" fmla="*/ 4 w 1910"/>
                <a:gd name="T17" fmla="*/ 297 h 335"/>
                <a:gd name="T18" fmla="*/ 2 w 1910"/>
                <a:gd name="T19" fmla="*/ 285 h 335"/>
                <a:gd name="T20" fmla="*/ 0 w 1910"/>
                <a:gd name="T21" fmla="*/ 273 h 335"/>
                <a:gd name="T22" fmla="*/ 0 w 1910"/>
                <a:gd name="T23" fmla="*/ 62 h 335"/>
                <a:gd name="T24" fmla="*/ 0 w 1910"/>
                <a:gd name="T25" fmla="*/ 62 h 335"/>
                <a:gd name="T26" fmla="*/ 2 w 1910"/>
                <a:gd name="T27" fmla="*/ 50 h 335"/>
                <a:gd name="T28" fmla="*/ 4 w 1910"/>
                <a:gd name="T29" fmla="*/ 38 h 335"/>
                <a:gd name="T30" fmla="*/ 10 w 1910"/>
                <a:gd name="T31" fmla="*/ 28 h 335"/>
                <a:gd name="T32" fmla="*/ 18 w 1910"/>
                <a:gd name="T33" fmla="*/ 18 h 335"/>
                <a:gd name="T34" fmla="*/ 28 w 1910"/>
                <a:gd name="T35" fmla="*/ 12 h 335"/>
                <a:gd name="T36" fmla="*/ 38 w 1910"/>
                <a:gd name="T37" fmla="*/ 6 h 335"/>
                <a:gd name="T38" fmla="*/ 50 w 1910"/>
                <a:gd name="T39" fmla="*/ 2 h 335"/>
                <a:gd name="T40" fmla="*/ 62 w 1910"/>
                <a:gd name="T41" fmla="*/ 0 h 335"/>
                <a:gd name="T42" fmla="*/ 1848 w 1910"/>
                <a:gd name="T43" fmla="*/ 0 h 335"/>
                <a:gd name="T44" fmla="*/ 1848 w 1910"/>
                <a:gd name="T45" fmla="*/ 0 h 335"/>
                <a:gd name="T46" fmla="*/ 1860 w 1910"/>
                <a:gd name="T47" fmla="*/ 2 h 335"/>
                <a:gd name="T48" fmla="*/ 1872 w 1910"/>
                <a:gd name="T49" fmla="*/ 6 h 335"/>
                <a:gd name="T50" fmla="*/ 1882 w 1910"/>
                <a:gd name="T51" fmla="*/ 12 h 335"/>
                <a:gd name="T52" fmla="*/ 1892 w 1910"/>
                <a:gd name="T53" fmla="*/ 18 h 335"/>
                <a:gd name="T54" fmla="*/ 1900 w 1910"/>
                <a:gd name="T55" fmla="*/ 28 h 335"/>
                <a:gd name="T56" fmla="*/ 1904 w 1910"/>
                <a:gd name="T57" fmla="*/ 38 h 335"/>
                <a:gd name="T58" fmla="*/ 1908 w 1910"/>
                <a:gd name="T59" fmla="*/ 50 h 335"/>
                <a:gd name="T60" fmla="*/ 1910 w 1910"/>
                <a:gd name="T61" fmla="*/ 62 h 335"/>
                <a:gd name="T62" fmla="*/ 1910 w 1910"/>
                <a:gd name="T63" fmla="*/ 273 h 335"/>
                <a:gd name="T64" fmla="*/ 1910 w 1910"/>
                <a:gd name="T65" fmla="*/ 273 h 335"/>
                <a:gd name="T66" fmla="*/ 1908 w 1910"/>
                <a:gd name="T67" fmla="*/ 285 h 335"/>
                <a:gd name="T68" fmla="*/ 1904 w 1910"/>
                <a:gd name="T69" fmla="*/ 297 h 335"/>
                <a:gd name="T70" fmla="*/ 1900 w 1910"/>
                <a:gd name="T71" fmla="*/ 307 h 335"/>
                <a:gd name="T72" fmla="*/ 1892 w 1910"/>
                <a:gd name="T73" fmla="*/ 317 h 335"/>
                <a:gd name="T74" fmla="*/ 1882 w 1910"/>
                <a:gd name="T75" fmla="*/ 325 h 335"/>
                <a:gd name="T76" fmla="*/ 1872 w 1910"/>
                <a:gd name="T77" fmla="*/ 331 h 335"/>
                <a:gd name="T78" fmla="*/ 1860 w 1910"/>
                <a:gd name="T79" fmla="*/ 333 h 335"/>
                <a:gd name="T80" fmla="*/ 1848 w 1910"/>
                <a:gd name="T81" fmla="*/ 335 h 335"/>
                <a:gd name="T82" fmla="*/ 1848 w 1910"/>
                <a:gd name="T83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10" h="335">
                  <a:moveTo>
                    <a:pt x="1848" y="335"/>
                  </a:moveTo>
                  <a:lnTo>
                    <a:pt x="62" y="335"/>
                  </a:lnTo>
                  <a:lnTo>
                    <a:pt x="62" y="335"/>
                  </a:lnTo>
                  <a:lnTo>
                    <a:pt x="50" y="333"/>
                  </a:lnTo>
                  <a:lnTo>
                    <a:pt x="38" y="331"/>
                  </a:lnTo>
                  <a:lnTo>
                    <a:pt x="28" y="325"/>
                  </a:lnTo>
                  <a:lnTo>
                    <a:pt x="18" y="317"/>
                  </a:lnTo>
                  <a:lnTo>
                    <a:pt x="10" y="307"/>
                  </a:lnTo>
                  <a:lnTo>
                    <a:pt x="4" y="297"/>
                  </a:lnTo>
                  <a:lnTo>
                    <a:pt x="2" y="285"/>
                  </a:lnTo>
                  <a:lnTo>
                    <a:pt x="0" y="273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4" y="38"/>
                  </a:lnTo>
                  <a:lnTo>
                    <a:pt x="10" y="28"/>
                  </a:lnTo>
                  <a:lnTo>
                    <a:pt x="18" y="18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1848" y="0"/>
                  </a:lnTo>
                  <a:lnTo>
                    <a:pt x="1848" y="0"/>
                  </a:lnTo>
                  <a:lnTo>
                    <a:pt x="1860" y="2"/>
                  </a:lnTo>
                  <a:lnTo>
                    <a:pt x="1872" y="6"/>
                  </a:lnTo>
                  <a:lnTo>
                    <a:pt x="1882" y="12"/>
                  </a:lnTo>
                  <a:lnTo>
                    <a:pt x="1892" y="18"/>
                  </a:lnTo>
                  <a:lnTo>
                    <a:pt x="1900" y="28"/>
                  </a:lnTo>
                  <a:lnTo>
                    <a:pt x="1904" y="38"/>
                  </a:lnTo>
                  <a:lnTo>
                    <a:pt x="1908" y="50"/>
                  </a:lnTo>
                  <a:lnTo>
                    <a:pt x="1910" y="62"/>
                  </a:lnTo>
                  <a:lnTo>
                    <a:pt x="1910" y="273"/>
                  </a:lnTo>
                  <a:lnTo>
                    <a:pt x="1910" y="273"/>
                  </a:lnTo>
                  <a:lnTo>
                    <a:pt x="1908" y="285"/>
                  </a:lnTo>
                  <a:lnTo>
                    <a:pt x="1904" y="297"/>
                  </a:lnTo>
                  <a:lnTo>
                    <a:pt x="1900" y="307"/>
                  </a:lnTo>
                  <a:lnTo>
                    <a:pt x="1892" y="317"/>
                  </a:lnTo>
                  <a:lnTo>
                    <a:pt x="1882" y="325"/>
                  </a:lnTo>
                  <a:lnTo>
                    <a:pt x="1872" y="331"/>
                  </a:lnTo>
                  <a:lnTo>
                    <a:pt x="1860" y="333"/>
                  </a:lnTo>
                  <a:lnTo>
                    <a:pt x="1848" y="335"/>
                  </a:lnTo>
                  <a:lnTo>
                    <a:pt x="1848" y="33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ctr" anchorCtr="0" compatLnSpc="1">
              <a:prstTxWarp prst="textNoShape">
                <a:avLst/>
              </a:prstTxWarp>
            </a:bodyPr>
            <a:lstStyle/>
            <a:p>
              <a:pPr algn="ctr" defTabSz="532524"/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보관</a:t>
              </a:r>
            </a:p>
          </p:txBody>
        </p:sp>
        <p:sp>
          <p:nvSpPr>
            <p:cNvPr id="1050" name="Freeform 59">
              <a:extLst>
                <a:ext uri="{FF2B5EF4-FFF2-40B4-BE49-F238E27FC236}">
                  <a16:creationId xmlns:a16="http://schemas.microsoft.com/office/drawing/2014/main" id="{B5F3320E-CD46-E01E-4AFA-8310AB22F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019" y="4141042"/>
              <a:ext cx="378554" cy="171658"/>
            </a:xfrm>
            <a:custGeom>
              <a:avLst/>
              <a:gdLst>
                <a:gd name="T0" fmla="*/ 1848 w 1910"/>
                <a:gd name="T1" fmla="*/ 335 h 335"/>
                <a:gd name="T2" fmla="*/ 62 w 1910"/>
                <a:gd name="T3" fmla="*/ 335 h 335"/>
                <a:gd name="T4" fmla="*/ 62 w 1910"/>
                <a:gd name="T5" fmla="*/ 335 h 335"/>
                <a:gd name="T6" fmla="*/ 50 w 1910"/>
                <a:gd name="T7" fmla="*/ 333 h 335"/>
                <a:gd name="T8" fmla="*/ 38 w 1910"/>
                <a:gd name="T9" fmla="*/ 331 h 335"/>
                <a:gd name="T10" fmla="*/ 28 w 1910"/>
                <a:gd name="T11" fmla="*/ 325 h 335"/>
                <a:gd name="T12" fmla="*/ 18 w 1910"/>
                <a:gd name="T13" fmla="*/ 317 h 335"/>
                <a:gd name="T14" fmla="*/ 10 w 1910"/>
                <a:gd name="T15" fmla="*/ 307 h 335"/>
                <a:gd name="T16" fmla="*/ 4 w 1910"/>
                <a:gd name="T17" fmla="*/ 297 h 335"/>
                <a:gd name="T18" fmla="*/ 2 w 1910"/>
                <a:gd name="T19" fmla="*/ 285 h 335"/>
                <a:gd name="T20" fmla="*/ 0 w 1910"/>
                <a:gd name="T21" fmla="*/ 273 h 335"/>
                <a:gd name="T22" fmla="*/ 0 w 1910"/>
                <a:gd name="T23" fmla="*/ 62 h 335"/>
                <a:gd name="T24" fmla="*/ 0 w 1910"/>
                <a:gd name="T25" fmla="*/ 62 h 335"/>
                <a:gd name="T26" fmla="*/ 2 w 1910"/>
                <a:gd name="T27" fmla="*/ 50 h 335"/>
                <a:gd name="T28" fmla="*/ 4 w 1910"/>
                <a:gd name="T29" fmla="*/ 38 h 335"/>
                <a:gd name="T30" fmla="*/ 10 w 1910"/>
                <a:gd name="T31" fmla="*/ 28 h 335"/>
                <a:gd name="T32" fmla="*/ 18 w 1910"/>
                <a:gd name="T33" fmla="*/ 18 h 335"/>
                <a:gd name="T34" fmla="*/ 28 w 1910"/>
                <a:gd name="T35" fmla="*/ 12 h 335"/>
                <a:gd name="T36" fmla="*/ 38 w 1910"/>
                <a:gd name="T37" fmla="*/ 6 h 335"/>
                <a:gd name="T38" fmla="*/ 50 w 1910"/>
                <a:gd name="T39" fmla="*/ 2 h 335"/>
                <a:gd name="T40" fmla="*/ 62 w 1910"/>
                <a:gd name="T41" fmla="*/ 0 h 335"/>
                <a:gd name="T42" fmla="*/ 1848 w 1910"/>
                <a:gd name="T43" fmla="*/ 0 h 335"/>
                <a:gd name="T44" fmla="*/ 1848 w 1910"/>
                <a:gd name="T45" fmla="*/ 0 h 335"/>
                <a:gd name="T46" fmla="*/ 1860 w 1910"/>
                <a:gd name="T47" fmla="*/ 2 h 335"/>
                <a:gd name="T48" fmla="*/ 1872 w 1910"/>
                <a:gd name="T49" fmla="*/ 6 h 335"/>
                <a:gd name="T50" fmla="*/ 1882 w 1910"/>
                <a:gd name="T51" fmla="*/ 12 h 335"/>
                <a:gd name="T52" fmla="*/ 1892 w 1910"/>
                <a:gd name="T53" fmla="*/ 18 h 335"/>
                <a:gd name="T54" fmla="*/ 1900 w 1910"/>
                <a:gd name="T55" fmla="*/ 28 h 335"/>
                <a:gd name="T56" fmla="*/ 1904 w 1910"/>
                <a:gd name="T57" fmla="*/ 38 h 335"/>
                <a:gd name="T58" fmla="*/ 1908 w 1910"/>
                <a:gd name="T59" fmla="*/ 50 h 335"/>
                <a:gd name="T60" fmla="*/ 1910 w 1910"/>
                <a:gd name="T61" fmla="*/ 62 h 335"/>
                <a:gd name="T62" fmla="*/ 1910 w 1910"/>
                <a:gd name="T63" fmla="*/ 273 h 335"/>
                <a:gd name="T64" fmla="*/ 1910 w 1910"/>
                <a:gd name="T65" fmla="*/ 273 h 335"/>
                <a:gd name="T66" fmla="*/ 1908 w 1910"/>
                <a:gd name="T67" fmla="*/ 285 h 335"/>
                <a:gd name="T68" fmla="*/ 1904 w 1910"/>
                <a:gd name="T69" fmla="*/ 297 h 335"/>
                <a:gd name="T70" fmla="*/ 1900 w 1910"/>
                <a:gd name="T71" fmla="*/ 307 h 335"/>
                <a:gd name="T72" fmla="*/ 1892 w 1910"/>
                <a:gd name="T73" fmla="*/ 317 h 335"/>
                <a:gd name="T74" fmla="*/ 1882 w 1910"/>
                <a:gd name="T75" fmla="*/ 325 h 335"/>
                <a:gd name="T76" fmla="*/ 1872 w 1910"/>
                <a:gd name="T77" fmla="*/ 331 h 335"/>
                <a:gd name="T78" fmla="*/ 1860 w 1910"/>
                <a:gd name="T79" fmla="*/ 333 h 335"/>
                <a:gd name="T80" fmla="*/ 1848 w 1910"/>
                <a:gd name="T81" fmla="*/ 335 h 335"/>
                <a:gd name="T82" fmla="*/ 1848 w 1910"/>
                <a:gd name="T83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10" h="335">
                  <a:moveTo>
                    <a:pt x="1848" y="335"/>
                  </a:moveTo>
                  <a:lnTo>
                    <a:pt x="62" y="335"/>
                  </a:lnTo>
                  <a:lnTo>
                    <a:pt x="62" y="335"/>
                  </a:lnTo>
                  <a:lnTo>
                    <a:pt x="50" y="333"/>
                  </a:lnTo>
                  <a:lnTo>
                    <a:pt x="38" y="331"/>
                  </a:lnTo>
                  <a:lnTo>
                    <a:pt x="28" y="325"/>
                  </a:lnTo>
                  <a:lnTo>
                    <a:pt x="18" y="317"/>
                  </a:lnTo>
                  <a:lnTo>
                    <a:pt x="10" y="307"/>
                  </a:lnTo>
                  <a:lnTo>
                    <a:pt x="4" y="297"/>
                  </a:lnTo>
                  <a:lnTo>
                    <a:pt x="2" y="285"/>
                  </a:lnTo>
                  <a:lnTo>
                    <a:pt x="0" y="273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4" y="38"/>
                  </a:lnTo>
                  <a:lnTo>
                    <a:pt x="10" y="28"/>
                  </a:lnTo>
                  <a:lnTo>
                    <a:pt x="18" y="18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1848" y="0"/>
                  </a:lnTo>
                  <a:lnTo>
                    <a:pt x="1848" y="0"/>
                  </a:lnTo>
                  <a:lnTo>
                    <a:pt x="1860" y="2"/>
                  </a:lnTo>
                  <a:lnTo>
                    <a:pt x="1872" y="6"/>
                  </a:lnTo>
                  <a:lnTo>
                    <a:pt x="1882" y="12"/>
                  </a:lnTo>
                  <a:lnTo>
                    <a:pt x="1892" y="18"/>
                  </a:lnTo>
                  <a:lnTo>
                    <a:pt x="1900" y="28"/>
                  </a:lnTo>
                  <a:lnTo>
                    <a:pt x="1904" y="38"/>
                  </a:lnTo>
                  <a:lnTo>
                    <a:pt x="1908" y="50"/>
                  </a:lnTo>
                  <a:lnTo>
                    <a:pt x="1910" y="62"/>
                  </a:lnTo>
                  <a:lnTo>
                    <a:pt x="1910" y="273"/>
                  </a:lnTo>
                  <a:lnTo>
                    <a:pt x="1910" y="273"/>
                  </a:lnTo>
                  <a:lnTo>
                    <a:pt x="1908" y="285"/>
                  </a:lnTo>
                  <a:lnTo>
                    <a:pt x="1904" y="297"/>
                  </a:lnTo>
                  <a:lnTo>
                    <a:pt x="1900" y="307"/>
                  </a:lnTo>
                  <a:lnTo>
                    <a:pt x="1892" y="317"/>
                  </a:lnTo>
                  <a:lnTo>
                    <a:pt x="1882" y="325"/>
                  </a:lnTo>
                  <a:lnTo>
                    <a:pt x="1872" y="331"/>
                  </a:lnTo>
                  <a:lnTo>
                    <a:pt x="1860" y="333"/>
                  </a:lnTo>
                  <a:lnTo>
                    <a:pt x="1848" y="335"/>
                  </a:lnTo>
                  <a:lnTo>
                    <a:pt x="1848" y="33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ctr" anchorCtr="0" compatLnSpc="1">
              <a:prstTxWarp prst="textNoShape">
                <a:avLst/>
              </a:prstTxWarp>
            </a:bodyPr>
            <a:lstStyle/>
            <a:p>
              <a:pPr algn="ctr" defTabSz="532524"/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반출</a:t>
              </a:r>
            </a:p>
          </p:txBody>
        </p:sp>
        <p:sp>
          <p:nvSpPr>
            <p:cNvPr id="1051" name="Freeform 59">
              <a:extLst>
                <a:ext uri="{FF2B5EF4-FFF2-40B4-BE49-F238E27FC236}">
                  <a16:creationId xmlns:a16="http://schemas.microsoft.com/office/drawing/2014/main" id="{2817FC6C-4292-20C1-7819-0B1BF26A0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399" y="4536467"/>
              <a:ext cx="378554" cy="171658"/>
            </a:xfrm>
            <a:custGeom>
              <a:avLst/>
              <a:gdLst>
                <a:gd name="T0" fmla="*/ 1848 w 1910"/>
                <a:gd name="T1" fmla="*/ 335 h 335"/>
                <a:gd name="T2" fmla="*/ 62 w 1910"/>
                <a:gd name="T3" fmla="*/ 335 h 335"/>
                <a:gd name="T4" fmla="*/ 62 w 1910"/>
                <a:gd name="T5" fmla="*/ 335 h 335"/>
                <a:gd name="T6" fmla="*/ 50 w 1910"/>
                <a:gd name="T7" fmla="*/ 333 h 335"/>
                <a:gd name="T8" fmla="*/ 38 w 1910"/>
                <a:gd name="T9" fmla="*/ 331 h 335"/>
                <a:gd name="T10" fmla="*/ 28 w 1910"/>
                <a:gd name="T11" fmla="*/ 325 h 335"/>
                <a:gd name="T12" fmla="*/ 18 w 1910"/>
                <a:gd name="T13" fmla="*/ 317 h 335"/>
                <a:gd name="T14" fmla="*/ 10 w 1910"/>
                <a:gd name="T15" fmla="*/ 307 h 335"/>
                <a:gd name="T16" fmla="*/ 4 w 1910"/>
                <a:gd name="T17" fmla="*/ 297 h 335"/>
                <a:gd name="T18" fmla="*/ 2 w 1910"/>
                <a:gd name="T19" fmla="*/ 285 h 335"/>
                <a:gd name="T20" fmla="*/ 0 w 1910"/>
                <a:gd name="T21" fmla="*/ 273 h 335"/>
                <a:gd name="T22" fmla="*/ 0 w 1910"/>
                <a:gd name="T23" fmla="*/ 62 h 335"/>
                <a:gd name="T24" fmla="*/ 0 w 1910"/>
                <a:gd name="T25" fmla="*/ 62 h 335"/>
                <a:gd name="T26" fmla="*/ 2 w 1910"/>
                <a:gd name="T27" fmla="*/ 50 h 335"/>
                <a:gd name="T28" fmla="*/ 4 w 1910"/>
                <a:gd name="T29" fmla="*/ 38 h 335"/>
                <a:gd name="T30" fmla="*/ 10 w 1910"/>
                <a:gd name="T31" fmla="*/ 28 h 335"/>
                <a:gd name="T32" fmla="*/ 18 w 1910"/>
                <a:gd name="T33" fmla="*/ 18 h 335"/>
                <a:gd name="T34" fmla="*/ 28 w 1910"/>
                <a:gd name="T35" fmla="*/ 12 h 335"/>
                <a:gd name="T36" fmla="*/ 38 w 1910"/>
                <a:gd name="T37" fmla="*/ 6 h 335"/>
                <a:gd name="T38" fmla="*/ 50 w 1910"/>
                <a:gd name="T39" fmla="*/ 2 h 335"/>
                <a:gd name="T40" fmla="*/ 62 w 1910"/>
                <a:gd name="T41" fmla="*/ 0 h 335"/>
                <a:gd name="T42" fmla="*/ 1848 w 1910"/>
                <a:gd name="T43" fmla="*/ 0 h 335"/>
                <a:gd name="T44" fmla="*/ 1848 w 1910"/>
                <a:gd name="T45" fmla="*/ 0 h 335"/>
                <a:gd name="T46" fmla="*/ 1860 w 1910"/>
                <a:gd name="T47" fmla="*/ 2 h 335"/>
                <a:gd name="T48" fmla="*/ 1872 w 1910"/>
                <a:gd name="T49" fmla="*/ 6 h 335"/>
                <a:gd name="T50" fmla="*/ 1882 w 1910"/>
                <a:gd name="T51" fmla="*/ 12 h 335"/>
                <a:gd name="T52" fmla="*/ 1892 w 1910"/>
                <a:gd name="T53" fmla="*/ 18 h 335"/>
                <a:gd name="T54" fmla="*/ 1900 w 1910"/>
                <a:gd name="T55" fmla="*/ 28 h 335"/>
                <a:gd name="T56" fmla="*/ 1904 w 1910"/>
                <a:gd name="T57" fmla="*/ 38 h 335"/>
                <a:gd name="T58" fmla="*/ 1908 w 1910"/>
                <a:gd name="T59" fmla="*/ 50 h 335"/>
                <a:gd name="T60" fmla="*/ 1910 w 1910"/>
                <a:gd name="T61" fmla="*/ 62 h 335"/>
                <a:gd name="T62" fmla="*/ 1910 w 1910"/>
                <a:gd name="T63" fmla="*/ 273 h 335"/>
                <a:gd name="T64" fmla="*/ 1910 w 1910"/>
                <a:gd name="T65" fmla="*/ 273 h 335"/>
                <a:gd name="T66" fmla="*/ 1908 w 1910"/>
                <a:gd name="T67" fmla="*/ 285 h 335"/>
                <a:gd name="T68" fmla="*/ 1904 w 1910"/>
                <a:gd name="T69" fmla="*/ 297 h 335"/>
                <a:gd name="T70" fmla="*/ 1900 w 1910"/>
                <a:gd name="T71" fmla="*/ 307 h 335"/>
                <a:gd name="T72" fmla="*/ 1892 w 1910"/>
                <a:gd name="T73" fmla="*/ 317 h 335"/>
                <a:gd name="T74" fmla="*/ 1882 w 1910"/>
                <a:gd name="T75" fmla="*/ 325 h 335"/>
                <a:gd name="T76" fmla="*/ 1872 w 1910"/>
                <a:gd name="T77" fmla="*/ 331 h 335"/>
                <a:gd name="T78" fmla="*/ 1860 w 1910"/>
                <a:gd name="T79" fmla="*/ 333 h 335"/>
                <a:gd name="T80" fmla="*/ 1848 w 1910"/>
                <a:gd name="T81" fmla="*/ 335 h 335"/>
                <a:gd name="T82" fmla="*/ 1848 w 1910"/>
                <a:gd name="T83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10" h="335">
                  <a:moveTo>
                    <a:pt x="1848" y="335"/>
                  </a:moveTo>
                  <a:lnTo>
                    <a:pt x="62" y="335"/>
                  </a:lnTo>
                  <a:lnTo>
                    <a:pt x="62" y="335"/>
                  </a:lnTo>
                  <a:lnTo>
                    <a:pt x="50" y="333"/>
                  </a:lnTo>
                  <a:lnTo>
                    <a:pt x="38" y="331"/>
                  </a:lnTo>
                  <a:lnTo>
                    <a:pt x="28" y="325"/>
                  </a:lnTo>
                  <a:lnTo>
                    <a:pt x="18" y="317"/>
                  </a:lnTo>
                  <a:lnTo>
                    <a:pt x="10" y="307"/>
                  </a:lnTo>
                  <a:lnTo>
                    <a:pt x="4" y="297"/>
                  </a:lnTo>
                  <a:lnTo>
                    <a:pt x="2" y="285"/>
                  </a:lnTo>
                  <a:lnTo>
                    <a:pt x="0" y="273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4" y="38"/>
                  </a:lnTo>
                  <a:lnTo>
                    <a:pt x="10" y="28"/>
                  </a:lnTo>
                  <a:lnTo>
                    <a:pt x="18" y="18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1848" y="0"/>
                  </a:lnTo>
                  <a:lnTo>
                    <a:pt x="1848" y="0"/>
                  </a:lnTo>
                  <a:lnTo>
                    <a:pt x="1860" y="2"/>
                  </a:lnTo>
                  <a:lnTo>
                    <a:pt x="1872" y="6"/>
                  </a:lnTo>
                  <a:lnTo>
                    <a:pt x="1882" y="12"/>
                  </a:lnTo>
                  <a:lnTo>
                    <a:pt x="1892" y="18"/>
                  </a:lnTo>
                  <a:lnTo>
                    <a:pt x="1900" y="28"/>
                  </a:lnTo>
                  <a:lnTo>
                    <a:pt x="1904" y="38"/>
                  </a:lnTo>
                  <a:lnTo>
                    <a:pt x="1908" y="50"/>
                  </a:lnTo>
                  <a:lnTo>
                    <a:pt x="1910" y="62"/>
                  </a:lnTo>
                  <a:lnTo>
                    <a:pt x="1910" y="273"/>
                  </a:lnTo>
                  <a:lnTo>
                    <a:pt x="1910" y="273"/>
                  </a:lnTo>
                  <a:lnTo>
                    <a:pt x="1908" y="285"/>
                  </a:lnTo>
                  <a:lnTo>
                    <a:pt x="1904" y="297"/>
                  </a:lnTo>
                  <a:lnTo>
                    <a:pt x="1900" y="307"/>
                  </a:lnTo>
                  <a:lnTo>
                    <a:pt x="1892" y="317"/>
                  </a:lnTo>
                  <a:lnTo>
                    <a:pt x="1882" y="325"/>
                  </a:lnTo>
                  <a:lnTo>
                    <a:pt x="1872" y="331"/>
                  </a:lnTo>
                  <a:lnTo>
                    <a:pt x="1860" y="333"/>
                  </a:lnTo>
                  <a:lnTo>
                    <a:pt x="1848" y="335"/>
                  </a:lnTo>
                  <a:lnTo>
                    <a:pt x="1848" y="33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ctr" anchorCtr="0" compatLnSpc="1">
              <a:prstTxWarp prst="textNoShape">
                <a:avLst/>
              </a:prstTxWarp>
            </a:bodyPr>
            <a:lstStyle/>
            <a:p>
              <a:pPr algn="ctr" defTabSz="532524"/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반입</a:t>
              </a:r>
            </a:p>
          </p:txBody>
        </p:sp>
        <p:sp>
          <p:nvSpPr>
            <p:cNvPr id="1052" name="Freeform 59">
              <a:extLst>
                <a:ext uri="{FF2B5EF4-FFF2-40B4-BE49-F238E27FC236}">
                  <a16:creationId xmlns:a16="http://schemas.microsoft.com/office/drawing/2014/main" id="{616F1BCD-4314-7EB1-D1EB-10F274972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3969" y="4772314"/>
              <a:ext cx="378554" cy="171658"/>
            </a:xfrm>
            <a:custGeom>
              <a:avLst/>
              <a:gdLst>
                <a:gd name="T0" fmla="*/ 1848 w 1910"/>
                <a:gd name="T1" fmla="*/ 335 h 335"/>
                <a:gd name="T2" fmla="*/ 62 w 1910"/>
                <a:gd name="T3" fmla="*/ 335 h 335"/>
                <a:gd name="T4" fmla="*/ 62 w 1910"/>
                <a:gd name="T5" fmla="*/ 335 h 335"/>
                <a:gd name="T6" fmla="*/ 50 w 1910"/>
                <a:gd name="T7" fmla="*/ 333 h 335"/>
                <a:gd name="T8" fmla="*/ 38 w 1910"/>
                <a:gd name="T9" fmla="*/ 331 h 335"/>
                <a:gd name="T10" fmla="*/ 28 w 1910"/>
                <a:gd name="T11" fmla="*/ 325 h 335"/>
                <a:gd name="T12" fmla="*/ 18 w 1910"/>
                <a:gd name="T13" fmla="*/ 317 h 335"/>
                <a:gd name="T14" fmla="*/ 10 w 1910"/>
                <a:gd name="T15" fmla="*/ 307 h 335"/>
                <a:gd name="T16" fmla="*/ 4 w 1910"/>
                <a:gd name="T17" fmla="*/ 297 h 335"/>
                <a:gd name="T18" fmla="*/ 2 w 1910"/>
                <a:gd name="T19" fmla="*/ 285 h 335"/>
                <a:gd name="T20" fmla="*/ 0 w 1910"/>
                <a:gd name="T21" fmla="*/ 273 h 335"/>
                <a:gd name="T22" fmla="*/ 0 w 1910"/>
                <a:gd name="T23" fmla="*/ 62 h 335"/>
                <a:gd name="T24" fmla="*/ 0 w 1910"/>
                <a:gd name="T25" fmla="*/ 62 h 335"/>
                <a:gd name="T26" fmla="*/ 2 w 1910"/>
                <a:gd name="T27" fmla="*/ 50 h 335"/>
                <a:gd name="T28" fmla="*/ 4 w 1910"/>
                <a:gd name="T29" fmla="*/ 38 h 335"/>
                <a:gd name="T30" fmla="*/ 10 w 1910"/>
                <a:gd name="T31" fmla="*/ 28 h 335"/>
                <a:gd name="T32" fmla="*/ 18 w 1910"/>
                <a:gd name="T33" fmla="*/ 18 h 335"/>
                <a:gd name="T34" fmla="*/ 28 w 1910"/>
                <a:gd name="T35" fmla="*/ 12 h 335"/>
                <a:gd name="T36" fmla="*/ 38 w 1910"/>
                <a:gd name="T37" fmla="*/ 6 h 335"/>
                <a:gd name="T38" fmla="*/ 50 w 1910"/>
                <a:gd name="T39" fmla="*/ 2 h 335"/>
                <a:gd name="T40" fmla="*/ 62 w 1910"/>
                <a:gd name="T41" fmla="*/ 0 h 335"/>
                <a:gd name="T42" fmla="*/ 1848 w 1910"/>
                <a:gd name="T43" fmla="*/ 0 h 335"/>
                <a:gd name="T44" fmla="*/ 1848 w 1910"/>
                <a:gd name="T45" fmla="*/ 0 h 335"/>
                <a:gd name="T46" fmla="*/ 1860 w 1910"/>
                <a:gd name="T47" fmla="*/ 2 h 335"/>
                <a:gd name="T48" fmla="*/ 1872 w 1910"/>
                <a:gd name="T49" fmla="*/ 6 h 335"/>
                <a:gd name="T50" fmla="*/ 1882 w 1910"/>
                <a:gd name="T51" fmla="*/ 12 h 335"/>
                <a:gd name="T52" fmla="*/ 1892 w 1910"/>
                <a:gd name="T53" fmla="*/ 18 h 335"/>
                <a:gd name="T54" fmla="*/ 1900 w 1910"/>
                <a:gd name="T55" fmla="*/ 28 h 335"/>
                <a:gd name="T56" fmla="*/ 1904 w 1910"/>
                <a:gd name="T57" fmla="*/ 38 h 335"/>
                <a:gd name="T58" fmla="*/ 1908 w 1910"/>
                <a:gd name="T59" fmla="*/ 50 h 335"/>
                <a:gd name="T60" fmla="*/ 1910 w 1910"/>
                <a:gd name="T61" fmla="*/ 62 h 335"/>
                <a:gd name="T62" fmla="*/ 1910 w 1910"/>
                <a:gd name="T63" fmla="*/ 273 h 335"/>
                <a:gd name="T64" fmla="*/ 1910 w 1910"/>
                <a:gd name="T65" fmla="*/ 273 h 335"/>
                <a:gd name="T66" fmla="*/ 1908 w 1910"/>
                <a:gd name="T67" fmla="*/ 285 h 335"/>
                <a:gd name="T68" fmla="*/ 1904 w 1910"/>
                <a:gd name="T69" fmla="*/ 297 h 335"/>
                <a:gd name="T70" fmla="*/ 1900 w 1910"/>
                <a:gd name="T71" fmla="*/ 307 h 335"/>
                <a:gd name="T72" fmla="*/ 1892 w 1910"/>
                <a:gd name="T73" fmla="*/ 317 h 335"/>
                <a:gd name="T74" fmla="*/ 1882 w 1910"/>
                <a:gd name="T75" fmla="*/ 325 h 335"/>
                <a:gd name="T76" fmla="*/ 1872 w 1910"/>
                <a:gd name="T77" fmla="*/ 331 h 335"/>
                <a:gd name="T78" fmla="*/ 1860 w 1910"/>
                <a:gd name="T79" fmla="*/ 333 h 335"/>
                <a:gd name="T80" fmla="*/ 1848 w 1910"/>
                <a:gd name="T81" fmla="*/ 335 h 335"/>
                <a:gd name="T82" fmla="*/ 1848 w 1910"/>
                <a:gd name="T83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10" h="335">
                  <a:moveTo>
                    <a:pt x="1848" y="335"/>
                  </a:moveTo>
                  <a:lnTo>
                    <a:pt x="62" y="335"/>
                  </a:lnTo>
                  <a:lnTo>
                    <a:pt x="62" y="335"/>
                  </a:lnTo>
                  <a:lnTo>
                    <a:pt x="50" y="333"/>
                  </a:lnTo>
                  <a:lnTo>
                    <a:pt x="38" y="331"/>
                  </a:lnTo>
                  <a:lnTo>
                    <a:pt x="28" y="325"/>
                  </a:lnTo>
                  <a:lnTo>
                    <a:pt x="18" y="317"/>
                  </a:lnTo>
                  <a:lnTo>
                    <a:pt x="10" y="307"/>
                  </a:lnTo>
                  <a:lnTo>
                    <a:pt x="4" y="297"/>
                  </a:lnTo>
                  <a:lnTo>
                    <a:pt x="2" y="285"/>
                  </a:lnTo>
                  <a:lnTo>
                    <a:pt x="0" y="273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4" y="38"/>
                  </a:lnTo>
                  <a:lnTo>
                    <a:pt x="10" y="28"/>
                  </a:lnTo>
                  <a:lnTo>
                    <a:pt x="18" y="18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1848" y="0"/>
                  </a:lnTo>
                  <a:lnTo>
                    <a:pt x="1848" y="0"/>
                  </a:lnTo>
                  <a:lnTo>
                    <a:pt x="1860" y="2"/>
                  </a:lnTo>
                  <a:lnTo>
                    <a:pt x="1872" y="6"/>
                  </a:lnTo>
                  <a:lnTo>
                    <a:pt x="1882" y="12"/>
                  </a:lnTo>
                  <a:lnTo>
                    <a:pt x="1892" y="18"/>
                  </a:lnTo>
                  <a:lnTo>
                    <a:pt x="1900" y="28"/>
                  </a:lnTo>
                  <a:lnTo>
                    <a:pt x="1904" y="38"/>
                  </a:lnTo>
                  <a:lnTo>
                    <a:pt x="1908" y="50"/>
                  </a:lnTo>
                  <a:lnTo>
                    <a:pt x="1910" y="62"/>
                  </a:lnTo>
                  <a:lnTo>
                    <a:pt x="1910" y="273"/>
                  </a:lnTo>
                  <a:lnTo>
                    <a:pt x="1910" y="273"/>
                  </a:lnTo>
                  <a:lnTo>
                    <a:pt x="1908" y="285"/>
                  </a:lnTo>
                  <a:lnTo>
                    <a:pt x="1904" y="297"/>
                  </a:lnTo>
                  <a:lnTo>
                    <a:pt x="1900" y="307"/>
                  </a:lnTo>
                  <a:lnTo>
                    <a:pt x="1892" y="317"/>
                  </a:lnTo>
                  <a:lnTo>
                    <a:pt x="1882" y="325"/>
                  </a:lnTo>
                  <a:lnTo>
                    <a:pt x="1872" y="331"/>
                  </a:lnTo>
                  <a:lnTo>
                    <a:pt x="1860" y="333"/>
                  </a:lnTo>
                  <a:lnTo>
                    <a:pt x="1848" y="335"/>
                  </a:lnTo>
                  <a:lnTo>
                    <a:pt x="1848" y="33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ctr" anchorCtr="0" compatLnSpc="1">
              <a:prstTxWarp prst="textNoShape">
                <a:avLst/>
              </a:prstTxWarp>
            </a:bodyPr>
            <a:lstStyle/>
            <a:p>
              <a:pPr algn="ctr" defTabSz="532524"/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검색</a:t>
              </a:r>
            </a:p>
          </p:txBody>
        </p:sp>
        <p:sp>
          <p:nvSpPr>
            <p:cNvPr id="1053" name="Freeform 59">
              <a:extLst>
                <a:ext uri="{FF2B5EF4-FFF2-40B4-BE49-F238E27FC236}">
                  <a16:creationId xmlns:a16="http://schemas.microsoft.com/office/drawing/2014/main" id="{C26A53DE-3152-1625-8141-3CFA58929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184" y="4536467"/>
              <a:ext cx="378554" cy="171658"/>
            </a:xfrm>
            <a:custGeom>
              <a:avLst/>
              <a:gdLst>
                <a:gd name="T0" fmla="*/ 1848 w 1910"/>
                <a:gd name="T1" fmla="*/ 335 h 335"/>
                <a:gd name="T2" fmla="*/ 62 w 1910"/>
                <a:gd name="T3" fmla="*/ 335 h 335"/>
                <a:gd name="T4" fmla="*/ 62 w 1910"/>
                <a:gd name="T5" fmla="*/ 335 h 335"/>
                <a:gd name="T6" fmla="*/ 50 w 1910"/>
                <a:gd name="T7" fmla="*/ 333 h 335"/>
                <a:gd name="T8" fmla="*/ 38 w 1910"/>
                <a:gd name="T9" fmla="*/ 331 h 335"/>
                <a:gd name="T10" fmla="*/ 28 w 1910"/>
                <a:gd name="T11" fmla="*/ 325 h 335"/>
                <a:gd name="T12" fmla="*/ 18 w 1910"/>
                <a:gd name="T13" fmla="*/ 317 h 335"/>
                <a:gd name="T14" fmla="*/ 10 w 1910"/>
                <a:gd name="T15" fmla="*/ 307 h 335"/>
                <a:gd name="T16" fmla="*/ 4 w 1910"/>
                <a:gd name="T17" fmla="*/ 297 h 335"/>
                <a:gd name="T18" fmla="*/ 2 w 1910"/>
                <a:gd name="T19" fmla="*/ 285 h 335"/>
                <a:gd name="T20" fmla="*/ 0 w 1910"/>
                <a:gd name="T21" fmla="*/ 273 h 335"/>
                <a:gd name="T22" fmla="*/ 0 w 1910"/>
                <a:gd name="T23" fmla="*/ 62 h 335"/>
                <a:gd name="T24" fmla="*/ 0 w 1910"/>
                <a:gd name="T25" fmla="*/ 62 h 335"/>
                <a:gd name="T26" fmla="*/ 2 w 1910"/>
                <a:gd name="T27" fmla="*/ 50 h 335"/>
                <a:gd name="T28" fmla="*/ 4 w 1910"/>
                <a:gd name="T29" fmla="*/ 38 h 335"/>
                <a:gd name="T30" fmla="*/ 10 w 1910"/>
                <a:gd name="T31" fmla="*/ 28 h 335"/>
                <a:gd name="T32" fmla="*/ 18 w 1910"/>
                <a:gd name="T33" fmla="*/ 18 h 335"/>
                <a:gd name="T34" fmla="*/ 28 w 1910"/>
                <a:gd name="T35" fmla="*/ 12 h 335"/>
                <a:gd name="T36" fmla="*/ 38 w 1910"/>
                <a:gd name="T37" fmla="*/ 6 h 335"/>
                <a:gd name="T38" fmla="*/ 50 w 1910"/>
                <a:gd name="T39" fmla="*/ 2 h 335"/>
                <a:gd name="T40" fmla="*/ 62 w 1910"/>
                <a:gd name="T41" fmla="*/ 0 h 335"/>
                <a:gd name="T42" fmla="*/ 1848 w 1910"/>
                <a:gd name="T43" fmla="*/ 0 h 335"/>
                <a:gd name="T44" fmla="*/ 1848 w 1910"/>
                <a:gd name="T45" fmla="*/ 0 h 335"/>
                <a:gd name="T46" fmla="*/ 1860 w 1910"/>
                <a:gd name="T47" fmla="*/ 2 h 335"/>
                <a:gd name="T48" fmla="*/ 1872 w 1910"/>
                <a:gd name="T49" fmla="*/ 6 h 335"/>
                <a:gd name="T50" fmla="*/ 1882 w 1910"/>
                <a:gd name="T51" fmla="*/ 12 h 335"/>
                <a:gd name="T52" fmla="*/ 1892 w 1910"/>
                <a:gd name="T53" fmla="*/ 18 h 335"/>
                <a:gd name="T54" fmla="*/ 1900 w 1910"/>
                <a:gd name="T55" fmla="*/ 28 h 335"/>
                <a:gd name="T56" fmla="*/ 1904 w 1910"/>
                <a:gd name="T57" fmla="*/ 38 h 335"/>
                <a:gd name="T58" fmla="*/ 1908 w 1910"/>
                <a:gd name="T59" fmla="*/ 50 h 335"/>
                <a:gd name="T60" fmla="*/ 1910 w 1910"/>
                <a:gd name="T61" fmla="*/ 62 h 335"/>
                <a:gd name="T62" fmla="*/ 1910 w 1910"/>
                <a:gd name="T63" fmla="*/ 273 h 335"/>
                <a:gd name="T64" fmla="*/ 1910 w 1910"/>
                <a:gd name="T65" fmla="*/ 273 h 335"/>
                <a:gd name="T66" fmla="*/ 1908 w 1910"/>
                <a:gd name="T67" fmla="*/ 285 h 335"/>
                <a:gd name="T68" fmla="*/ 1904 w 1910"/>
                <a:gd name="T69" fmla="*/ 297 h 335"/>
                <a:gd name="T70" fmla="*/ 1900 w 1910"/>
                <a:gd name="T71" fmla="*/ 307 h 335"/>
                <a:gd name="T72" fmla="*/ 1892 w 1910"/>
                <a:gd name="T73" fmla="*/ 317 h 335"/>
                <a:gd name="T74" fmla="*/ 1882 w 1910"/>
                <a:gd name="T75" fmla="*/ 325 h 335"/>
                <a:gd name="T76" fmla="*/ 1872 w 1910"/>
                <a:gd name="T77" fmla="*/ 331 h 335"/>
                <a:gd name="T78" fmla="*/ 1860 w 1910"/>
                <a:gd name="T79" fmla="*/ 333 h 335"/>
                <a:gd name="T80" fmla="*/ 1848 w 1910"/>
                <a:gd name="T81" fmla="*/ 335 h 335"/>
                <a:gd name="T82" fmla="*/ 1848 w 1910"/>
                <a:gd name="T83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10" h="335">
                  <a:moveTo>
                    <a:pt x="1848" y="335"/>
                  </a:moveTo>
                  <a:lnTo>
                    <a:pt x="62" y="335"/>
                  </a:lnTo>
                  <a:lnTo>
                    <a:pt x="62" y="335"/>
                  </a:lnTo>
                  <a:lnTo>
                    <a:pt x="50" y="333"/>
                  </a:lnTo>
                  <a:lnTo>
                    <a:pt x="38" y="331"/>
                  </a:lnTo>
                  <a:lnTo>
                    <a:pt x="28" y="325"/>
                  </a:lnTo>
                  <a:lnTo>
                    <a:pt x="18" y="317"/>
                  </a:lnTo>
                  <a:lnTo>
                    <a:pt x="10" y="307"/>
                  </a:lnTo>
                  <a:lnTo>
                    <a:pt x="4" y="297"/>
                  </a:lnTo>
                  <a:lnTo>
                    <a:pt x="2" y="285"/>
                  </a:lnTo>
                  <a:lnTo>
                    <a:pt x="0" y="273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4" y="38"/>
                  </a:lnTo>
                  <a:lnTo>
                    <a:pt x="10" y="28"/>
                  </a:lnTo>
                  <a:lnTo>
                    <a:pt x="18" y="18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1848" y="0"/>
                  </a:lnTo>
                  <a:lnTo>
                    <a:pt x="1848" y="0"/>
                  </a:lnTo>
                  <a:lnTo>
                    <a:pt x="1860" y="2"/>
                  </a:lnTo>
                  <a:lnTo>
                    <a:pt x="1872" y="6"/>
                  </a:lnTo>
                  <a:lnTo>
                    <a:pt x="1882" y="12"/>
                  </a:lnTo>
                  <a:lnTo>
                    <a:pt x="1892" y="18"/>
                  </a:lnTo>
                  <a:lnTo>
                    <a:pt x="1900" y="28"/>
                  </a:lnTo>
                  <a:lnTo>
                    <a:pt x="1904" y="38"/>
                  </a:lnTo>
                  <a:lnTo>
                    <a:pt x="1908" y="50"/>
                  </a:lnTo>
                  <a:lnTo>
                    <a:pt x="1910" y="62"/>
                  </a:lnTo>
                  <a:lnTo>
                    <a:pt x="1910" y="273"/>
                  </a:lnTo>
                  <a:lnTo>
                    <a:pt x="1910" y="273"/>
                  </a:lnTo>
                  <a:lnTo>
                    <a:pt x="1908" y="285"/>
                  </a:lnTo>
                  <a:lnTo>
                    <a:pt x="1904" y="297"/>
                  </a:lnTo>
                  <a:lnTo>
                    <a:pt x="1900" y="307"/>
                  </a:lnTo>
                  <a:lnTo>
                    <a:pt x="1892" y="317"/>
                  </a:lnTo>
                  <a:lnTo>
                    <a:pt x="1882" y="325"/>
                  </a:lnTo>
                  <a:lnTo>
                    <a:pt x="1872" y="331"/>
                  </a:lnTo>
                  <a:lnTo>
                    <a:pt x="1860" y="333"/>
                  </a:lnTo>
                  <a:lnTo>
                    <a:pt x="1848" y="335"/>
                  </a:lnTo>
                  <a:lnTo>
                    <a:pt x="1848" y="33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ctr" anchorCtr="0" compatLnSpc="1">
              <a:prstTxWarp prst="textNoShape">
                <a:avLst/>
              </a:prstTxWarp>
            </a:bodyPr>
            <a:lstStyle/>
            <a:p>
              <a:pPr algn="ctr" defTabSz="532524"/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공유</a:t>
              </a:r>
            </a:p>
          </p:txBody>
        </p:sp>
        <p:sp>
          <p:nvSpPr>
            <p:cNvPr id="1054" name="Freeform 59">
              <a:extLst>
                <a:ext uri="{FF2B5EF4-FFF2-40B4-BE49-F238E27FC236}">
                  <a16:creationId xmlns:a16="http://schemas.microsoft.com/office/drawing/2014/main" id="{4A093809-2673-63B5-C038-4B8D88AE1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367" y="4141042"/>
              <a:ext cx="378554" cy="171658"/>
            </a:xfrm>
            <a:custGeom>
              <a:avLst/>
              <a:gdLst>
                <a:gd name="T0" fmla="*/ 1848 w 1910"/>
                <a:gd name="T1" fmla="*/ 335 h 335"/>
                <a:gd name="T2" fmla="*/ 62 w 1910"/>
                <a:gd name="T3" fmla="*/ 335 h 335"/>
                <a:gd name="T4" fmla="*/ 62 w 1910"/>
                <a:gd name="T5" fmla="*/ 335 h 335"/>
                <a:gd name="T6" fmla="*/ 50 w 1910"/>
                <a:gd name="T7" fmla="*/ 333 h 335"/>
                <a:gd name="T8" fmla="*/ 38 w 1910"/>
                <a:gd name="T9" fmla="*/ 331 h 335"/>
                <a:gd name="T10" fmla="*/ 28 w 1910"/>
                <a:gd name="T11" fmla="*/ 325 h 335"/>
                <a:gd name="T12" fmla="*/ 18 w 1910"/>
                <a:gd name="T13" fmla="*/ 317 h 335"/>
                <a:gd name="T14" fmla="*/ 10 w 1910"/>
                <a:gd name="T15" fmla="*/ 307 h 335"/>
                <a:gd name="T16" fmla="*/ 4 w 1910"/>
                <a:gd name="T17" fmla="*/ 297 h 335"/>
                <a:gd name="T18" fmla="*/ 2 w 1910"/>
                <a:gd name="T19" fmla="*/ 285 h 335"/>
                <a:gd name="T20" fmla="*/ 0 w 1910"/>
                <a:gd name="T21" fmla="*/ 273 h 335"/>
                <a:gd name="T22" fmla="*/ 0 w 1910"/>
                <a:gd name="T23" fmla="*/ 62 h 335"/>
                <a:gd name="T24" fmla="*/ 0 w 1910"/>
                <a:gd name="T25" fmla="*/ 62 h 335"/>
                <a:gd name="T26" fmla="*/ 2 w 1910"/>
                <a:gd name="T27" fmla="*/ 50 h 335"/>
                <a:gd name="T28" fmla="*/ 4 w 1910"/>
                <a:gd name="T29" fmla="*/ 38 h 335"/>
                <a:gd name="T30" fmla="*/ 10 w 1910"/>
                <a:gd name="T31" fmla="*/ 28 h 335"/>
                <a:gd name="T32" fmla="*/ 18 w 1910"/>
                <a:gd name="T33" fmla="*/ 18 h 335"/>
                <a:gd name="T34" fmla="*/ 28 w 1910"/>
                <a:gd name="T35" fmla="*/ 12 h 335"/>
                <a:gd name="T36" fmla="*/ 38 w 1910"/>
                <a:gd name="T37" fmla="*/ 6 h 335"/>
                <a:gd name="T38" fmla="*/ 50 w 1910"/>
                <a:gd name="T39" fmla="*/ 2 h 335"/>
                <a:gd name="T40" fmla="*/ 62 w 1910"/>
                <a:gd name="T41" fmla="*/ 0 h 335"/>
                <a:gd name="T42" fmla="*/ 1848 w 1910"/>
                <a:gd name="T43" fmla="*/ 0 h 335"/>
                <a:gd name="T44" fmla="*/ 1848 w 1910"/>
                <a:gd name="T45" fmla="*/ 0 h 335"/>
                <a:gd name="T46" fmla="*/ 1860 w 1910"/>
                <a:gd name="T47" fmla="*/ 2 h 335"/>
                <a:gd name="T48" fmla="*/ 1872 w 1910"/>
                <a:gd name="T49" fmla="*/ 6 h 335"/>
                <a:gd name="T50" fmla="*/ 1882 w 1910"/>
                <a:gd name="T51" fmla="*/ 12 h 335"/>
                <a:gd name="T52" fmla="*/ 1892 w 1910"/>
                <a:gd name="T53" fmla="*/ 18 h 335"/>
                <a:gd name="T54" fmla="*/ 1900 w 1910"/>
                <a:gd name="T55" fmla="*/ 28 h 335"/>
                <a:gd name="T56" fmla="*/ 1904 w 1910"/>
                <a:gd name="T57" fmla="*/ 38 h 335"/>
                <a:gd name="T58" fmla="*/ 1908 w 1910"/>
                <a:gd name="T59" fmla="*/ 50 h 335"/>
                <a:gd name="T60" fmla="*/ 1910 w 1910"/>
                <a:gd name="T61" fmla="*/ 62 h 335"/>
                <a:gd name="T62" fmla="*/ 1910 w 1910"/>
                <a:gd name="T63" fmla="*/ 273 h 335"/>
                <a:gd name="T64" fmla="*/ 1910 w 1910"/>
                <a:gd name="T65" fmla="*/ 273 h 335"/>
                <a:gd name="T66" fmla="*/ 1908 w 1910"/>
                <a:gd name="T67" fmla="*/ 285 h 335"/>
                <a:gd name="T68" fmla="*/ 1904 w 1910"/>
                <a:gd name="T69" fmla="*/ 297 h 335"/>
                <a:gd name="T70" fmla="*/ 1900 w 1910"/>
                <a:gd name="T71" fmla="*/ 307 h 335"/>
                <a:gd name="T72" fmla="*/ 1892 w 1910"/>
                <a:gd name="T73" fmla="*/ 317 h 335"/>
                <a:gd name="T74" fmla="*/ 1882 w 1910"/>
                <a:gd name="T75" fmla="*/ 325 h 335"/>
                <a:gd name="T76" fmla="*/ 1872 w 1910"/>
                <a:gd name="T77" fmla="*/ 331 h 335"/>
                <a:gd name="T78" fmla="*/ 1860 w 1910"/>
                <a:gd name="T79" fmla="*/ 333 h 335"/>
                <a:gd name="T80" fmla="*/ 1848 w 1910"/>
                <a:gd name="T81" fmla="*/ 335 h 335"/>
                <a:gd name="T82" fmla="*/ 1848 w 1910"/>
                <a:gd name="T83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10" h="335">
                  <a:moveTo>
                    <a:pt x="1848" y="335"/>
                  </a:moveTo>
                  <a:lnTo>
                    <a:pt x="62" y="335"/>
                  </a:lnTo>
                  <a:lnTo>
                    <a:pt x="62" y="335"/>
                  </a:lnTo>
                  <a:lnTo>
                    <a:pt x="50" y="333"/>
                  </a:lnTo>
                  <a:lnTo>
                    <a:pt x="38" y="331"/>
                  </a:lnTo>
                  <a:lnTo>
                    <a:pt x="28" y="325"/>
                  </a:lnTo>
                  <a:lnTo>
                    <a:pt x="18" y="317"/>
                  </a:lnTo>
                  <a:lnTo>
                    <a:pt x="10" y="307"/>
                  </a:lnTo>
                  <a:lnTo>
                    <a:pt x="4" y="297"/>
                  </a:lnTo>
                  <a:lnTo>
                    <a:pt x="2" y="285"/>
                  </a:lnTo>
                  <a:lnTo>
                    <a:pt x="0" y="273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4" y="38"/>
                  </a:lnTo>
                  <a:lnTo>
                    <a:pt x="10" y="28"/>
                  </a:lnTo>
                  <a:lnTo>
                    <a:pt x="18" y="18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1848" y="0"/>
                  </a:lnTo>
                  <a:lnTo>
                    <a:pt x="1848" y="0"/>
                  </a:lnTo>
                  <a:lnTo>
                    <a:pt x="1860" y="2"/>
                  </a:lnTo>
                  <a:lnTo>
                    <a:pt x="1872" y="6"/>
                  </a:lnTo>
                  <a:lnTo>
                    <a:pt x="1882" y="12"/>
                  </a:lnTo>
                  <a:lnTo>
                    <a:pt x="1892" y="18"/>
                  </a:lnTo>
                  <a:lnTo>
                    <a:pt x="1900" y="28"/>
                  </a:lnTo>
                  <a:lnTo>
                    <a:pt x="1904" y="38"/>
                  </a:lnTo>
                  <a:lnTo>
                    <a:pt x="1908" y="50"/>
                  </a:lnTo>
                  <a:lnTo>
                    <a:pt x="1910" y="62"/>
                  </a:lnTo>
                  <a:lnTo>
                    <a:pt x="1910" y="273"/>
                  </a:lnTo>
                  <a:lnTo>
                    <a:pt x="1910" y="273"/>
                  </a:lnTo>
                  <a:lnTo>
                    <a:pt x="1908" y="285"/>
                  </a:lnTo>
                  <a:lnTo>
                    <a:pt x="1904" y="297"/>
                  </a:lnTo>
                  <a:lnTo>
                    <a:pt x="1900" y="307"/>
                  </a:lnTo>
                  <a:lnTo>
                    <a:pt x="1892" y="317"/>
                  </a:lnTo>
                  <a:lnTo>
                    <a:pt x="1882" y="325"/>
                  </a:lnTo>
                  <a:lnTo>
                    <a:pt x="1872" y="331"/>
                  </a:lnTo>
                  <a:lnTo>
                    <a:pt x="1860" y="333"/>
                  </a:lnTo>
                  <a:lnTo>
                    <a:pt x="1848" y="335"/>
                  </a:lnTo>
                  <a:lnTo>
                    <a:pt x="1848" y="33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ctr" anchorCtr="0" compatLnSpc="1">
              <a:prstTxWarp prst="textNoShape">
                <a:avLst/>
              </a:prstTxWarp>
            </a:bodyPr>
            <a:lstStyle/>
            <a:p>
              <a:pPr algn="ctr" defTabSz="532524"/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이관</a:t>
              </a:r>
            </a:p>
          </p:txBody>
        </p:sp>
        <p:sp>
          <p:nvSpPr>
            <p:cNvPr id="1055" name="Freeform 59">
              <a:extLst>
                <a:ext uri="{FF2B5EF4-FFF2-40B4-BE49-F238E27FC236}">
                  <a16:creationId xmlns:a16="http://schemas.microsoft.com/office/drawing/2014/main" id="{3F4CCA38-D9FE-32DB-B11D-38C0418AD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184" y="3712489"/>
              <a:ext cx="378554" cy="171658"/>
            </a:xfrm>
            <a:custGeom>
              <a:avLst/>
              <a:gdLst>
                <a:gd name="T0" fmla="*/ 1848 w 1910"/>
                <a:gd name="T1" fmla="*/ 335 h 335"/>
                <a:gd name="T2" fmla="*/ 62 w 1910"/>
                <a:gd name="T3" fmla="*/ 335 h 335"/>
                <a:gd name="T4" fmla="*/ 62 w 1910"/>
                <a:gd name="T5" fmla="*/ 335 h 335"/>
                <a:gd name="T6" fmla="*/ 50 w 1910"/>
                <a:gd name="T7" fmla="*/ 333 h 335"/>
                <a:gd name="T8" fmla="*/ 38 w 1910"/>
                <a:gd name="T9" fmla="*/ 331 h 335"/>
                <a:gd name="T10" fmla="*/ 28 w 1910"/>
                <a:gd name="T11" fmla="*/ 325 h 335"/>
                <a:gd name="T12" fmla="*/ 18 w 1910"/>
                <a:gd name="T13" fmla="*/ 317 h 335"/>
                <a:gd name="T14" fmla="*/ 10 w 1910"/>
                <a:gd name="T15" fmla="*/ 307 h 335"/>
                <a:gd name="T16" fmla="*/ 4 w 1910"/>
                <a:gd name="T17" fmla="*/ 297 h 335"/>
                <a:gd name="T18" fmla="*/ 2 w 1910"/>
                <a:gd name="T19" fmla="*/ 285 h 335"/>
                <a:gd name="T20" fmla="*/ 0 w 1910"/>
                <a:gd name="T21" fmla="*/ 273 h 335"/>
                <a:gd name="T22" fmla="*/ 0 w 1910"/>
                <a:gd name="T23" fmla="*/ 62 h 335"/>
                <a:gd name="T24" fmla="*/ 0 w 1910"/>
                <a:gd name="T25" fmla="*/ 62 h 335"/>
                <a:gd name="T26" fmla="*/ 2 w 1910"/>
                <a:gd name="T27" fmla="*/ 50 h 335"/>
                <a:gd name="T28" fmla="*/ 4 w 1910"/>
                <a:gd name="T29" fmla="*/ 38 h 335"/>
                <a:gd name="T30" fmla="*/ 10 w 1910"/>
                <a:gd name="T31" fmla="*/ 28 h 335"/>
                <a:gd name="T32" fmla="*/ 18 w 1910"/>
                <a:gd name="T33" fmla="*/ 18 h 335"/>
                <a:gd name="T34" fmla="*/ 28 w 1910"/>
                <a:gd name="T35" fmla="*/ 12 h 335"/>
                <a:gd name="T36" fmla="*/ 38 w 1910"/>
                <a:gd name="T37" fmla="*/ 6 h 335"/>
                <a:gd name="T38" fmla="*/ 50 w 1910"/>
                <a:gd name="T39" fmla="*/ 2 h 335"/>
                <a:gd name="T40" fmla="*/ 62 w 1910"/>
                <a:gd name="T41" fmla="*/ 0 h 335"/>
                <a:gd name="T42" fmla="*/ 1848 w 1910"/>
                <a:gd name="T43" fmla="*/ 0 h 335"/>
                <a:gd name="T44" fmla="*/ 1848 w 1910"/>
                <a:gd name="T45" fmla="*/ 0 h 335"/>
                <a:gd name="T46" fmla="*/ 1860 w 1910"/>
                <a:gd name="T47" fmla="*/ 2 h 335"/>
                <a:gd name="T48" fmla="*/ 1872 w 1910"/>
                <a:gd name="T49" fmla="*/ 6 h 335"/>
                <a:gd name="T50" fmla="*/ 1882 w 1910"/>
                <a:gd name="T51" fmla="*/ 12 h 335"/>
                <a:gd name="T52" fmla="*/ 1892 w 1910"/>
                <a:gd name="T53" fmla="*/ 18 h 335"/>
                <a:gd name="T54" fmla="*/ 1900 w 1910"/>
                <a:gd name="T55" fmla="*/ 28 h 335"/>
                <a:gd name="T56" fmla="*/ 1904 w 1910"/>
                <a:gd name="T57" fmla="*/ 38 h 335"/>
                <a:gd name="T58" fmla="*/ 1908 w 1910"/>
                <a:gd name="T59" fmla="*/ 50 h 335"/>
                <a:gd name="T60" fmla="*/ 1910 w 1910"/>
                <a:gd name="T61" fmla="*/ 62 h 335"/>
                <a:gd name="T62" fmla="*/ 1910 w 1910"/>
                <a:gd name="T63" fmla="*/ 273 h 335"/>
                <a:gd name="T64" fmla="*/ 1910 w 1910"/>
                <a:gd name="T65" fmla="*/ 273 h 335"/>
                <a:gd name="T66" fmla="*/ 1908 w 1910"/>
                <a:gd name="T67" fmla="*/ 285 h 335"/>
                <a:gd name="T68" fmla="*/ 1904 w 1910"/>
                <a:gd name="T69" fmla="*/ 297 h 335"/>
                <a:gd name="T70" fmla="*/ 1900 w 1910"/>
                <a:gd name="T71" fmla="*/ 307 h 335"/>
                <a:gd name="T72" fmla="*/ 1892 w 1910"/>
                <a:gd name="T73" fmla="*/ 317 h 335"/>
                <a:gd name="T74" fmla="*/ 1882 w 1910"/>
                <a:gd name="T75" fmla="*/ 325 h 335"/>
                <a:gd name="T76" fmla="*/ 1872 w 1910"/>
                <a:gd name="T77" fmla="*/ 331 h 335"/>
                <a:gd name="T78" fmla="*/ 1860 w 1910"/>
                <a:gd name="T79" fmla="*/ 333 h 335"/>
                <a:gd name="T80" fmla="*/ 1848 w 1910"/>
                <a:gd name="T81" fmla="*/ 335 h 335"/>
                <a:gd name="T82" fmla="*/ 1848 w 1910"/>
                <a:gd name="T83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10" h="335">
                  <a:moveTo>
                    <a:pt x="1848" y="335"/>
                  </a:moveTo>
                  <a:lnTo>
                    <a:pt x="62" y="335"/>
                  </a:lnTo>
                  <a:lnTo>
                    <a:pt x="62" y="335"/>
                  </a:lnTo>
                  <a:lnTo>
                    <a:pt x="50" y="333"/>
                  </a:lnTo>
                  <a:lnTo>
                    <a:pt x="38" y="331"/>
                  </a:lnTo>
                  <a:lnTo>
                    <a:pt x="28" y="325"/>
                  </a:lnTo>
                  <a:lnTo>
                    <a:pt x="18" y="317"/>
                  </a:lnTo>
                  <a:lnTo>
                    <a:pt x="10" y="307"/>
                  </a:lnTo>
                  <a:lnTo>
                    <a:pt x="4" y="297"/>
                  </a:lnTo>
                  <a:lnTo>
                    <a:pt x="2" y="285"/>
                  </a:lnTo>
                  <a:lnTo>
                    <a:pt x="0" y="273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4" y="38"/>
                  </a:lnTo>
                  <a:lnTo>
                    <a:pt x="10" y="28"/>
                  </a:lnTo>
                  <a:lnTo>
                    <a:pt x="18" y="18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1848" y="0"/>
                  </a:lnTo>
                  <a:lnTo>
                    <a:pt x="1848" y="0"/>
                  </a:lnTo>
                  <a:lnTo>
                    <a:pt x="1860" y="2"/>
                  </a:lnTo>
                  <a:lnTo>
                    <a:pt x="1872" y="6"/>
                  </a:lnTo>
                  <a:lnTo>
                    <a:pt x="1882" y="12"/>
                  </a:lnTo>
                  <a:lnTo>
                    <a:pt x="1892" y="18"/>
                  </a:lnTo>
                  <a:lnTo>
                    <a:pt x="1900" y="28"/>
                  </a:lnTo>
                  <a:lnTo>
                    <a:pt x="1904" y="38"/>
                  </a:lnTo>
                  <a:lnTo>
                    <a:pt x="1908" y="50"/>
                  </a:lnTo>
                  <a:lnTo>
                    <a:pt x="1910" y="62"/>
                  </a:lnTo>
                  <a:lnTo>
                    <a:pt x="1910" y="273"/>
                  </a:lnTo>
                  <a:lnTo>
                    <a:pt x="1910" y="273"/>
                  </a:lnTo>
                  <a:lnTo>
                    <a:pt x="1908" y="285"/>
                  </a:lnTo>
                  <a:lnTo>
                    <a:pt x="1904" y="297"/>
                  </a:lnTo>
                  <a:lnTo>
                    <a:pt x="1900" y="307"/>
                  </a:lnTo>
                  <a:lnTo>
                    <a:pt x="1892" y="317"/>
                  </a:lnTo>
                  <a:lnTo>
                    <a:pt x="1882" y="325"/>
                  </a:lnTo>
                  <a:lnTo>
                    <a:pt x="1872" y="331"/>
                  </a:lnTo>
                  <a:lnTo>
                    <a:pt x="1860" y="333"/>
                  </a:lnTo>
                  <a:lnTo>
                    <a:pt x="1848" y="335"/>
                  </a:lnTo>
                  <a:lnTo>
                    <a:pt x="1848" y="33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53249" tIns="26624" rIns="53249" bIns="26624" numCol="1" anchor="ctr" anchorCtr="0" compatLnSpc="1">
              <a:prstTxWarp prst="textNoShape">
                <a:avLst/>
              </a:prstTxWarp>
            </a:bodyPr>
            <a:lstStyle/>
            <a:p>
              <a:pPr algn="ctr" defTabSz="532524"/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폐기</a:t>
              </a:r>
            </a:p>
          </p:txBody>
        </p:sp>
        <p:sp>
          <p:nvSpPr>
            <p:cNvPr id="1056" name="텍스트 개체 틀 1">
              <a:extLst>
                <a:ext uri="{FF2B5EF4-FFF2-40B4-BE49-F238E27FC236}">
                  <a16:creationId xmlns:a16="http://schemas.microsoft.com/office/drawing/2014/main" id="{C0602949-F8B2-D53D-25FC-249B50077C6E}"/>
                </a:ext>
              </a:extLst>
            </p:cNvPr>
            <p:cNvSpPr txBox="1">
              <a:spLocks/>
            </p:cNvSpPr>
            <p:nvPr/>
          </p:nvSpPr>
          <p:spPr>
            <a:xfrm>
              <a:off x="4428582" y="4078235"/>
              <a:ext cx="807398" cy="322394"/>
            </a:xfrm>
            <a:prstGeom prst="rect">
              <a:avLst/>
            </a:prstGeom>
          </p:spPr>
          <p:txBody>
            <a:bodyPr lIns="36000" tIns="36000" rIns="36000" bIns="36000" anchor="ctr" anchorCtr="0"/>
            <a:lstStyle>
              <a:lvl1pPr marL="0" marR="0" indent="0" algn="just" defTabSz="986912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 kumimoji="1" lang="ko-KR" altLang="en-US" sz="1403" b="0" spc="0" dirty="0" smtClean="0">
                  <a:ln w="3175">
                    <a:solidFill>
                      <a:srgbClr val="FFFFFF">
                        <a:alpha val="1000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defRPr>
              </a:lvl1pPr>
              <a:lvl2pPr marL="200467" indent="0" algn="l" rtl="0" eaLnBrk="0" fontAlgn="base" latinLnBrk="1" hangingPunct="0">
                <a:spcBef>
                  <a:spcPct val="30000"/>
                </a:spcBef>
                <a:spcAft>
                  <a:spcPct val="0"/>
                </a:spcAft>
                <a:buFont typeface="Wingdings" pitchFamily="2" charset="2"/>
                <a:buNone/>
                <a:defRPr kumimoji="1" sz="1727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671648" indent="-183333" algn="l" rtl="0" eaLnBrk="0" fontAlgn="base" latinLnBrk="1" hangingPunct="0">
                <a:spcBef>
                  <a:spcPct val="30000"/>
                </a:spcBef>
                <a:spcAft>
                  <a:spcPct val="0"/>
                </a:spcAft>
                <a:buFont typeface="Arial" pitchFamily="34" charset="0"/>
                <a:buChar char="•"/>
                <a:defRPr kumimoji="1" sz="151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873828" indent="-200467" algn="l" rtl="0" eaLnBrk="0" fontAlgn="base" latinLnBrk="1" hangingPunct="0">
                <a:spcBef>
                  <a:spcPct val="30000"/>
                </a:spcBef>
                <a:spcAft>
                  <a:spcPct val="0"/>
                </a:spcAft>
                <a:buFont typeface="Arial" pitchFamily="34" charset="0"/>
                <a:buChar char="–"/>
                <a:defRPr kumimoji="1" sz="1295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062301" indent="-186760" algn="l" rtl="0" eaLnBrk="0" fontAlgn="base" latinLnBrk="1" hangingPunct="0">
                <a:spcBef>
                  <a:spcPct val="3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1295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1555757" indent="-186760" algn="l" rtl="0" eaLnBrk="1" fontAlgn="base" latinLnBrk="1" hangingPunct="1">
                <a:spcBef>
                  <a:spcPct val="3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1295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049213" indent="-186760" algn="l" rtl="0" eaLnBrk="1" fontAlgn="base" latinLnBrk="1" hangingPunct="1">
                <a:spcBef>
                  <a:spcPct val="3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1295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2542669" indent="-186760" algn="l" rtl="0" eaLnBrk="1" fontAlgn="base" latinLnBrk="1" hangingPunct="1">
                <a:spcBef>
                  <a:spcPct val="3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1295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036125" indent="-186760" algn="l" rtl="0" eaLnBrk="1" fontAlgn="base" latinLnBrk="1" hangingPunct="1">
                <a:spcBef>
                  <a:spcPct val="3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1295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algn="ctr"/>
              <a:endParaRPr lang="ko-KR" altLang="en-US" sz="1100" b="1" dirty="0">
                <a:ln w="3175"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</p:grpSp>
      <p:pic>
        <p:nvPicPr>
          <p:cNvPr id="1036" name="그림 1035">
            <a:extLst>
              <a:ext uri="{FF2B5EF4-FFF2-40B4-BE49-F238E27FC236}">
                <a16:creationId xmlns:a16="http://schemas.microsoft.com/office/drawing/2014/main" id="{4545A7F0-7A7C-206C-EEAE-DE7CE347B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127" y="4997649"/>
            <a:ext cx="406501" cy="435293"/>
          </a:xfrm>
          <a:prstGeom prst="rect">
            <a:avLst/>
          </a:prstGeom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319DAC54-A349-AB72-7145-756A8B14695D}"/>
              </a:ext>
            </a:extLst>
          </p:cNvPr>
          <p:cNvSpPr txBox="1"/>
          <p:nvPr/>
        </p:nvSpPr>
        <p:spPr>
          <a:xfrm>
            <a:off x="7652604" y="5426438"/>
            <a:ext cx="1372553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5350"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r>
              <a:rPr lang="ko-KR" altLang="en-US" sz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통합문서관리</a:t>
            </a:r>
            <a:endParaRPr lang="en-US" altLang="ko-KR" sz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  <a:p>
            <a:pPr algn="ctr" defTabSz="895350"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r>
              <a:rPr lang="ko-KR" altLang="en-US" sz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시스템</a:t>
            </a:r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1076" name="텍스트 개체 틀 2">
            <a:extLst>
              <a:ext uri="{FF2B5EF4-FFF2-40B4-BE49-F238E27FC236}">
                <a16:creationId xmlns:a16="http://schemas.microsoft.com/office/drawing/2014/main" id="{0BF0361A-856A-AA01-CF31-544CEC06C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480" y="908467"/>
            <a:ext cx="9360000" cy="648000"/>
          </a:xfrm>
        </p:spPr>
        <p:txBody>
          <a:bodyPr/>
          <a:lstStyle/>
          <a:p>
            <a:pPr marL="0" indent="0" algn="just" defTabSz="892784" latinLnBrk="0">
              <a:lnSpc>
                <a:spcPct val="110000"/>
              </a:lnSpc>
              <a:buSzPct val="80000"/>
            </a:pPr>
            <a:r>
              <a:rPr lang="ko-KR" altLang="en-US" spc="-4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</a:rPr>
              <a:t>원스톱 의안 관리를 위해서 표준의안처리 체계를 구축</a:t>
            </a:r>
            <a:r>
              <a:rPr lang="en-US" altLang="ko-KR" spc="-4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</a:rPr>
              <a:t>, </a:t>
            </a:r>
            <a:r>
              <a:rPr lang="ko-KR" altLang="en-US" spc="-4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</a:rPr>
              <a:t>사용자 편의성을 위한 모바일 서비스 구축 및 통합문서관리 체계를 구축함</a:t>
            </a:r>
            <a:endParaRPr lang="ko-KR" altLang="en-US" spc="-40" dirty="0" err="1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814C44CB-0B57-342E-CC36-5C3F9C30FA2C}"/>
              </a:ext>
            </a:extLst>
          </p:cNvPr>
          <p:cNvCxnSpPr>
            <a:cxnSpLocks/>
          </p:cNvCxnSpPr>
          <p:nvPr/>
        </p:nvCxnSpPr>
        <p:spPr>
          <a:xfrm>
            <a:off x="4237077" y="2091883"/>
            <a:ext cx="0" cy="44334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D8594781-CE67-87C3-B67C-FAB36334CCC2}"/>
              </a:ext>
            </a:extLst>
          </p:cNvPr>
          <p:cNvCxnSpPr>
            <a:cxnSpLocks/>
          </p:cNvCxnSpPr>
          <p:nvPr/>
        </p:nvCxnSpPr>
        <p:spPr>
          <a:xfrm>
            <a:off x="6737873" y="2091883"/>
            <a:ext cx="0" cy="44334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22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AA235-C0C5-5786-AA43-058BA8388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5CC36-44D7-E4C7-E574-A1967B137A6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/>
              <a:t>3.9.4 </a:t>
            </a:r>
            <a:r>
              <a:rPr lang="ko-KR" altLang="en-US"/>
              <a:t>표준 의안처리 체계 구축 </a:t>
            </a:r>
            <a:r>
              <a:rPr lang="en-US" altLang="ko-KR"/>
              <a:t>&gt; </a:t>
            </a:r>
            <a:r>
              <a:rPr lang="ko-KR" altLang="en-US"/>
              <a:t>목표시스템 구성도</a:t>
            </a:r>
            <a:endParaRPr lang="ko-KR" altLang="en-US" dirty="0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D78836B8-9823-2848-F7AD-9E7DBA8F2C2F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A7738A0-9547-525D-68D5-D112EFAAF934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949196-BE96-C4ED-9AB1-F14E4A1CB13A}"/>
              </a:ext>
            </a:extLst>
          </p:cNvPr>
          <p:cNvSpPr/>
          <p:nvPr/>
        </p:nvSpPr>
        <p:spPr bwMode="auto">
          <a:xfrm>
            <a:off x="269876" y="944724"/>
            <a:ext cx="9360000" cy="34671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57161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원스톱</a:t>
            </a:r>
            <a:r>
              <a:rPr kumimoji="1" lang="ko-KR" altLang="en-US" sz="1300" b="0" i="0" u="none" strike="noStrike" kern="1200" cap="none" spc="0" normalizeH="0" baseline="0" noProof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의안관리 </a:t>
            </a:r>
            <a:r>
              <a:rPr kumimoji="1" lang="ko-KR" altLang="en-US" sz="1300" b="0" i="0" u="none" strike="noStrike" kern="120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시스템 구성도</a:t>
            </a:r>
          </a:p>
        </p:txBody>
      </p:sp>
      <p:sp>
        <p:nvSpPr>
          <p:cNvPr id="36" name="모서리가 둥근 직사각형 64">
            <a:extLst>
              <a:ext uri="{FF2B5EF4-FFF2-40B4-BE49-F238E27FC236}">
                <a16:creationId xmlns:a16="http://schemas.microsoft.com/office/drawing/2014/main" id="{687732F2-97DA-99AA-1913-707C9C9E61AD}"/>
              </a:ext>
            </a:extLst>
          </p:cNvPr>
          <p:cNvSpPr/>
          <p:nvPr/>
        </p:nvSpPr>
        <p:spPr>
          <a:xfrm>
            <a:off x="269876" y="1360782"/>
            <a:ext cx="9360000" cy="5025385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wrap="square" lIns="38856" tIns="38856" rIns="38856" bIns="38856" anchor="ctr" anchorCtr="0"/>
          <a:lstStyle/>
          <a:p>
            <a:pPr marL="101090" marR="0" lvl="0" indent="-101090" algn="l" defTabSz="914400" rtl="0" eaLnBrk="0" fontAlgn="base" latinLnBrk="1" hangingPunct="0">
              <a:lnSpc>
                <a:spcPct val="100000"/>
              </a:lnSpc>
              <a:spcBef>
                <a:spcPts val="324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100" b="0" i="0" u="none" strike="noStrike" kern="0" cap="none" spc="0" normalizeH="0" baseline="0" noProof="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  <a:sym typeface="Wingdings" pitchFamily="2" charset="2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AA60F0D-1110-4D90-43BC-875534819139}"/>
              </a:ext>
            </a:extLst>
          </p:cNvPr>
          <p:cNvGrpSpPr/>
          <p:nvPr/>
        </p:nvGrpSpPr>
        <p:grpSpPr>
          <a:xfrm>
            <a:off x="1669173" y="4624360"/>
            <a:ext cx="6671343" cy="1731496"/>
            <a:chOff x="1896655" y="5011219"/>
            <a:chExt cx="7126815" cy="1797841"/>
          </a:xfrm>
        </p:grpSpPr>
        <p:sp>
          <p:nvSpPr>
            <p:cNvPr id="104" name="사각형: 둥근 위쪽 모서리 103">
              <a:extLst>
                <a:ext uri="{FF2B5EF4-FFF2-40B4-BE49-F238E27FC236}">
                  <a16:creationId xmlns:a16="http://schemas.microsoft.com/office/drawing/2014/main" id="{F3CBFEB2-4182-D033-C52F-A19399186202}"/>
                </a:ext>
              </a:extLst>
            </p:cNvPr>
            <p:cNvSpPr/>
            <p:nvPr/>
          </p:nvSpPr>
          <p:spPr bwMode="auto">
            <a:xfrm>
              <a:off x="1903122" y="5758744"/>
              <a:ext cx="5531326" cy="203124"/>
            </a:xfrm>
            <a:prstGeom prst="round2SameRect">
              <a:avLst>
                <a:gd name="adj1" fmla="val 322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itchFamily="34" charset="0"/>
                </a:rPr>
                <a:t>서비스 인프라</a:t>
              </a:r>
              <a:endParaRPr kumimoji="1" lang="en-US" altLang="ko-KR" sz="10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endParaRPr>
            </a:p>
          </p:txBody>
        </p:sp>
        <p:sp>
          <p:nvSpPr>
            <p:cNvPr id="105" name="사각형: 둥근 위쪽 모서리 104">
              <a:extLst>
                <a:ext uri="{FF2B5EF4-FFF2-40B4-BE49-F238E27FC236}">
                  <a16:creationId xmlns:a16="http://schemas.microsoft.com/office/drawing/2014/main" id="{13B41AA7-BB75-2F16-237C-A8C1DC49AE72}"/>
                </a:ext>
              </a:extLst>
            </p:cNvPr>
            <p:cNvSpPr/>
            <p:nvPr/>
          </p:nvSpPr>
          <p:spPr bwMode="auto">
            <a:xfrm>
              <a:off x="7497830" y="5753656"/>
              <a:ext cx="1522686" cy="208212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itchFamily="34" charset="0"/>
                </a:rPr>
                <a:t>알림 서비스</a:t>
              </a:r>
              <a:endParaRPr kumimoji="1" lang="en-US" altLang="ko-KR" sz="10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0F4DA91-9AC1-5F4B-53BD-107263D13AB7}"/>
                </a:ext>
              </a:extLst>
            </p:cNvPr>
            <p:cNvSpPr txBox="1"/>
            <p:nvPr/>
          </p:nvSpPr>
          <p:spPr>
            <a:xfrm>
              <a:off x="7750866" y="6320431"/>
              <a:ext cx="394660" cy="215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SMS</a:t>
              </a:r>
              <a:endParaRPr kumimoji="1" lang="ko-KR" altLang="en-US" sz="8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8B0514B-87AC-7C1C-5449-F4B570FA6A0E}"/>
                </a:ext>
              </a:extLst>
            </p:cNvPr>
            <p:cNvSpPr txBox="1"/>
            <p:nvPr/>
          </p:nvSpPr>
          <p:spPr>
            <a:xfrm>
              <a:off x="8290507" y="6298023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이메일</a:t>
              </a:r>
            </a:p>
          </p:txBody>
        </p:sp>
        <p:sp>
          <p:nvSpPr>
            <p:cNvPr id="109" name="사각형: 둥근 모서리 78">
              <a:extLst>
                <a:ext uri="{FF2B5EF4-FFF2-40B4-BE49-F238E27FC236}">
                  <a16:creationId xmlns:a16="http://schemas.microsoft.com/office/drawing/2014/main" id="{E4B0F158-0547-C4DD-224E-5003E975A93D}"/>
                </a:ext>
              </a:extLst>
            </p:cNvPr>
            <p:cNvSpPr/>
            <p:nvPr/>
          </p:nvSpPr>
          <p:spPr>
            <a:xfrm>
              <a:off x="1903122" y="6576535"/>
              <a:ext cx="7117394" cy="2325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57867" rtl="0" eaLnBrk="1" fontAlgn="base" latinLnBrk="1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돋움체 Light" panose="00000300000000000000" pitchFamily="2" charset="-127"/>
                </a:rPr>
                <a:t>전자정부 표준 프레임워크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A706A28-696D-21BE-9874-D41563AD5181}"/>
                </a:ext>
              </a:extLst>
            </p:cNvPr>
            <p:cNvSpPr/>
            <p:nvPr/>
          </p:nvSpPr>
          <p:spPr bwMode="gray">
            <a:xfrm>
              <a:off x="7492434" y="5966945"/>
              <a:ext cx="1531035" cy="555994"/>
            </a:xfrm>
            <a:prstGeom prst="rect">
              <a:avLst/>
            </a:prstGeom>
            <a:noFill/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lIns="36000" rIns="36000" rtlCol="0" anchor="t" anchorCtr="0"/>
            <a:lstStyle/>
            <a:p>
              <a:pPr marL="0" marR="0" lvl="0" indent="0" algn="ct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0" cap="none" spc="-10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7C5055CC-E09B-8FB2-100E-66F94030D741}"/>
                </a:ext>
              </a:extLst>
            </p:cNvPr>
            <p:cNvSpPr/>
            <p:nvPr/>
          </p:nvSpPr>
          <p:spPr bwMode="gray">
            <a:xfrm>
              <a:off x="1896684" y="5974965"/>
              <a:ext cx="5549168" cy="555994"/>
            </a:xfrm>
            <a:prstGeom prst="rect">
              <a:avLst/>
            </a:prstGeom>
            <a:noFill/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lIns="36000" rIns="36000" rtlCol="0" anchor="t" anchorCtr="0"/>
            <a:lstStyle/>
            <a:p>
              <a:pPr marL="0" marR="0" lvl="0" indent="0" algn="ct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0" cap="none" spc="-10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16E28FA-F675-4731-07EF-1B5E58194D72}"/>
                </a:ext>
              </a:extLst>
            </p:cNvPr>
            <p:cNvSpPr txBox="1"/>
            <p:nvPr/>
          </p:nvSpPr>
          <p:spPr>
            <a:xfrm>
              <a:off x="1943976" y="6143932"/>
              <a:ext cx="720000" cy="23083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WEB</a:t>
              </a:r>
              <a:endParaRPr kumimoji="1" lang="ko-KR" altLang="en-US" sz="9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27BDB10-978E-29FE-BE73-4264849979C5}"/>
                </a:ext>
              </a:extLst>
            </p:cNvPr>
            <p:cNvSpPr txBox="1"/>
            <p:nvPr/>
          </p:nvSpPr>
          <p:spPr>
            <a:xfrm>
              <a:off x="2712921" y="6143932"/>
              <a:ext cx="720000" cy="23083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WAS</a:t>
              </a:r>
              <a:endParaRPr kumimoji="1" lang="ko-KR" altLang="en-US" sz="9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54863F7-6F64-29FE-E9EC-E3BB10AB7931}"/>
                </a:ext>
              </a:extLst>
            </p:cNvPr>
            <p:cNvSpPr txBox="1"/>
            <p:nvPr/>
          </p:nvSpPr>
          <p:spPr>
            <a:xfrm>
              <a:off x="3481866" y="6143932"/>
              <a:ext cx="720000" cy="23083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RDBMS</a:t>
              </a:r>
              <a:endParaRPr kumimoji="1" lang="ko-KR" altLang="en-US" sz="9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06774DB-24E0-C5EE-D362-0A645062052A}"/>
                </a:ext>
              </a:extLst>
            </p:cNvPr>
            <p:cNvSpPr txBox="1"/>
            <p:nvPr/>
          </p:nvSpPr>
          <p:spPr>
            <a:xfrm>
              <a:off x="4250811" y="6143932"/>
              <a:ext cx="720000" cy="23083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DB</a:t>
              </a:r>
              <a:r>
                <a:rPr kumimoji="1" lang="ko-KR" altLang="en-US" sz="900" b="1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보안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4F7EABC-1592-D3A9-9CD2-AC589489E6C1}"/>
                </a:ext>
              </a:extLst>
            </p:cNvPr>
            <p:cNvSpPr txBox="1"/>
            <p:nvPr/>
          </p:nvSpPr>
          <p:spPr>
            <a:xfrm>
              <a:off x="5019756" y="6143932"/>
              <a:ext cx="720000" cy="23083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리포트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4632F7C-B24F-58D3-D015-0A3CAAF95731}"/>
                </a:ext>
              </a:extLst>
            </p:cNvPr>
            <p:cNvSpPr txBox="1"/>
            <p:nvPr/>
          </p:nvSpPr>
          <p:spPr>
            <a:xfrm>
              <a:off x="5788701" y="6143932"/>
              <a:ext cx="720000" cy="23083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SSO</a:t>
              </a:r>
              <a:endParaRPr kumimoji="1" lang="ko-KR" altLang="en-US" sz="9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8ECFD82-A474-30DA-C10C-34E460177F15}"/>
                </a:ext>
              </a:extLst>
            </p:cNvPr>
            <p:cNvSpPr txBox="1"/>
            <p:nvPr/>
          </p:nvSpPr>
          <p:spPr>
            <a:xfrm>
              <a:off x="6557646" y="6143932"/>
              <a:ext cx="831408" cy="23083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사용자보안</a:t>
              </a:r>
            </a:p>
          </p:txBody>
        </p:sp>
        <p:sp>
          <p:nvSpPr>
            <p:cNvPr id="119" name="사각형: 둥근 위쪽 모서리 118">
              <a:extLst>
                <a:ext uri="{FF2B5EF4-FFF2-40B4-BE49-F238E27FC236}">
                  <a16:creationId xmlns:a16="http://schemas.microsoft.com/office/drawing/2014/main" id="{5E3B0375-6A44-4418-C356-D1CF941DF3E6}"/>
                </a:ext>
              </a:extLst>
            </p:cNvPr>
            <p:cNvSpPr/>
            <p:nvPr/>
          </p:nvSpPr>
          <p:spPr bwMode="auto">
            <a:xfrm>
              <a:off x="1912219" y="5011219"/>
              <a:ext cx="7103946" cy="201446"/>
            </a:xfrm>
            <a:prstGeom prst="round2SameRect">
              <a:avLst>
                <a:gd name="adj1" fmla="val 322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itchFamily="34" charset="0"/>
                </a:rPr>
                <a:t>의정 통합</a:t>
              </a:r>
              <a:r>
                <a:rPr kumimoji="1" lang="en-US" altLang="ko-KR" sz="1000" b="0" i="0" u="none" strike="noStrike" kern="0" cap="none" spc="0" normalizeH="0" baseline="0" noProof="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itchFamily="34" charset="0"/>
                </a:rPr>
                <a:t>DB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226F9CE-33C5-7C5B-F0D7-BA10F78D5A3F}"/>
                </a:ext>
              </a:extLst>
            </p:cNvPr>
            <p:cNvSpPr/>
            <p:nvPr/>
          </p:nvSpPr>
          <p:spPr bwMode="gray">
            <a:xfrm>
              <a:off x="1896655" y="5351610"/>
              <a:ext cx="7126815" cy="317601"/>
            </a:xfrm>
            <a:prstGeom prst="rect">
              <a:avLst/>
            </a:prstGeom>
            <a:noFill/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lIns="36000" rIns="36000" rtlCol="0" anchor="t" anchorCtr="0"/>
            <a:lstStyle/>
            <a:p>
              <a:pPr marL="0" marR="0" lvl="0" indent="0" algn="ct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0" cap="none" spc="-10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  <p:pic>
          <p:nvPicPr>
            <p:cNvPr id="121" name="Google Shape;572;p12" descr="db">
              <a:extLst>
                <a:ext uri="{FF2B5EF4-FFF2-40B4-BE49-F238E27FC236}">
                  <a16:creationId xmlns:a16="http://schemas.microsoft.com/office/drawing/2014/main" id="{B5D9B081-EF29-2D7A-9ED4-178CA0575A3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grayscl/>
            </a:blip>
            <a:srcRect l="8398" t="6640" r="8401" b="3561"/>
            <a:stretch/>
          </p:blipFill>
          <p:spPr>
            <a:xfrm>
              <a:off x="2016867" y="5365251"/>
              <a:ext cx="669796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572;p12" descr="db">
              <a:extLst>
                <a:ext uri="{FF2B5EF4-FFF2-40B4-BE49-F238E27FC236}">
                  <a16:creationId xmlns:a16="http://schemas.microsoft.com/office/drawing/2014/main" id="{3BDDC1F2-B8C4-4303-63EB-EE9C00FE87C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grayscl/>
            </a:blip>
            <a:srcRect l="8398" t="6640" r="8401" b="3561"/>
            <a:stretch/>
          </p:blipFill>
          <p:spPr>
            <a:xfrm>
              <a:off x="2758701" y="5365251"/>
              <a:ext cx="713470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572;p12" descr="db">
              <a:extLst>
                <a:ext uri="{FF2B5EF4-FFF2-40B4-BE49-F238E27FC236}">
                  <a16:creationId xmlns:a16="http://schemas.microsoft.com/office/drawing/2014/main" id="{13FB26A6-0D1C-FB6B-849F-BAE9E739B33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grayscl/>
            </a:blip>
            <a:srcRect l="8398" t="6640" r="8401" b="3561"/>
            <a:stretch/>
          </p:blipFill>
          <p:spPr>
            <a:xfrm>
              <a:off x="4329717" y="5365251"/>
              <a:ext cx="713470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572;p12" descr="db">
              <a:extLst>
                <a:ext uri="{FF2B5EF4-FFF2-40B4-BE49-F238E27FC236}">
                  <a16:creationId xmlns:a16="http://schemas.microsoft.com/office/drawing/2014/main" id="{620DA5CA-394B-2A29-AFED-FB111510975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grayscl/>
            </a:blip>
            <a:srcRect l="8398" t="6640" r="8401" b="3561"/>
            <a:stretch/>
          </p:blipFill>
          <p:spPr>
            <a:xfrm>
              <a:off x="5900733" y="5365251"/>
              <a:ext cx="713470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572;p12" descr="db">
              <a:extLst>
                <a:ext uri="{FF2B5EF4-FFF2-40B4-BE49-F238E27FC236}">
                  <a16:creationId xmlns:a16="http://schemas.microsoft.com/office/drawing/2014/main" id="{AE1CBA1A-3969-4F05-5B1B-7B19681C021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grayscl/>
            </a:blip>
            <a:srcRect l="8398" t="6640" r="8401" b="3561"/>
            <a:stretch/>
          </p:blipFill>
          <p:spPr>
            <a:xfrm>
              <a:off x="7471749" y="5365251"/>
              <a:ext cx="713470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572;p12" descr="db">
              <a:extLst>
                <a:ext uri="{FF2B5EF4-FFF2-40B4-BE49-F238E27FC236}">
                  <a16:creationId xmlns:a16="http://schemas.microsoft.com/office/drawing/2014/main" id="{346AD4B6-6DA9-F9FF-5AC3-CE829FA2C59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grayscl/>
            </a:blip>
            <a:srcRect l="8398" t="6640" r="8401" b="3561"/>
            <a:stretch/>
          </p:blipFill>
          <p:spPr>
            <a:xfrm>
              <a:off x="3544209" y="5365251"/>
              <a:ext cx="713470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572;p12" descr="db">
              <a:extLst>
                <a:ext uri="{FF2B5EF4-FFF2-40B4-BE49-F238E27FC236}">
                  <a16:creationId xmlns:a16="http://schemas.microsoft.com/office/drawing/2014/main" id="{609FEC60-73F7-2DB2-8376-0845A0C24E6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grayscl/>
            </a:blip>
            <a:srcRect l="8398" t="6640" r="8401" b="3561"/>
            <a:stretch/>
          </p:blipFill>
          <p:spPr>
            <a:xfrm>
              <a:off x="5115225" y="5365251"/>
              <a:ext cx="713470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572;p12" descr="db">
              <a:extLst>
                <a:ext uri="{FF2B5EF4-FFF2-40B4-BE49-F238E27FC236}">
                  <a16:creationId xmlns:a16="http://schemas.microsoft.com/office/drawing/2014/main" id="{217AF7A4-6F41-42E6-2B67-1D0FDBB4372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grayscl/>
            </a:blip>
            <a:srcRect l="8398" t="6640" r="8401" b="3561"/>
            <a:stretch/>
          </p:blipFill>
          <p:spPr>
            <a:xfrm>
              <a:off x="6686241" y="5365251"/>
              <a:ext cx="713470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572;p12" descr="db">
              <a:extLst>
                <a:ext uri="{FF2B5EF4-FFF2-40B4-BE49-F238E27FC236}">
                  <a16:creationId xmlns:a16="http://schemas.microsoft.com/office/drawing/2014/main" id="{58E628B7-5086-447B-EE3C-F2F49A4EDDA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grayscl/>
            </a:blip>
            <a:srcRect l="8398" t="6640" r="8401" b="3561"/>
            <a:stretch/>
          </p:blipFill>
          <p:spPr>
            <a:xfrm>
              <a:off x="8257260" y="5365251"/>
              <a:ext cx="71347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568;p12">
              <a:extLst>
                <a:ext uri="{FF2B5EF4-FFF2-40B4-BE49-F238E27FC236}">
                  <a16:creationId xmlns:a16="http://schemas.microsoft.com/office/drawing/2014/main" id="{C0270203-0A28-0D13-E69E-ACA70EE52CCC}"/>
                </a:ext>
              </a:extLst>
            </p:cNvPr>
            <p:cNvSpPr/>
            <p:nvPr/>
          </p:nvSpPr>
          <p:spPr>
            <a:xfrm>
              <a:off x="1956831" y="5467230"/>
              <a:ext cx="733978" cy="94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8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/>
                  <a:sym typeface="Arial"/>
                </a:rPr>
                <a:t>사용자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/>
                  <a:sym typeface="Arial"/>
                </a:rPr>
                <a:t>DB</a:t>
              </a:r>
              <a:endParaRPr kumimoji="0" sz="8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31" name="Google Shape;568;p12">
              <a:extLst>
                <a:ext uri="{FF2B5EF4-FFF2-40B4-BE49-F238E27FC236}">
                  <a16:creationId xmlns:a16="http://schemas.microsoft.com/office/drawing/2014/main" id="{6407CC4D-F8C5-2A96-DE12-6F3442CECD23}"/>
                </a:ext>
              </a:extLst>
            </p:cNvPr>
            <p:cNvSpPr/>
            <p:nvPr/>
          </p:nvSpPr>
          <p:spPr>
            <a:xfrm>
              <a:off x="2744384" y="5467230"/>
              <a:ext cx="733978" cy="94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/>
                  <a:sym typeface="Arial"/>
                </a:rPr>
                <a:t>의안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/>
                  <a:sym typeface="Arial"/>
                </a:rPr>
                <a:t>DB</a:t>
              </a:r>
              <a:endParaRPr kumimoji="0" sz="8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32" name="Google Shape;568;p12">
              <a:extLst>
                <a:ext uri="{FF2B5EF4-FFF2-40B4-BE49-F238E27FC236}">
                  <a16:creationId xmlns:a16="http://schemas.microsoft.com/office/drawing/2014/main" id="{EA66EA98-1230-7797-A430-CCE266BAF108}"/>
                </a:ext>
              </a:extLst>
            </p:cNvPr>
            <p:cNvSpPr/>
            <p:nvPr/>
          </p:nvSpPr>
          <p:spPr>
            <a:xfrm>
              <a:off x="3531937" y="5467230"/>
              <a:ext cx="733978" cy="94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8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/>
                  <a:sym typeface="Arial"/>
                </a:rPr>
                <a:t>자료요구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/>
                  <a:sym typeface="Arial"/>
                </a:rPr>
                <a:t>DB</a:t>
              </a:r>
              <a:endParaRPr kumimoji="0" sz="8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33" name="Google Shape;568;p12">
              <a:extLst>
                <a:ext uri="{FF2B5EF4-FFF2-40B4-BE49-F238E27FC236}">
                  <a16:creationId xmlns:a16="http://schemas.microsoft.com/office/drawing/2014/main" id="{4D248538-6269-532F-0DEE-A86BCF17B780}"/>
                </a:ext>
              </a:extLst>
            </p:cNvPr>
            <p:cNvSpPr/>
            <p:nvPr/>
          </p:nvSpPr>
          <p:spPr>
            <a:xfrm>
              <a:off x="4319490" y="5467230"/>
              <a:ext cx="733978" cy="94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/>
                  <a:sym typeface="Arial"/>
                </a:rPr>
                <a:t>문서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/>
                  <a:sym typeface="Arial"/>
                </a:rPr>
                <a:t>DB</a:t>
              </a:r>
              <a:endParaRPr kumimoji="0" sz="8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34" name="Google Shape;568;p12">
              <a:extLst>
                <a:ext uri="{FF2B5EF4-FFF2-40B4-BE49-F238E27FC236}">
                  <a16:creationId xmlns:a16="http://schemas.microsoft.com/office/drawing/2014/main" id="{10D87D4F-FAA2-9C69-7C36-9E215EED4E75}"/>
                </a:ext>
              </a:extLst>
            </p:cNvPr>
            <p:cNvSpPr/>
            <p:nvPr/>
          </p:nvSpPr>
          <p:spPr>
            <a:xfrm>
              <a:off x="5107043" y="5467230"/>
              <a:ext cx="733978" cy="94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8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/>
                  <a:sym typeface="Arial"/>
                </a:rPr>
                <a:t>의정활동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/>
                  <a:sym typeface="Arial"/>
                </a:rPr>
                <a:t>DB</a:t>
              </a:r>
              <a:endParaRPr kumimoji="0" sz="8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35" name="Google Shape;568;p12">
              <a:extLst>
                <a:ext uri="{FF2B5EF4-FFF2-40B4-BE49-F238E27FC236}">
                  <a16:creationId xmlns:a16="http://schemas.microsoft.com/office/drawing/2014/main" id="{2685E9FF-A7DC-1309-39D0-B09B1B662D1E}"/>
                </a:ext>
              </a:extLst>
            </p:cNvPr>
            <p:cNvSpPr/>
            <p:nvPr/>
          </p:nvSpPr>
          <p:spPr>
            <a:xfrm>
              <a:off x="5894596" y="5467230"/>
              <a:ext cx="733978" cy="94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8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/>
                  <a:sym typeface="Arial"/>
                </a:rPr>
                <a:t>업무</a:t>
              </a:r>
              <a:r>
                <a:rPr kumimoji="0" lang="en-US" altLang="ko-KR" sz="8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/>
                  <a:sym typeface="Arial"/>
                </a:rPr>
                <a:t>/</a:t>
              </a:r>
              <a:r>
                <a:rPr kumimoji="0" lang="ko-KR" altLang="en-US" sz="8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/>
                  <a:sym typeface="Arial"/>
                </a:rPr>
                <a:t>협업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/>
                  <a:sym typeface="Arial"/>
                </a:rPr>
                <a:t>DB</a:t>
              </a:r>
              <a:endParaRPr kumimoji="0" sz="8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36" name="Google Shape;568;p12">
              <a:extLst>
                <a:ext uri="{FF2B5EF4-FFF2-40B4-BE49-F238E27FC236}">
                  <a16:creationId xmlns:a16="http://schemas.microsoft.com/office/drawing/2014/main" id="{056B7C3A-129A-D1FC-75E2-BE8F5C3B2A49}"/>
                </a:ext>
              </a:extLst>
            </p:cNvPr>
            <p:cNvSpPr/>
            <p:nvPr/>
          </p:nvSpPr>
          <p:spPr>
            <a:xfrm>
              <a:off x="6682149" y="5467230"/>
              <a:ext cx="733978" cy="94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8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/>
                  <a:sym typeface="Arial"/>
                </a:rPr>
                <a:t>의정소식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/>
                  <a:sym typeface="Arial"/>
                </a:rPr>
                <a:t>DB</a:t>
              </a:r>
              <a:endParaRPr kumimoji="0" sz="8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37" name="Google Shape;568;p12">
              <a:extLst>
                <a:ext uri="{FF2B5EF4-FFF2-40B4-BE49-F238E27FC236}">
                  <a16:creationId xmlns:a16="http://schemas.microsoft.com/office/drawing/2014/main" id="{5F0F03EA-7C03-D8C7-48DA-A64C4997300C}"/>
                </a:ext>
              </a:extLst>
            </p:cNvPr>
            <p:cNvSpPr/>
            <p:nvPr/>
          </p:nvSpPr>
          <p:spPr>
            <a:xfrm>
              <a:off x="7469702" y="5467230"/>
              <a:ext cx="733978" cy="94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8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/>
                  <a:sym typeface="Arial"/>
                </a:rPr>
                <a:t>행정지원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/>
                  <a:sym typeface="Arial"/>
                </a:rPr>
                <a:t>DB</a:t>
              </a:r>
              <a:endParaRPr kumimoji="0" sz="8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138" name="Google Shape;568;p12">
              <a:extLst>
                <a:ext uri="{FF2B5EF4-FFF2-40B4-BE49-F238E27FC236}">
                  <a16:creationId xmlns:a16="http://schemas.microsoft.com/office/drawing/2014/main" id="{868E8A96-F14D-EC10-EFAF-00581E3D2537}"/>
                </a:ext>
              </a:extLst>
            </p:cNvPr>
            <p:cNvSpPr/>
            <p:nvPr/>
          </p:nvSpPr>
          <p:spPr>
            <a:xfrm>
              <a:off x="8257257" y="5467230"/>
              <a:ext cx="733978" cy="94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8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/>
                  <a:sym typeface="Arial"/>
                </a:rPr>
                <a:t>공통관리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/>
                  <a:sym typeface="Arial"/>
                </a:rPr>
                <a:t>DB</a:t>
              </a:r>
              <a:endParaRPr kumimoji="0" sz="8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158" name="사각형: 둥근 위쪽 모서리 157">
            <a:extLst>
              <a:ext uri="{FF2B5EF4-FFF2-40B4-BE49-F238E27FC236}">
                <a16:creationId xmlns:a16="http://schemas.microsoft.com/office/drawing/2014/main" id="{4DDBD68F-B29B-5406-7220-D7CEBB26F193}"/>
              </a:ext>
            </a:extLst>
          </p:cNvPr>
          <p:cNvSpPr/>
          <p:nvPr/>
        </p:nvSpPr>
        <p:spPr bwMode="auto">
          <a:xfrm>
            <a:off x="1683033" y="1433485"/>
            <a:ext cx="3952499" cy="21336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rPr>
              <a:t>의안관리</a:t>
            </a:r>
            <a:endParaRPr kumimoji="1" lang="en-US" altLang="ko-KR" sz="1000" b="0" i="0" u="none" strike="noStrike" kern="0" cap="none" spc="0" normalizeH="0" baseline="0" noProof="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Arial" pitchFamily="34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BF641C2A-73FF-361F-524B-A66ADBB72A35}"/>
              </a:ext>
            </a:extLst>
          </p:cNvPr>
          <p:cNvSpPr/>
          <p:nvPr/>
        </p:nvSpPr>
        <p:spPr bwMode="gray">
          <a:xfrm>
            <a:off x="1679483" y="1646857"/>
            <a:ext cx="3964913" cy="2909199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36000" rIns="36000" rtlCol="0" anchor="t" anchorCtr="0"/>
          <a:lstStyle/>
          <a:p>
            <a:pPr marL="0" marR="0" lvl="0" indent="0" algn="ct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00" b="1" i="0" u="none" strike="noStrike" kern="0" cap="none" spc="-10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75FBEFF-F456-3A4B-3785-849853B95AB9}"/>
              </a:ext>
            </a:extLst>
          </p:cNvPr>
          <p:cNvSpPr/>
          <p:nvPr/>
        </p:nvSpPr>
        <p:spPr>
          <a:xfrm>
            <a:off x="5880183" y="1976874"/>
            <a:ext cx="1152240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문서등록</a:t>
            </a:r>
            <a:endParaRPr kumimoji="1" lang="ko-KR" altLang="en-US" sz="900" b="0" i="0" u="none" strike="noStrike" kern="0" cap="none" spc="0" normalizeH="0" baseline="0" noProof="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DEB3AC2-79F2-E5DF-6A32-03193778DC64}"/>
              </a:ext>
            </a:extLst>
          </p:cNvPr>
          <p:cNvSpPr/>
          <p:nvPr/>
        </p:nvSpPr>
        <p:spPr>
          <a:xfrm>
            <a:off x="5880183" y="2238830"/>
            <a:ext cx="1152240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수정</a:t>
            </a:r>
            <a:r>
              <a:rPr kumimoji="1" lang="en-US" altLang="ko-KR" sz="9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kumimoji="1" lang="ko-KR" altLang="en-US" sz="9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버전관리 등</a:t>
            </a:r>
            <a:endParaRPr kumimoji="1" lang="ko-KR" altLang="en-US" sz="900" b="0" i="0" u="none" strike="noStrike" kern="0" cap="none" spc="0" normalizeH="0" baseline="0" noProof="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520D38B-B721-EF42-EC05-657BD571DDFC}"/>
              </a:ext>
            </a:extLst>
          </p:cNvPr>
          <p:cNvSpPr/>
          <p:nvPr/>
        </p:nvSpPr>
        <p:spPr>
          <a:xfrm>
            <a:off x="5880183" y="1729946"/>
            <a:ext cx="1152240" cy="2168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1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문서등록</a:t>
            </a:r>
            <a:endParaRPr kumimoji="1" lang="ko-KR" altLang="en-US" sz="900" b="1" i="0" u="none" strike="noStrike" kern="0" cap="none" spc="0" normalizeH="0" baseline="0" noProof="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5A7D77A-1044-177A-2BF8-9FC4375C88A0}"/>
              </a:ext>
            </a:extLst>
          </p:cNvPr>
          <p:cNvSpPr/>
          <p:nvPr/>
        </p:nvSpPr>
        <p:spPr>
          <a:xfrm>
            <a:off x="7114770" y="1976874"/>
            <a:ext cx="1152240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내등록</a:t>
            </a:r>
            <a:r>
              <a:rPr kumimoji="1" lang="en-US" altLang="ko-KR" sz="900" b="0" i="0" u="none" strike="noStrike" kern="0" cap="none" spc="0" normalizeH="0" baseline="0" noProof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/</a:t>
            </a:r>
            <a:r>
              <a:rPr kumimoji="1" lang="ko-KR" altLang="en-US" sz="900" b="0" i="0" u="none" strike="noStrike" kern="0" cap="none" spc="0" normalizeH="0" baseline="0" noProof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수정문서</a:t>
            </a:r>
            <a:endParaRPr kumimoji="1" lang="ko-KR" altLang="en-US" sz="900" b="0" i="0" u="none" strike="noStrike" kern="0" cap="none" spc="0" normalizeH="0" baseline="0" noProof="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DBE9B5B-6CF0-DD49-672C-D4266164924B}"/>
              </a:ext>
            </a:extLst>
          </p:cNvPr>
          <p:cNvSpPr/>
          <p:nvPr/>
        </p:nvSpPr>
        <p:spPr>
          <a:xfrm>
            <a:off x="7114770" y="2238830"/>
            <a:ext cx="1152240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최신문서 등</a:t>
            </a:r>
            <a:endParaRPr kumimoji="1" lang="ko-KR" altLang="en-US" sz="900" b="0" i="0" u="none" strike="noStrike" kern="0" cap="none" spc="0" normalizeH="0" baseline="0" noProof="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0CBDB32-C399-9346-FB67-C04D2F58C9D1}"/>
              </a:ext>
            </a:extLst>
          </p:cNvPr>
          <p:cNvSpPr/>
          <p:nvPr/>
        </p:nvSpPr>
        <p:spPr>
          <a:xfrm>
            <a:off x="7114770" y="1729946"/>
            <a:ext cx="1152240" cy="2168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1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개인 문서함</a:t>
            </a:r>
            <a:endParaRPr kumimoji="1" lang="ko-KR" altLang="en-US" sz="900" b="1" i="0" u="none" strike="noStrike" kern="0" cap="none" spc="0" normalizeH="0" baseline="0" noProof="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3432ACA-0969-CD34-6547-E3E9CB1A3B6A}"/>
              </a:ext>
            </a:extLst>
          </p:cNvPr>
          <p:cNvSpPr/>
          <p:nvPr/>
        </p:nvSpPr>
        <p:spPr bwMode="gray">
          <a:xfrm>
            <a:off x="5781285" y="1571935"/>
            <a:ext cx="2573299" cy="2984121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36000" rIns="36000" rtlCol="0" anchor="t" anchorCtr="0"/>
          <a:lstStyle/>
          <a:p>
            <a:pPr marL="0" marR="0" lvl="0" indent="0" algn="ct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00" b="1" i="0" u="none" strike="noStrike" kern="0" cap="none" spc="-10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KoPub돋움체 Light" panose="000003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C9E8AA7-0F45-191D-A70E-E9ED1417B48F}"/>
              </a:ext>
            </a:extLst>
          </p:cNvPr>
          <p:cNvSpPr/>
          <p:nvPr/>
        </p:nvSpPr>
        <p:spPr>
          <a:xfrm>
            <a:off x="5880183" y="2947842"/>
            <a:ext cx="1152240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부서문서함</a:t>
            </a:r>
            <a:endParaRPr kumimoji="1" lang="ko-KR" altLang="en-US" sz="900" b="0" i="0" u="none" strike="noStrike" kern="0" cap="none" spc="0" normalizeH="0" baseline="0" noProof="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0579FB-1F36-3027-7CEF-77A3468D836F}"/>
              </a:ext>
            </a:extLst>
          </p:cNvPr>
          <p:cNvSpPr/>
          <p:nvPr/>
        </p:nvSpPr>
        <p:spPr>
          <a:xfrm>
            <a:off x="5880183" y="3209798"/>
            <a:ext cx="1152240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전사문서함 등</a:t>
            </a:r>
            <a:endParaRPr kumimoji="1" lang="ko-KR" altLang="en-US" sz="900" b="0" i="0" u="none" strike="noStrike" kern="0" cap="none" spc="0" normalizeH="0" baseline="0" noProof="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65E904D-85B1-1AF5-C2ED-3297AC593725}"/>
              </a:ext>
            </a:extLst>
          </p:cNvPr>
          <p:cNvSpPr/>
          <p:nvPr/>
        </p:nvSpPr>
        <p:spPr>
          <a:xfrm>
            <a:off x="5880183" y="2700914"/>
            <a:ext cx="1152240" cy="2168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1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업무문서함</a:t>
            </a:r>
            <a:endParaRPr kumimoji="1" lang="ko-KR" altLang="en-US" sz="900" b="1" i="0" u="none" strike="noStrike" kern="0" cap="none" spc="0" normalizeH="0" baseline="0" noProof="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F2B68A-509F-E049-B6B1-4E783956F642}"/>
              </a:ext>
            </a:extLst>
          </p:cNvPr>
          <p:cNvSpPr/>
          <p:nvPr/>
        </p:nvSpPr>
        <p:spPr>
          <a:xfrm>
            <a:off x="7114770" y="2947842"/>
            <a:ext cx="1152240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분류체계 조회</a:t>
            </a:r>
            <a:endParaRPr kumimoji="1" lang="ko-KR" altLang="en-US" sz="900" b="0" i="0" u="none" strike="noStrike" kern="0" cap="none" spc="0" normalizeH="0" baseline="0" noProof="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A6B21F8-6EDD-E860-5C55-EAEC570A7126}"/>
              </a:ext>
            </a:extLst>
          </p:cNvPr>
          <p:cNvSpPr/>
          <p:nvPr/>
        </p:nvSpPr>
        <p:spPr>
          <a:xfrm>
            <a:off x="7114770" y="3209798"/>
            <a:ext cx="1152240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삭제</a:t>
            </a:r>
            <a:r>
              <a:rPr kumimoji="1" lang="en-US" altLang="ko-KR" sz="9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kumimoji="1" lang="ko-KR" altLang="en-US" sz="9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이동</a:t>
            </a:r>
            <a:r>
              <a:rPr kumimoji="1" lang="en-US" altLang="ko-KR" sz="9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kumimoji="1" lang="ko-KR" altLang="en-US" sz="9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복사 등</a:t>
            </a:r>
            <a:endParaRPr kumimoji="1" lang="ko-KR" altLang="en-US" sz="900" b="0" i="0" u="none" strike="noStrike" kern="0" cap="none" spc="0" normalizeH="0" baseline="0" noProof="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02C4370-7E85-8581-7BD3-EA3056F1D3C1}"/>
              </a:ext>
            </a:extLst>
          </p:cNvPr>
          <p:cNvSpPr/>
          <p:nvPr/>
        </p:nvSpPr>
        <p:spPr>
          <a:xfrm>
            <a:off x="7114770" y="2700914"/>
            <a:ext cx="1152240" cy="2168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1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문서활용</a:t>
            </a:r>
            <a:endParaRPr kumimoji="1" lang="ko-KR" altLang="en-US" sz="900" b="1" i="0" u="none" strike="noStrike" kern="0" cap="none" spc="0" normalizeH="0" baseline="0" noProof="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D8D1D5C-60A9-375B-CB55-CD7ADF8F41EF}"/>
              </a:ext>
            </a:extLst>
          </p:cNvPr>
          <p:cNvSpPr/>
          <p:nvPr/>
        </p:nvSpPr>
        <p:spPr>
          <a:xfrm>
            <a:off x="5880183" y="3844755"/>
            <a:ext cx="1152240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문서</a:t>
            </a:r>
            <a:r>
              <a:rPr kumimoji="1" lang="en-US" altLang="ko-KR" sz="9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kumimoji="1" lang="ko-KR" altLang="en-US" sz="9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폴더권한관리</a:t>
            </a:r>
            <a:endParaRPr kumimoji="1" lang="ko-KR" altLang="en-US" sz="900" b="0" i="0" u="none" strike="noStrike" kern="0" cap="none" spc="0" normalizeH="0" baseline="0" noProof="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141D149-E8E6-587B-C6FB-8CC67841C1A3}"/>
              </a:ext>
            </a:extLst>
          </p:cNvPr>
          <p:cNvSpPr/>
          <p:nvPr/>
        </p:nvSpPr>
        <p:spPr>
          <a:xfrm>
            <a:off x="5880183" y="4106711"/>
            <a:ext cx="1152240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사용자등급 등</a:t>
            </a:r>
            <a:endParaRPr kumimoji="1" lang="ko-KR" altLang="en-US" sz="900" b="0" i="0" u="none" strike="noStrike" kern="0" cap="none" spc="0" normalizeH="0" baseline="0" noProof="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1CD7EBC-B360-28F3-198B-53F7E21D8D00}"/>
              </a:ext>
            </a:extLst>
          </p:cNvPr>
          <p:cNvSpPr/>
          <p:nvPr/>
        </p:nvSpPr>
        <p:spPr>
          <a:xfrm>
            <a:off x="5880183" y="3597827"/>
            <a:ext cx="1152240" cy="2168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1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권한 보안</a:t>
            </a:r>
            <a:endParaRPr kumimoji="1" lang="ko-KR" altLang="en-US" sz="900" b="1" i="0" u="none" strike="noStrike" kern="0" cap="none" spc="0" normalizeH="0" baseline="0" noProof="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6F3CE27-4978-95C4-E06B-26C403F8D505}"/>
              </a:ext>
            </a:extLst>
          </p:cNvPr>
          <p:cNvSpPr/>
          <p:nvPr/>
        </p:nvSpPr>
        <p:spPr>
          <a:xfrm>
            <a:off x="7114770" y="3844755"/>
            <a:ext cx="1152240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사용자별</a:t>
            </a:r>
            <a:r>
              <a:rPr kumimoji="1" lang="en-US" altLang="ko-KR" sz="9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kumimoji="1" lang="ko-KR" altLang="en-US" sz="9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부서별</a:t>
            </a:r>
            <a:endParaRPr kumimoji="1" lang="ko-KR" altLang="en-US" sz="900" b="0" i="0" u="none" strike="noStrike" kern="0" cap="none" spc="0" normalizeH="0" baseline="0" noProof="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4A0C430-E749-0553-22F1-AC6C3600B6BD}"/>
              </a:ext>
            </a:extLst>
          </p:cNvPr>
          <p:cNvSpPr/>
          <p:nvPr/>
        </p:nvSpPr>
        <p:spPr>
          <a:xfrm>
            <a:off x="7114770" y="4106711"/>
            <a:ext cx="1152240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일별</a:t>
            </a:r>
            <a:r>
              <a:rPr kumimoji="1" lang="en-US" altLang="ko-KR" sz="9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kumimoji="1" lang="ko-KR" altLang="en-US" sz="9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월별 등</a:t>
            </a:r>
            <a:endParaRPr kumimoji="1" lang="ko-KR" altLang="en-US" sz="900" b="0" i="0" u="none" strike="noStrike" kern="0" cap="none" spc="0" normalizeH="0" baseline="0" noProof="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37585FA-0D83-EE61-9D20-4FF89BCBF842}"/>
              </a:ext>
            </a:extLst>
          </p:cNvPr>
          <p:cNvSpPr/>
          <p:nvPr/>
        </p:nvSpPr>
        <p:spPr>
          <a:xfrm>
            <a:off x="7114770" y="3597827"/>
            <a:ext cx="1152240" cy="2168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0" cap="none" spc="0" normalizeH="0" baseline="0" noProof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통계현황</a:t>
            </a:r>
            <a:endParaRPr kumimoji="1" lang="ko-KR" altLang="en-US" sz="900" b="1" i="0" u="none" strike="noStrike" kern="0" cap="none" spc="0" normalizeH="0" baseline="0" noProof="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F2805F25-3932-0B41-5D05-957A16A0D342}"/>
              </a:ext>
            </a:extLst>
          </p:cNvPr>
          <p:cNvGrpSpPr/>
          <p:nvPr/>
        </p:nvGrpSpPr>
        <p:grpSpPr>
          <a:xfrm>
            <a:off x="5585133" y="2723903"/>
            <a:ext cx="254345" cy="587561"/>
            <a:chOff x="3982369" y="2774949"/>
            <a:chExt cx="207966" cy="495596"/>
          </a:xfrm>
        </p:grpSpPr>
        <p:pic>
          <p:nvPicPr>
            <p:cNvPr id="163" name="Google Shape;553;p19" descr="7.png">
              <a:extLst>
                <a:ext uri="{FF2B5EF4-FFF2-40B4-BE49-F238E27FC236}">
                  <a16:creationId xmlns:a16="http://schemas.microsoft.com/office/drawing/2014/main" id="{BBD79DEC-AC28-4CA2-C0CE-6E42D72734A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grayscl/>
            </a:blip>
            <a:srcRect/>
            <a:stretch/>
          </p:blipFill>
          <p:spPr>
            <a:xfrm rot="1865780">
              <a:off x="3982369" y="2774949"/>
              <a:ext cx="185475" cy="30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557;p19" descr="7.png">
              <a:extLst>
                <a:ext uri="{FF2B5EF4-FFF2-40B4-BE49-F238E27FC236}">
                  <a16:creationId xmlns:a16="http://schemas.microsoft.com/office/drawing/2014/main" id="{C41DCEA5-5797-FE3C-FEBC-2F33E2FF419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grayscl/>
            </a:blip>
            <a:srcRect/>
            <a:stretch/>
          </p:blipFill>
          <p:spPr>
            <a:xfrm rot="12665780">
              <a:off x="4004860" y="2962422"/>
              <a:ext cx="185475" cy="3081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A24ACC5D-47D3-B600-49AA-4A0D0C50643A}"/>
              </a:ext>
            </a:extLst>
          </p:cNvPr>
          <p:cNvSpPr/>
          <p:nvPr/>
        </p:nvSpPr>
        <p:spPr>
          <a:xfrm>
            <a:off x="4387670" y="1985551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의안발의서 작성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182D330-C4F5-F9D1-49FB-9C8C30F52952}"/>
              </a:ext>
            </a:extLst>
          </p:cNvPr>
          <p:cNvSpPr/>
          <p:nvPr/>
        </p:nvSpPr>
        <p:spPr>
          <a:xfrm>
            <a:off x="4387670" y="2247505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의안 발의서 제출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EF0E04D-D218-83C9-4D64-886AC9C9DCFF}"/>
              </a:ext>
            </a:extLst>
          </p:cNvPr>
          <p:cNvSpPr/>
          <p:nvPr/>
        </p:nvSpPr>
        <p:spPr>
          <a:xfrm>
            <a:off x="4387670" y="2508897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발의 의안철회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66EAD7A-4830-CD8A-3F47-5FADA579ABE5}"/>
              </a:ext>
            </a:extLst>
          </p:cNvPr>
          <p:cNvSpPr/>
          <p:nvPr/>
        </p:nvSpPr>
        <p:spPr>
          <a:xfrm>
            <a:off x="4387670" y="1738621"/>
            <a:ext cx="1207371" cy="2168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0" cap="none" spc="0" normalizeH="0" baseline="0" noProof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의안발의</a:t>
            </a:r>
            <a:r>
              <a:rPr kumimoji="1" lang="en-US" altLang="ko-KR" sz="900" b="1" i="0" u="none" strike="noStrike" kern="0" cap="none" spc="0" normalizeH="0" baseline="0" noProof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1" lang="ko-KR" altLang="en-US" sz="900" b="1" i="0" u="none" strike="noStrike" kern="0" cap="none" spc="0" normalizeH="0" baseline="0" noProof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제출</a:t>
            </a:r>
            <a:r>
              <a:rPr kumimoji="1" lang="en-US" altLang="ko-KR" sz="900" b="1" i="0" u="none" strike="noStrike" kern="0" cap="none" spc="0" normalizeH="0" baseline="0" noProof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kumimoji="1" lang="ko-KR" altLang="en-US" sz="900" b="1" i="0" u="none" strike="noStrike" kern="0" cap="none" spc="0" normalizeH="0" baseline="0" noProof="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1792A28-2A1C-30C1-84CE-AAFD6975B9C7}"/>
              </a:ext>
            </a:extLst>
          </p:cNvPr>
          <p:cNvSpPr/>
          <p:nvPr/>
        </p:nvSpPr>
        <p:spPr>
          <a:xfrm>
            <a:off x="1748250" y="3431164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의안접수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467B23-3438-44CB-A311-6622077D1E6D}"/>
              </a:ext>
            </a:extLst>
          </p:cNvPr>
          <p:cNvSpPr/>
          <p:nvPr/>
        </p:nvSpPr>
        <p:spPr>
          <a:xfrm>
            <a:off x="1748250" y="4202841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의안 철회접수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FDFB30E-B48D-128D-7F4F-55E7854D2D67}"/>
              </a:ext>
            </a:extLst>
          </p:cNvPr>
          <p:cNvSpPr/>
          <p:nvPr/>
        </p:nvSpPr>
        <p:spPr>
          <a:xfrm>
            <a:off x="1748250" y="3684223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의안 검토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295E4B3-B190-8718-1EAE-B52926B5943A}"/>
              </a:ext>
            </a:extLst>
          </p:cNvPr>
          <p:cNvSpPr/>
          <p:nvPr/>
        </p:nvSpPr>
        <p:spPr>
          <a:xfrm>
            <a:off x="1748250" y="3141114"/>
            <a:ext cx="1207371" cy="2168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0" cap="none" spc="0" normalizeH="0" baseline="0" noProof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의안접수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2CC0034-CF81-567B-84DE-8450C441A528}"/>
              </a:ext>
            </a:extLst>
          </p:cNvPr>
          <p:cNvSpPr/>
          <p:nvPr/>
        </p:nvSpPr>
        <p:spPr>
          <a:xfrm>
            <a:off x="1748250" y="3945615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의안 번호부여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05C9070-A44B-500D-28C8-92D54A2C0628}"/>
              </a:ext>
            </a:extLst>
          </p:cNvPr>
          <p:cNvSpPr/>
          <p:nvPr/>
        </p:nvSpPr>
        <p:spPr>
          <a:xfrm>
            <a:off x="3064560" y="3434398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의장 보고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EC910E2-A0D2-E04F-B62A-9D412F1113F2}"/>
              </a:ext>
            </a:extLst>
          </p:cNvPr>
          <p:cNvSpPr/>
          <p:nvPr/>
        </p:nvSpPr>
        <p:spPr>
          <a:xfrm>
            <a:off x="3064560" y="3687457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상임위 회부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B9AE1B8-E72F-AE32-7897-7ED7A25BC447}"/>
              </a:ext>
            </a:extLst>
          </p:cNvPr>
          <p:cNvSpPr/>
          <p:nvPr/>
        </p:nvSpPr>
        <p:spPr>
          <a:xfrm>
            <a:off x="3064560" y="3144346"/>
            <a:ext cx="1207371" cy="2168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0" cap="none" spc="0" normalizeH="0" baseline="0" noProof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의안심의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46B1AD8-F63B-C68D-5C46-485D94549883}"/>
              </a:ext>
            </a:extLst>
          </p:cNvPr>
          <p:cNvSpPr/>
          <p:nvPr/>
        </p:nvSpPr>
        <p:spPr>
          <a:xfrm>
            <a:off x="3064560" y="3948849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57867" fontAlgn="base"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defRPr/>
            </a:pPr>
            <a:r>
              <a:rPr kumimoji="1" lang="ko-KR" altLang="en-US" sz="9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입법 예고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D701335-ECAF-9A6F-018B-674196D72ED4}"/>
              </a:ext>
            </a:extLst>
          </p:cNvPr>
          <p:cNvSpPr/>
          <p:nvPr/>
        </p:nvSpPr>
        <p:spPr>
          <a:xfrm>
            <a:off x="4387670" y="3444906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본회의 부의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20E3A77-E7F7-64C4-1454-99CA754AB855}"/>
              </a:ext>
            </a:extLst>
          </p:cNvPr>
          <p:cNvSpPr/>
          <p:nvPr/>
        </p:nvSpPr>
        <p:spPr>
          <a:xfrm>
            <a:off x="4387670" y="3697964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본회의 의결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48A4C43-F3A8-AC84-9A64-6FE34D4F3015}"/>
              </a:ext>
            </a:extLst>
          </p:cNvPr>
          <p:cNvSpPr/>
          <p:nvPr/>
        </p:nvSpPr>
        <p:spPr>
          <a:xfrm>
            <a:off x="4387670" y="3147207"/>
            <a:ext cx="1207371" cy="2168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0" cap="none" spc="0" normalizeH="0" baseline="0" noProof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의안의결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F29741C-52B0-BFDE-28FB-59902C6F68DE}"/>
              </a:ext>
            </a:extLst>
          </p:cNvPr>
          <p:cNvSpPr/>
          <p:nvPr/>
        </p:nvSpPr>
        <p:spPr>
          <a:xfrm>
            <a:off x="4387670" y="3959356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본회의 결과 공개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9F9FC55-E667-E7A4-3BFF-0A57B97D1777}"/>
              </a:ext>
            </a:extLst>
          </p:cNvPr>
          <p:cNvSpPr/>
          <p:nvPr/>
        </p:nvSpPr>
        <p:spPr>
          <a:xfrm>
            <a:off x="3064560" y="4204728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57867" fontAlgn="base"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defRPr/>
            </a:pPr>
            <a:r>
              <a:rPr kumimoji="1" lang="ko-KR" altLang="en-US" sz="9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상임위 심사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47ECAC6-35A6-29DE-9310-44829CAF2ACA}"/>
              </a:ext>
            </a:extLst>
          </p:cNvPr>
          <p:cNvSpPr/>
          <p:nvPr/>
        </p:nvSpPr>
        <p:spPr>
          <a:xfrm>
            <a:off x="4387670" y="4205803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의안 공포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1B35BCA-7091-812F-1570-753DC28DF73F}"/>
              </a:ext>
            </a:extLst>
          </p:cNvPr>
          <p:cNvSpPr/>
          <p:nvPr/>
        </p:nvSpPr>
        <p:spPr>
          <a:xfrm>
            <a:off x="1748250" y="1985551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의안작성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0039ADB-7033-F9E9-601D-1AEB29D5D35C}"/>
              </a:ext>
            </a:extLst>
          </p:cNvPr>
          <p:cNvSpPr/>
          <p:nvPr/>
        </p:nvSpPr>
        <p:spPr>
          <a:xfrm>
            <a:off x="1748250" y="2771217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의안등록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59FE8BD-6A2E-C971-E571-5818117A65E5}"/>
              </a:ext>
            </a:extLst>
          </p:cNvPr>
          <p:cNvSpPr/>
          <p:nvPr/>
        </p:nvSpPr>
        <p:spPr>
          <a:xfrm>
            <a:off x="1748250" y="2247505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입법조사</a:t>
            </a:r>
            <a:r>
              <a:rPr kumimoji="1" lang="ko-KR" altLang="en-US" sz="900" b="0" i="0" u="none" strike="noStrike" kern="0" cap="none" spc="0" normalizeH="0" baseline="0" noProof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ㆍ</a:t>
            </a:r>
            <a:r>
              <a:rPr kumimoji="1" lang="ko-KR" altLang="en-US" sz="900" b="0" i="0" u="none" strike="noStrike" kern="0" cap="none" spc="0" normalizeH="0" baseline="0" noProof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비용추계</a:t>
            </a:r>
            <a:endParaRPr kumimoji="1" lang="ko-KR" altLang="en-US" sz="900" b="0" i="0" u="none" strike="noStrike" kern="0" cap="none" spc="0" normalizeH="0" baseline="0" noProof="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C78DD79-F26A-EE54-CDC4-F297D96DB89A}"/>
              </a:ext>
            </a:extLst>
          </p:cNvPr>
          <p:cNvSpPr/>
          <p:nvPr/>
        </p:nvSpPr>
        <p:spPr>
          <a:xfrm>
            <a:off x="1748250" y="1738621"/>
            <a:ext cx="1207371" cy="2168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0" cap="none" spc="0" normalizeH="0" baseline="0" noProof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의안준비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56DA1C7-6E0A-E4F0-93CD-D1604EF90118}"/>
              </a:ext>
            </a:extLst>
          </p:cNvPr>
          <p:cNvSpPr/>
          <p:nvPr/>
        </p:nvSpPr>
        <p:spPr>
          <a:xfrm>
            <a:off x="1748250" y="2508897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의안검토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4A65A2F-A495-21C5-8EF8-F33D26B15C55}"/>
              </a:ext>
            </a:extLst>
          </p:cNvPr>
          <p:cNvSpPr/>
          <p:nvPr/>
        </p:nvSpPr>
        <p:spPr>
          <a:xfrm>
            <a:off x="3064560" y="1985551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연서 요청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D7111AC1-0EDD-73A8-DAC9-8E54E534A224}"/>
              </a:ext>
            </a:extLst>
          </p:cNvPr>
          <p:cNvSpPr/>
          <p:nvPr/>
        </p:nvSpPr>
        <p:spPr>
          <a:xfrm>
            <a:off x="3064560" y="2508897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연서 취소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4F25D19-C655-ED56-F52B-CD3D30F9470A}"/>
              </a:ext>
            </a:extLst>
          </p:cNvPr>
          <p:cNvSpPr/>
          <p:nvPr/>
        </p:nvSpPr>
        <p:spPr>
          <a:xfrm>
            <a:off x="3064560" y="2247505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연서 등록</a:t>
            </a: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8D0611C-F83D-5720-A330-8AAC3A4C2D30}"/>
              </a:ext>
            </a:extLst>
          </p:cNvPr>
          <p:cNvSpPr/>
          <p:nvPr/>
        </p:nvSpPr>
        <p:spPr>
          <a:xfrm>
            <a:off x="3064560" y="1738621"/>
            <a:ext cx="1207371" cy="2168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0" cap="none" spc="0" normalizeH="0" baseline="0" noProof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의안연서</a:t>
            </a:r>
          </a:p>
        </p:txBody>
      </p:sp>
      <p:sp>
        <p:nvSpPr>
          <p:cNvPr id="8" name="Google Shape;551;p19">
            <a:extLst>
              <a:ext uri="{FF2B5EF4-FFF2-40B4-BE49-F238E27FC236}">
                <a16:creationId xmlns:a16="http://schemas.microsoft.com/office/drawing/2014/main" id="{F6A2AEC6-5819-B181-C759-73A333F08EAB}"/>
              </a:ext>
            </a:extLst>
          </p:cNvPr>
          <p:cNvSpPr/>
          <p:nvPr/>
        </p:nvSpPr>
        <p:spPr>
          <a:xfrm>
            <a:off x="8423123" y="1409076"/>
            <a:ext cx="275877" cy="4804145"/>
          </a:xfrm>
          <a:prstGeom prst="roundRect">
            <a:avLst>
              <a:gd name="adj" fmla="val 5277"/>
            </a:avLst>
          </a:prstGeom>
          <a:solidFill>
            <a:srgbClr val="F2F2F2"/>
          </a:solidFill>
          <a:ln w="9525" cap="flat" cmpd="sng">
            <a:solidFill>
              <a:srgbClr val="CCC5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7200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KoPub돋움체 Bold"/>
              </a:rPr>
              <a:t>연 </a:t>
            </a:r>
            <a:endParaRPr kumimoji="0" lang="en-US" altLang="ko-KR" sz="90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sym typeface="KoPub돋움체 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KoPub돋움체 Bold"/>
              </a:rPr>
              <a:t>계</a:t>
            </a:r>
            <a:endParaRPr kumimoji="0" lang="en-US" altLang="ko-KR" sz="90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sym typeface="KoPub돋움체 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90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sym typeface="KoPub돋움체 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KoPub돋움체 Bold"/>
              </a:rPr>
              <a:t>표</a:t>
            </a:r>
            <a:endParaRPr kumimoji="0" lang="en-US" altLang="ko-KR" sz="90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sym typeface="KoPub돋움체 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KoPub돋움체 Bold"/>
              </a:rPr>
              <a:t>준</a:t>
            </a:r>
            <a:endParaRPr kumimoji="0" lang="en-US" altLang="ko-KR" sz="90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sym typeface="KoPub돋움체 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90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sym typeface="KoPub돋움체 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KoPub돋움체 Bold"/>
              </a:rPr>
              <a:t>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KoPub돋움체 Bold"/>
              </a:rPr>
              <a:t>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KoPub돋움체 Bold"/>
              </a:rPr>
              <a:t>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90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sym typeface="KoPub돋움체 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KoPub돋움체 Bold"/>
              </a:rPr>
              <a:t>서</a:t>
            </a:r>
            <a:endParaRPr kumimoji="0" lang="en-US" altLang="ko-KR" sz="90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sym typeface="KoPub돋움체 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KoPub돋움체 Bold"/>
              </a:rPr>
              <a:t>비</a:t>
            </a:r>
            <a:endParaRPr kumimoji="0" lang="en-US" altLang="ko-KR" sz="90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sym typeface="KoPub돋움체 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KoPub돋움체 Bold"/>
              </a:rPr>
              <a:t>스</a:t>
            </a:r>
            <a:endParaRPr kumimoji="0" sz="90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sym typeface="KoPub돋움체 Bold"/>
            </a:endParaRPr>
          </a:p>
        </p:txBody>
      </p:sp>
      <p:pic>
        <p:nvPicPr>
          <p:cNvPr id="9" name="Google Shape;557;p19" descr="7.png">
            <a:extLst>
              <a:ext uri="{FF2B5EF4-FFF2-40B4-BE49-F238E27FC236}">
                <a16:creationId xmlns:a16="http://schemas.microsoft.com/office/drawing/2014/main" id="{3F3D6F85-3FC5-6903-4321-4AD9BCA1B128}"/>
              </a:ext>
            </a:extLst>
          </p:cNvPr>
          <p:cNvPicPr preferRelativeResize="0"/>
          <p:nvPr/>
        </p:nvPicPr>
        <p:blipFill rotWithShape="1">
          <a:blip r:embed="rId3">
            <a:alphaModFix/>
            <a:grayscl/>
          </a:blip>
          <a:srcRect/>
          <a:stretch/>
        </p:blipFill>
        <p:spPr>
          <a:xfrm rot="12665780">
            <a:off x="8472291" y="5497439"/>
            <a:ext cx="138759" cy="234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57;p19" descr="7.png">
            <a:extLst>
              <a:ext uri="{FF2B5EF4-FFF2-40B4-BE49-F238E27FC236}">
                <a16:creationId xmlns:a16="http://schemas.microsoft.com/office/drawing/2014/main" id="{AE0F2014-C6BC-7903-E37D-819CD7FD8DB2}"/>
              </a:ext>
            </a:extLst>
          </p:cNvPr>
          <p:cNvPicPr preferRelativeResize="0"/>
          <p:nvPr/>
        </p:nvPicPr>
        <p:blipFill rotWithShape="1">
          <a:blip r:embed="rId3">
            <a:alphaModFix/>
            <a:grayscl/>
          </a:blip>
          <a:srcRect/>
          <a:stretch/>
        </p:blipFill>
        <p:spPr>
          <a:xfrm rot="12665780">
            <a:off x="8516887" y="1974743"/>
            <a:ext cx="138759" cy="23488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사각형: 둥근 모서리 78">
            <a:extLst>
              <a:ext uri="{FF2B5EF4-FFF2-40B4-BE49-F238E27FC236}">
                <a16:creationId xmlns:a16="http://schemas.microsoft.com/office/drawing/2014/main" id="{745D9EAA-C87D-3E9D-D0B8-6BEA6819F6F3}"/>
              </a:ext>
            </a:extLst>
          </p:cNvPr>
          <p:cNvSpPr/>
          <p:nvPr/>
        </p:nvSpPr>
        <p:spPr>
          <a:xfrm>
            <a:off x="8714563" y="1466882"/>
            <a:ext cx="877171" cy="252337"/>
          </a:xfrm>
          <a:prstGeom prst="rect">
            <a:avLst/>
          </a:prstGeom>
          <a:solidFill>
            <a:srgbClr val="548235"/>
          </a:solidFill>
          <a:ln w="952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외부연계 영역</a:t>
            </a:r>
          </a:p>
        </p:txBody>
      </p:sp>
      <p:sp>
        <p:nvSpPr>
          <p:cNvPr id="16" name="Rectangle 92">
            <a:extLst>
              <a:ext uri="{FF2B5EF4-FFF2-40B4-BE49-F238E27FC236}">
                <a16:creationId xmlns:a16="http://schemas.microsoft.com/office/drawing/2014/main" id="{A4954754-DEED-AC47-ED21-941D083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0006" y="5073742"/>
            <a:ext cx="781410" cy="1183939"/>
          </a:xfrm>
          <a:prstGeom prst="rect">
            <a:avLst/>
          </a:prstGeom>
          <a:solidFill>
            <a:srgbClr val="FFFFFF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7" name="Rectangle 92">
            <a:extLst>
              <a:ext uri="{FF2B5EF4-FFF2-40B4-BE49-F238E27FC236}">
                <a16:creationId xmlns:a16="http://schemas.microsoft.com/office/drawing/2014/main" id="{1AB6E19E-CC14-5586-75DE-C9BDEE9DA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5454" y="5358800"/>
            <a:ext cx="690451" cy="24030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협업시스템</a:t>
            </a:r>
            <a:endParaRPr kumimoji="1" lang="ko-KR" altLang="en-US" sz="800" b="0" i="0" u="none" strike="noStrike" kern="0" cap="none" spc="0" normalizeH="0" baseline="0" noProof="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8" name="Rectangle 92">
            <a:extLst>
              <a:ext uri="{FF2B5EF4-FFF2-40B4-BE49-F238E27FC236}">
                <a16:creationId xmlns:a16="http://schemas.microsoft.com/office/drawing/2014/main" id="{4E32B7E8-BD43-5803-F559-9B11A35F7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5454" y="5653667"/>
            <a:ext cx="690451" cy="24030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전자회의록</a:t>
            </a:r>
          </a:p>
        </p:txBody>
      </p:sp>
      <p:sp>
        <p:nvSpPr>
          <p:cNvPr id="19" name="Rectangle 92">
            <a:extLst>
              <a:ext uri="{FF2B5EF4-FFF2-40B4-BE49-F238E27FC236}">
                <a16:creationId xmlns:a16="http://schemas.microsoft.com/office/drawing/2014/main" id="{9FCA1C0D-D17B-37E0-1D0F-AAF7C6FE1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5454" y="5948532"/>
            <a:ext cx="690451" cy="24030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-15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전자회의시스템</a:t>
            </a:r>
          </a:p>
        </p:txBody>
      </p:sp>
      <p:sp>
        <p:nvSpPr>
          <p:cNvPr id="25" name="사각형: 둥근 모서리 78">
            <a:extLst>
              <a:ext uri="{FF2B5EF4-FFF2-40B4-BE49-F238E27FC236}">
                <a16:creationId xmlns:a16="http://schemas.microsoft.com/office/drawing/2014/main" id="{1089CB3E-C325-13A6-5891-7BB382D730E2}"/>
              </a:ext>
            </a:extLst>
          </p:cNvPr>
          <p:cNvSpPr/>
          <p:nvPr/>
        </p:nvSpPr>
        <p:spPr>
          <a:xfrm>
            <a:off x="8728834" y="4797152"/>
            <a:ext cx="848847" cy="207247"/>
          </a:xfrm>
          <a:prstGeom prst="rect">
            <a:avLst/>
          </a:prstGeom>
          <a:solidFill>
            <a:srgbClr val="548235"/>
          </a:solidFill>
          <a:ln w="952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1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내부연계 영역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8A4388E-E3BE-0424-B6B9-68AF7494391A}"/>
              </a:ext>
            </a:extLst>
          </p:cNvPr>
          <p:cNvSpPr/>
          <p:nvPr/>
        </p:nvSpPr>
        <p:spPr>
          <a:xfrm>
            <a:off x="4387670" y="2771217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발의의안</a:t>
            </a:r>
            <a:r>
              <a:rPr kumimoji="1" lang="ko-KR" altLang="en-US" sz="9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이력</a:t>
            </a:r>
            <a:r>
              <a:rPr kumimoji="1" lang="ko-KR" altLang="en-US" sz="900" b="0" i="0" u="none" strike="noStrike" kern="0" cap="none" spc="0" normalizeH="0" baseline="0" noProof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관리</a:t>
            </a:r>
            <a:endParaRPr kumimoji="1" lang="ko-KR" altLang="en-US" sz="900" b="0" i="0" u="none" strike="noStrike" kern="0" cap="none" spc="0" normalizeH="0" baseline="0" noProof="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810176-0438-65A4-09BB-4E96A5C68692}"/>
              </a:ext>
            </a:extLst>
          </p:cNvPr>
          <p:cNvSpPr/>
          <p:nvPr/>
        </p:nvSpPr>
        <p:spPr>
          <a:xfrm>
            <a:off x="3064560" y="2763268"/>
            <a:ext cx="1207371" cy="216812"/>
          </a:xfrm>
          <a:prstGeom prst="rect">
            <a:avLst/>
          </a:prstGeom>
          <a:solidFill>
            <a:schemeClr val="bg1"/>
          </a:solidFill>
          <a:ln w="31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578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연서이력관리</a:t>
            </a:r>
            <a:endParaRPr kumimoji="1" lang="ko-KR" altLang="en-US" sz="900" b="0" i="0" u="none" strike="noStrike" kern="0" cap="none" spc="0" normalizeH="0" baseline="0" noProof="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9B40AB82-1149-12D4-AA49-59E4A65B95A6}"/>
              </a:ext>
            </a:extLst>
          </p:cNvPr>
          <p:cNvGrpSpPr/>
          <p:nvPr/>
        </p:nvGrpSpPr>
        <p:grpSpPr bwMode="gray">
          <a:xfrm>
            <a:off x="1359472" y="1709715"/>
            <a:ext cx="244071" cy="287437"/>
            <a:chOff x="-1125918" y="5294022"/>
            <a:chExt cx="693795" cy="700921"/>
          </a:xfrm>
        </p:grpSpPr>
        <p:pic>
          <p:nvPicPr>
            <p:cNvPr id="207" name="Picture 18" descr="https://kssa.inicis.com/resources/images/app_KAKAO.png?8">
              <a:extLst>
                <a:ext uri="{FF2B5EF4-FFF2-40B4-BE49-F238E27FC236}">
                  <a16:creationId xmlns:a16="http://schemas.microsoft.com/office/drawing/2014/main" id="{3ED82748-708B-BC19-82C4-9EB9866EA3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-1125918" y="5294022"/>
              <a:ext cx="324000" cy="323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" name="Picture 20" descr="https://kssa.inicis.com/resources/images/app_NAVER.png?8">
              <a:extLst>
                <a:ext uri="{FF2B5EF4-FFF2-40B4-BE49-F238E27FC236}">
                  <a16:creationId xmlns:a16="http://schemas.microsoft.com/office/drawing/2014/main" id="{6D7014A6-08E2-28A0-C3A4-1231396B61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-756122" y="5294026"/>
              <a:ext cx="32399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" name="Picture 22" descr="https://kssa.inicis.com/resources/images/app_PASS.png?8">
              <a:extLst>
                <a:ext uri="{FF2B5EF4-FFF2-40B4-BE49-F238E27FC236}">
                  <a16:creationId xmlns:a16="http://schemas.microsoft.com/office/drawing/2014/main" id="{5A9A0244-8F2E-F68C-1D5D-60F97D93C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-1125916" y="5670943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" name="그림 209">
              <a:extLst>
                <a:ext uri="{FF2B5EF4-FFF2-40B4-BE49-F238E27FC236}">
                  <a16:creationId xmlns:a16="http://schemas.microsoft.com/office/drawing/2014/main" id="{D5199301-C08E-0B8D-69A9-F20A046B56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l="6647" r="9210" b="20786"/>
            <a:stretch/>
          </p:blipFill>
          <p:spPr bwMode="gray">
            <a:xfrm>
              <a:off x="-752474" y="5629776"/>
              <a:ext cx="319087" cy="332874"/>
            </a:xfrm>
            <a:prstGeom prst="rect">
              <a:avLst/>
            </a:prstGeom>
          </p:spPr>
        </p:pic>
      </p:grpSp>
      <p:sp>
        <p:nvSpPr>
          <p:cNvPr id="211" name="Rectangle 23">
            <a:extLst>
              <a:ext uri="{FF2B5EF4-FFF2-40B4-BE49-F238E27FC236}">
                <a16:creationId xmlns:a16="http://schemas.microsoft.com/office/drawing/2014/main" id="{FFC939FF-2938-EFEB-7187-A64A66DF217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80592" y="2029551"/>
            <a:ext cx="365857" cy="169595"/>
          </a:xfrm>
          <a:prstGeom prst="rect">
            <a:avLst/>
          </a:prstGeom>
          <a:noFill/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spc="-8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간편인증</a:t>
            </a:r>
            <a:endParaRPr lang="en-US" altLang="ko-KR" sz="800" b="1" kern="0" spc="-8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12" name="Rectangle 23">
            <a:extLst>
              <a:ext uri="{FF2B5EF4-FFF2-40B4-BE49-F238E27FC236}">
                <a16:creationId xmlns:a16="http://schemas.microsoft.com/office/drawing/2014/main" id="{EFB3ED18-8541-AA49-1498-08E15F3CA94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93463" y="3753036"/>
            <a:ext cx="347169" cy="152003"/>
          </a:xfrm>
          <a:prstGeom prst="rect">
            <a:avLst/>
          </a:prstGeom>
          <a:noFill/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spc="-8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모바일</a:t>
            </a:r>
            <a:endParaRPr lang="en-US" altLang="ko-KR" sz="800" b="1" kern="0" spc="-8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spc="-8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DID</a:t>
            </a:r>
          </a:p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spc="-8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로그인 </a:t>
            </a:r>
            <a:r>
              <a:rPr lang="en-US" altLang="ko-KR" sz="800" b="1" kern="0" spc="-8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sz="800" b="1" kern="0" spc="-8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14" name="Picture 2" descr="스마트폰 아이콘. 2022 스마트폰 아이콘 전화 스톡 일러스트 2215983401 | Shutterstock">
            <a:extLst>
              <a:ext uri="{FF2B5EF4-FFF2-40B4-BE49-F238E27FC236}">
                <a16:creationId xmlns:a16="http://schemas.microsoft.com/office/drawing/2014/main" id="{E64502B7-8CDD-2186-3328-EAFCACF6B9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22" t="23439" r="34053" b="26846"/>
          <a:stretch/>
        </p:blipFill>
        <p:spPr bwMode="gray">
          <a:xfrm>
            <a:off x="1370046" y="3227964"/>
            <a:ext cx="218362" cy="37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FC821687-BE75-C4AD-036F-E5FAD37B097F}"/>
              </a:ext>
            </a:extLst>
          </p:cNvPr>
          <p:cNvSpPr/>
          <p:nvPr/>
        </p:nvSpPr>
        <p:spPr>
          <a:xfrm>
            <a:off x="1238418" y="1433486"/>
            <a:ext cx="391710" cy="4905247"/>
          </a:xfrm>
          <a:prstGeom prst="roundRect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8BB9372-F0A9-C7F9-EAD4-F4D21E61D6B1}"/>
              </a:ext>
            </a:extLst>
          </p:cNvPr>
          <p:cNvSpPr txBox="1"/>
          <p:nvPr/>
        </p:nvSpPr>
        <p:spPr>
          <a:xfrm>
            <a:off x="1100572" y="4331957"/>
            <a:ext cx="734148" cy="393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spc="-8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SSO</a:t>
            </a:r>
          </a:p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spc="-8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로그인</a:t>
            </a:r>
            <a:endParaRPr lang="en-US" altLang="ko-KR" sz="800" b="1" kern="0" spc="-8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E7FBF349-B2B1-A822-6679-B8C17CFE37D2}"/>
              </a:ext>
            </a:extLst>
          </p:cNvPr>
          <p:cNvGrpSpPr/>
          <p:nvPr/>
        </p:nvGrpSpPr>
        <p:grpSpPr>
          <a:xfrm>
            <a:off x="1336347" y="2464317"/>
            <a:ext cx="254345" cy="587561"/>
            <a:chOff x="3982369" y="2774949"/>
            <a:chExt cx="207966" cy="495596"/>
          </a:xfrm>
        </p:grpSpPr>
        <p:pic>
          <p:nvPicPr>
            <p:cNvPr id="222" name="Google Shape;553;p19" descr="7.png">
              <a:extLst>
                <a:ext uri="{FF2B5EF4-FFF2-40B4-BE49-F238E27FC236}">
                  <a16:creationId xmlns:a16="http://schemas.microsoft.com/office/drawing/2014/main" id="{E887BFEC-B2C4-2F75-03AE-CEA81061ABC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grayscl/>
            </a:blip>
            <a:srcRect/>
            <a:stretch/>
          </p:blipFill>
          <p:spPr>
            <a:xfrm rot="1865780">
              <a:off x="3982369" y="2774949"/>
              <a:ext cx="185475" cy="30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557;p19" descr="7.png">
              <a:extLst>
                <a:ext uri="{FF2B5EF4-FFF2-40B4-BE49-F238E27FC236}">
                  <a16:creationId xmlns:a16="http://schemas.microsoft.com/office/drawing/2014/main" id="{C8576930-AA29-9455-4796-9C141B029B9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grayscl/>
            </a:blip>
            <a:srcRect/>
            <a:stretch/>
          </p:blipFill>
          <p:spPr>
            <a:xfrm rot="12665780">
              <a:off x="4004860" y="2962422"/>
              <a:ext cx="185475" cy="3081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5635CC74-C82C-04D8-F3C9-F364483E08BB}"/>
              </a:ext>
            </a:extLst>
          </p:cNvPr>
          <p:cNvGrpSpPr/>
          <p:nvPr/>
        </p:nvGrpSpPr>
        <p:grpSpPr>
          <a:xfrm>
            <a:off x="1336347" y="5082148"/>
            <a:ext cx="254345" cy="587561"/>
            <a:chOff x="3982369" y="2774949"/>
            <a:chExt cx="207966" cy="495596"/>
          </a:xfrm>
        </p:grpSpPr>
        <p:pic>
          <p:nvPicPr>
            <p:cNvPr id="225" name="Google Shape;553;p19" descr="7.png">
              <a:extLst>
                <a:ext uri="{FF2B5EF4-FFF2-40B4-BE49-F238E27FC236}">
                  <a16:creationId xmlns:a16="http://schemas.microsoft.com/office/drawing/2014/main" id="{9B6C3EEA-1F67-7EFC-1C04-875CB1A163E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grayscl/>
            </a:blip>
            <a:srcRect/>
            <a:stretch/>
          </p:blipFill>
          <p:spPr>
            <a:xfrm rot="1865780">
              <a:off x="3982369" y="2774949"/>
              <a:ext cx="185475" cy="30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557;p19" descr="7.png">
              <a:extLst>
                <a:ext uri="{FF2B5EF4-FFF2-40B4-BE49-F238E27FC236}">
                  <a16:creationId xmlns:a16="http://schemas.microsoft.com/office/drawing/2014/main" id="{B35DAB47-CA40-59D6-23A0-F4B1054AD0C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grayscl/>
            </a:blip>
            <a:srcRect/>
            <a:stretch/>
          </p:blipFill>
          <p:spPr>
            <a:xfrm rot="12665780">
              <a:off x="4004860" y="2962422"/>
              <a:ext cx="185475" cy="3081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8" name="그래픽 227" descr="전자 메일 윤곽선">
            <a:extLst>
              <a:ext uri="{FF2B5EF4-FFF2-40B4-BE49-F238E27FC236}">
                <a16:creationId xmlns:a16="http://schemas.microsoft.com/office/drawing/2014/main" id="{46F310D0-21C6-7E14-D2D7-41CAB9EAF7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4734" y="5581749"/>
            <a:ext cx="291464" cy="338498"/>
          </a:xfrm>
          <a:prstGeom prst="rect">
            <a:avLst/>
          </a:prstGeom>
        </p:spPr>
      </p:pic>
      <p:pic>
        <p:nvPicPr>
          <p:cNvPr id="230" name="그래픽 229" descr="스마트폰 윤곽선">
            <a:extLst>
              <a:ext uri="{FF2B5EF4-FFF2-40B4-BE49-F238E27FC236}">
                <a16:creationId xmlns:a16="http://schemas.microsoft.com/office/drawing/2014/main" id="{218C83E7-79F9-3A2F-A118-3CDAF997F5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06234" y="5581748"/>
            <a:ext cx="291465" cy="338499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885245A8-D25E-DF02-3960-7E4BA57EE2C9}"/>
              </a:ext>
            </a:extLst>
          </p:cNvPr>
          <p:cNvSpPr txBox="1"/>
          <p:nvPr/>
        </p:nvSpPr>
        <p:spPr>
          <a:xfrm>
            <a:off x="7158644" y="5616956"/>
            <a:ext cx="386644" cy="268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문자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35D4D44C-730C-E5B5-89B5-FE70922F87B4}"/>
              </a:ext>
            </a:extLst>
          </p:cNvPr>
          <p:cNvSpPr/>
          <p:nvPr/>
        </p:nvSpPr>
        <p:spPr bwMode="auto">
          <a:xfrm>
            <a:off x="344584" y="2679612"/>
            <a:ext cx="864000" cy="2362887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90969D"/>
            </a:solidFill>
            <a:prstDash val="solid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SzPct val="60000"/>
              <a:defRPr/>
            </a:pPr>
            <a:endParaRPr lang="ko-KR" altLang="en-US" sz="12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4" name="TextBox 153">
            <a:extLst>
              <a:ext uri="{FF2B5EF4-FFF2-40B4-BE49-F238E27FC236}">
                <a16:creationId xmlns:a16="http://schemas.microsoft.com/office/drawing/2014/main" id="{E043E4C0-2C2B-DA55-AB51-3160E3A9F5B8}"/>
              </a:ext>
            </a:extLst>
          </p:cNvPr>
          <p:cNvSpPr txBox="1"/>
          <p:nvPr/>
        </p:nvSpPr>
        <p:spPr>
          <a:xfrm>
            <a:off x="344584" y="2575472"/>
            <a:ext cx="864000" cy="25085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rgbClr val="103274"/>
            </a:solidFill>
          </a:ln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 indent="-142875" algn="ctr" eaLnBrk="0" latinLnBrk="0" hangingPunct="0">
              <a:buClr>
                <a:sysClr val="windowText" lastClr="000000"/>
              </a:buClr>
              <a:tabLst>
                <a:tab pos="5648325" algn="l"/>
              </a:tabLst>
              <a:defRPr sz="1100" b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prstClr val="white"/>
                </a:solidFill>
                <a:latin typeface="+mj-ea"/>
                <a:ea typeface="+mj-ea"/>
                <a:cs typeface="굴림" pitchFamily="50" charset="-127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내부사용자</a:t>
            </a:r>
          </a:p>
        </p:txBody>
      </p: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76CCBCC9-F075-55C4-B505-CC3517803D96}"/>
              </a:ext>
            </a:extLst>
          </p:cNvPr>
          <p:cNvGrpSpPr/>
          <p:nvPr/>
        </p:nvGrpSpPr>
        <p:grpSpPr>
          <a:xfrm>
            <a:off x="380584" y="3059315"/>
            <a:ext cx="792000" cy="561479"/>
            <a:chOff x="451983" y="3069328"/>
            <a:chExt cx="792000" cy="483462"/>
          </a:xfrm>
        </p:grpSpPr>
        <p:sp>
          <p:nvSpPr>
            <p:cNvPr id="236" name="TextBox 134">
              <a:extLst>
                <a:ext uri="{FF2B5EF4-FFF2-40B4-BE49-F238E27FC236}">
                  <a16:creationId xmlns:a16="http://schemas.microsoft.com/office/drawing/2014/main" id="{1FF31AE1-1597-61C1-6FB4-6ECD59F24FEF}"/>
                </a:ext>
              </a:extLst>
            </p:cNvPr>
            <p:cNvSpPr txBox="1"/>
            <p:nvPr/>
          </p:nvSpPr>
          <p:spPr bwMode="auto">
            <a:xfrm>
              <a:off x="451983" y="3393328"/>
              <a:ext cx="792000" cy="15946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square" lIns="0" tIns="3600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defRPr/>
              </a:pPr>
              <a:r>
                <a:rPr lang="ko-KR" altLang="en-US" sz="800" kern="0">
                  <a:ln>
                    <a:solidFill>
                      <a:srgbClr val="808080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경기도의원</a:t>
              </a:r>
              <a:endParaRPr lang="ko-KR" altLang="en-US" sz="800" kern="0" dirty="0">
                <a:ln>
                  <a:solidFill>
                    <a:srgbClr val="80808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237" name="그래픽 174">
              <a:extLst>
                <a:ext uri="{FF2B5EF4-FFF2-40B4-BE49-F238E27FC236}">
                  <a16:creationId xmlns:a16="http://schemas.microsoft.com/office/drawing/2014/main" id="{15BC6A9C-8A27-D440-B5B7-47F32A4D0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83" y="3069328"/>
              <a:ext cx="324000" cy="324000"/>
            </a:xfrm>
            <a:prstGeom prst="rect">
              <a:avLst/>
            </a:prstGeom>
          </p:spPr>
        </p:pic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963BC48-71FF-90BF-19E7-E1B291898316}"/>
              </a:ext>
            </a:extLst>
          </p:cNvPr>
          <p:cNvSpPr/>
          <p:nvPr/>
        </p:nvSpPr>
        <p:spPr bwMode="auto">
          <a:xfrm>
            <a:off x="344584" y="5453439"/>
            <a:ext cx="864000" cy="898901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90969D"/>
            </a:solidFill>
            <a:prstDash val="solid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SzPct val="60000"/>
              <a:defRPr/>
            </a:pPr>
            <a:endParaRPr lang="ko-KR" altLang="en-US" sz="12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0" name="TextBox 153">
            <a:extLst>
              <a:ext uri="{FF2B5EF4-FFF2-40B4-BE49-F238E27FC236}">
                <a16:creationId xmlns:a16="http://schemas.microsoft.com/office/drawing/2014/main" id="{2B4A2933-C637-71D6-6E24-66790B07418F}"/>
              </a:ext>
            </a:extLst>
          </p:cNvPr>
          <p:cNvSpPr txBox="1"/>
          <p:nvPr/>
        </p:nvSpPr>
        <p:spPr>
          <a:xfrm>
            <a:off x="344584" y="5265204"/>
            <a:ext cx="864000" cy="25085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rgbClr val="103274"/>
            </a:solidFill>
          </a:ln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142875" algn="ctr" eaLnBrk="0" latinLnBrk="0" hangingPunct="0">
              <a:buClr>
                <a:sysClr val="windowText" lastClr="000000"/>
              </a:buClr>
              <a:tabLst>
                <a:tab pos="5648325" algn="l"/>
              </a:tabLst>
              <a:defRPr/>
            </a:pPr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굴림" pitchFamily="50" charset="-127"/>
              </a:rPr>
              <a:t>외부 사용자</a:t>
            </a:r>
          </a:p>
        </p:txBody>
      </p: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5CCF5794-ED81-608F-A895-7001447EF0B6}"/>
              </a:ext>
            </a:extLst>
          </p:cNvPr>
          <p:cNvGrpSpPr/>
          <p:nvPr/>
        </p:nvGrpSpPr>
        <p:grpSpPr>
          <a:xfrm>
            <a:off x="344584" y="1446494"/>
            <a:ext cx="864000" cy="1017825"/>
            <a:chOff x="415983" y="1881328"/>
            <a:chExt cx="864000" cy="876399"/>
          </a:xfrm>
        </p:grpSpPr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9281AA11-1267-7523-1329-B49FDFFD232C}"/>
                </a:ext>
              </a:extLst>
            </p:cNvPr>
            <p:cNvGrpSpPr/>
            <p:nvPr/>
          </p:nvGrpSpPr>
          <p:grpSpPr>
            <a:xfrm>
              <a:off x="415983" y="1881328"/>
              <a:ext cx="864000" cy="876399"/>
              <a:chOff x="432000" y="2448000"/>
              <a:chExt cx="864000" cy="876399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7BD4D726-12A9-BAF2-2766-C5299DBA2520}"/>
                  </a:ext>
                </a:extLst>
              </p:cNvPr>
              <p:cNvSpPr/>
              <p:nvPr/>
            </p:nvSpPr>
            <p:spPr bwMode="auto">
              <a:xfrm>
                <a:off x="432000" y="2448000"/>
                <a:ext cx="864000" cy="876399"/>
              </a:xfrm>
              <a:prstGeom prst="rect">
                <a:avLst/>
              </a:prstGeom>
              <a:solidFill>
                <a:srgbClr val="FFFFFF"/>
              </a:solidFill>
              <a:ln w="6350" cap="flat" cmpd="sng" algn="ctr">
                <a:solidFill>
                  <a:srgbClr val="90969D"/>
                </a:solidFill>
                <a:prstDash val="solid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atinLnBrk="0">
                  <a:buSzPct val="60000"/>
                  <a:defRPr/>
                </a:pPr>
                <a:endParaRPr lang="ko-KR" altLang="en-US" sz="1200" kern="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45" name="TextBox 153">
                <a:extLst>
                  <a:ext uri="{FF2B5EF4-FFF2-40B4-BE49-F238E27FC236}">
                    <a16:creationId xmlns:a16="http://schemas.microsoft.com/office/drawing/2014/main" id="{D3F3FCEA-8C26-016D-E518-F1CA3F4F3B57}"/>
                  </a:ext>
                </a:extLst>
              </p:cNvPr>
              <p:cNvSpPr txBox="1"/>
              <p:nvPr/>
            </p:nvSpPr>
            <p:spPr>
              <a:xfrm>
                <a:off x="432000" y="2448000"/>
                <a:ext cx="864000" cy="216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solidFill>
                  <a:srgbClr val="103274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lvl="1" indent="-142875" algn="ctr" eaLnBrk="0" latinLnBrk="0" hangingPunct="0">
                  <a:buClr>
                    <a:sysClr val="windowText" lastClr="000000"/>
                  </a:buClr>
                  <a:tabLst>
                    <a:tab pos="5648325" algn="l"/>
                  </a:tabLst>
                  <a:defRPr sz="1100" b="1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prstClr val="white"/>
                    </a:solidFill>
                    <a:latin typeface="+mj-ea"/>
                    <a:ea typeface="+mj-ea"/>
                    <a:cs typeface="굴림" pitchFamily="50" charset="-127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ko-KR" altLang="en-US" sz="10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국민</a:t>
                </a:r>
              </a:p>
            </p:txBody>
          </p:sp>
        </p:grpSp>
        <p:pic>
          <p:nvPicPr>
            <p:cNvPr id="243" name="그래픽 277">
              <a:extLst>
                <a:ext uri="{FF2B5EF4-FFF2-40B4-BE49-F238E27FC236}">
                  <a16:creationId xmlns:a16="http://schemas.microsoft.com/office/drawing/2014/main" id="{E4BB253B-A7B9-372A-DD04-411DC6A45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983" y="2154489"/>
              <a:ext cx="468000" cy="468000"/>
            </a:xfrm>
            <a:prstGeom prst="rect">
              <a:avLst/>
            </a:prstGeom>
          </p:spPr>
        </p:pic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5838FC9B-B3FA-14E8-1494-B5EDF45A44F7}"/>
              </a:ext>
            </a:extLst>
          </p:cNvPr>
          <p:cNvGrpSpPr/>
          <p:nvPr/>
        </p:nvGrpSpPr>
        <p:grpSpPr>
          <a:xfrm>
            <a:off x="363008" y="4104666"/>
            <a:ext cx="864000" cy="561479"/>
            <a:chOff x="415983" y="5164047"/>
            <a:chExt cx="864000" cy="483462"/>
          </a:xfrm>
        </p:grpSpPr>
        <p:sp>
          <p:nvSpPr>
            <p:cNvPr id="250" name="TextBox 138">
              <a:extLst>
                <a:ext uri="{FF2B5EF4-FFF2-40B4-BE49-F238E27FC236}">
                  <a16:creationId xmlns:a16="http://schemas.microsoft.com/office/drawing/2014/main" id="{4AD7CC76-FAD7-B4F2-3EC0-481E4A145BC8}"/>
                </a:ext>
              </a:extLst>
            </p:cNvPr>
            <p:cNvSpPr txBox="1"/>
            <p:nvPr/>
          </p:nvSpPr>
          <p:spPr bwMode="auto">
            <a:xfrm>
              <a:off x="415983" y="5488047"/>
              <a:ext cx="864000" cy="15946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square" lIns="0" tIns="36000" rIns="0" bIns="0">
              <a:spAutoFit/>
            </a:bodyPr>
            <a:lstStyle>
              <a:defPPr>
                <a:defRPr lang="ko-KR"/>
              </a:defPPr>
              <a:lvl1pPr algn="ctr" latinLnBrk="0">
                <a:defRPr sz="900" kern="0">
                  <a:ln>
                    <a:solidFill>
                      <a:srgbClr val="808080">
                        <a:alpha val="0"/>
                      </a:srgbClr>
                    </a:solidFill>
                  </a:ln>
                  <a:latin typeface="+mn-ea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의회사무처 직원</a:t>
              </a:r>
              <a:endParaRPr lang="ko-KR" altLang="en-US" sz="8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251" name="그래픽 188">
              <a:extLst>
                <a:ext uri="{FF2B5EF4-FFF2-40B4-BE49-F238E27FC236}">
                  <a16:creationId xmlns:a16="http://schemas.microsoft.com/office/drawing/2014/main" id="{FCFC4D6E-BBC3-1571-F7D0-C3664FB5D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83" y="5164047"/>
              <a:ext cx="324000" cy="324000"/>
            </a:xfrm>
            <a:prstGeom prst="rect">
              <a:avLst/>
            </a:prstGeom>
          </p:spPr>
        </p:pic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C2FF62D0-77DB-45B6-42E2-F0F4FE6CD541}"/>
              </a:ext>
            </a:extLst>
          </p:cNvPr>
          <p:cNvGrpSpPr/>
          <p:nvPr/>
        </p:nvGrpSpPr>
        <p:grpSpPr>
          <a:xfrm>
            <a:off x="344584" y="5599688"/>
            <a:ext cx="864000" cy="561479"/>
            <a:chOff x="415983" y="4680974"/>
            <a:chExt cx="864000" cy="483462"/>
          </a:xfrm>
        </p:grpSpPr>
        <p:sp>
          <p:nvSpPr>
            <p:cNvPr id="253" name="TextBox 136">
              <a:extLst>
                <a:ext uri="{FF2B5EF4-FFF2-40B4-BE49-F238E27FC236}">
                  <a16:creationId xmlns:a16="http://schemas.microsoft.com/office/drawing/2014/main" id="{37C6987E-ED0E-23F6-FEAC-24619A7C64D7}"/>
                </a:ext>
              </a:extLst>
            </p:cNvPr>
            <p:cNvSpPr txBox="1"/>
            <p:nvPr/>
          </p:nvSpPr>
          <p:spPr bwMode="auto">
            <a:xfrm>
              <a:off x="415983" y="5004974"/>
              <a:ext cx="864000" cy="15946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square" lIns="0" tIns="36000" rIns="0" bIns="0">
              <a:spAutoFit/>
            </a:bodyPr>
            <a:lstStyle>
              <a:defPPr>
                <a:defRPr lang="ko-KR"/>
              </a:defPPr>
              <a:lvl1pPr algn="ctr" latinLnBrk="0">
                <a:defRPr sz="900" kern="0">
                  <a:ln>
                    <a:solidFill>
                      <a:srgbClr val="808080">
                        <a:alpha val="0"/>
                      </a:srgbClr>
                    </a:solidFill>
                  </a:ln>
                  <a:latin typeface="+mn-ea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집행부직원</a:t>
              </a:r>
              <a:endParaRPr lang="ko-KR" altLang="en-US" sz="8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254" name="그래픽 172">
              <a:extLst>
                <a:ext uri="{FF2B5EF4-FFF2-40B4-BE49-F238E27FC236}">
                  <a16:creationId xmlns:a16="http://schemas.microsoft.com/office/drawing/2014/main" id="{BF66003D-1B84-424D-65BD-C953DCE5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83" y="4680974"/>
              <a:ext cx="324000" cy="324000"/>
            </a:xfrm>
            <a:prstGeom prst="rect">
              <a:avLst/>
            </a:prstGeom>
          </p:spPr>
        </p:pic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9A4DA8D5-6212-4F44-EC96-8E78346C5D50}"/>
              </a:ext>
            </a:extLst>
          </p:cNvPr>
          <p:cNvGrpSpPr/>
          <p:nvPr/>
        </p:nvGrpSpPr>
        <p:grpSpPr>
          <a:xfrm>
            <a:off x="8733417" y="1781006"/>
            <a:ext cx="900091" cy="2833714"/>
            <a:chOff x="8661311" y="1952836"/>
            <a:chExt cx="1029059" cy="3305530"/>
          </a:xfrm>
        </p:grpSpPr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CC89B75E-6DBA-E5B8-EE28-04A5A420E44D}"/>
                </a:ext>
              </a:extLst>
            </p:cNvPr>
            <p:cNvGrpSpPr/>
            <p:nvPr/>
          </p:nvGrpSpPr>
          <p:grpSpPr>
            <a:xfrm>
              <a:off x="8661311" y="1952836"/>
              <a:ext cx="997875" cy="772191"/>
              <a:chOff x="8661311" y="4838161"/>
              <a:chExt cx="997875" cy="772191"/>
            </a:xfrm>
          </p:grpSpPr>
          <p:pic>
            <p:nvPicPr>
              <p:cNvPr id="285" name="그림 284">
                <a:extLst>
                  <a:ext uri="{FF2B5EF4-FFF2-40B4-BE49-F238E27FC236}">
                    <a16:creationId xmlns:a16="http://schemas.microsoft.com/office/drawing/2014/main" id="{D6D56C0D-2438-3251-1F61-5BDE80F2C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97872" y="4838161"/>
                <a:ext cx="317578" cy="533296"/>
              </a:xfrm>
              <a:prstGeom prst="rect">
                <a:avLst/>
              </a:prstGeom>
            </p:spPr>
          </p:pic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06A0F94C-D7D2-4659-AAFE-7C8185995079}"/>
                  </a:ext>
                </a:extLst>
              </p:cNvPr>
              <p:cNvSpPr txBox="1"/>
              <p:nvPr/>
            </p:nvSpPr>
            <p:spPr bwMode="gray">
              <a:xfrm>
                <a:off x="8661311" y="5353416"/>
                <a:ext cx="997875" cy="256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 fontAlgn="base" latinLnBrk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800" kern="0" spc="-150" dirty="0">
                    <a:ln>
                      <a:solidFill>
                        <a:prstClr val="white">
                          <a:lumMod val="95000"/>
                          <a:alpha val="0"/>
                        </a:prstClr>
                      </a:solidFill>
                    </a:ln>
                    <a:solidFill>
                      <a:sysClr val="windowText" lastClr="000000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국가법령정보시스템</a:t>
                </a:r>
                <a:endParaRPr lang="en-US" altLang="ko-KR" sz="800" kern="0" spc="-150" dirty="0">
                  <a:ln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sysClr val="windowText" lastClr="00000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BA7D6B56-A4CA-C505-271A-5C45841C4ACF}"/>
                </a:ext>
              </a:extLst>
            </p:cNvPr>
            <p:cNvGrpSpPr/>
            <p:nvPr/>
          </p:nvGrpSpPr>
          <p:grpSpPr>
            <a:xfrm>
              <a:off x="8688771" y="2799875"/>
              <a:ext cx="997875" cy="809472"/>
              <a:chOff x="8688771" y="4838161"/>
              <a:chExt cx="997875" cy="809472"/>
            </a:xfrm>
          </p:grpSpPr>
          <p:pic>
            <p:nvPicPr>
              <p:cNvPr id="288" name="그림 287">
                <a:extLst>
                  <a:ext uri="{FF2B5EF4-FFF2-40B4-BE49-F238E27FC236}">
                    <a16:creationId xmlns:a16="http://schemas.microsoft.com/office/drawing/2014/main" id="{6897B72C-9F3D-7510-C009-AF339B017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97872" y="4838161"/>
                <a:ext cx="317578" cy="533296"/>
              </a:xfrm>
              <a:prstGeom prst="rect">
                <a:avLst/>
              </a:prstGeom>
            </p:spPr>
          </p:pic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97BC96F8-8522-6BDA-AB3D-5D1782FD67BB}"/>
                  </a:ext>
                </a:extLst>
              </p:cNvPr>
              <p:cNvSpPr txBox="1"/>
              <p:nvPr/>
            </p:nvSpPr>
            <p:spPr bwMode="gray">
              <a:xfrm>
                <a:off x="8688771" y="5432189"/>
                <a:ext cx="99787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 fontAlgn="base" latinLnBrk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800" kern="0" spc="-10" dirty="0">
                    <a:ln>
                      <a:solidFill>
                        <a:prstClr val="white">
                          <a:lumMod val="95000"/>
                          <a:alpha val="0"/>
                        </a:prstClr>
                      </a:solidFill>
                    </a:ln>
                    <a:solidFill>
                      <a:sysClr val="windowText" lastClr="000000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자치법규시스템</a:t>
                </a:r>
                <a:endParaRPr lang="en-US" altLang="ko-KR" sz="800" kern="0" spc="-10" dirty="0">
                  <a:ln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sysClr val="windowText" lastClr="00000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888D6210-BD07-0E47-6690-B49009F4FF48}"/>
                </a:ext>
              </a:extLst>
            </p:cNvPr>
            <p:cNvGrpSpPr/>
            <p:nvPr/>
          </p:nvGrpSpPr>
          <p:grpSpPr>
            <a:xfrm>
              <a:off x="8661412" y="3627640"/>
              <a:ext cx="997875" cy="809472"/>
              <a:chOff x="8661412" y="4838161"/>
              <a:chExt cx="997875" cy="809472"/>
            </a:xfrm>
          </p:grpSpPr>
          <p:pic>
            <p:nvPicPr>
              <p:cNvPr id="291" name="그림 290">
                <a:extLst>
                  <a:ext uri="{FF2B5EF4-FFF2-40B4-BE49-F238E27FC236}">
                    <a16:creationId xmlns:a16="http://schemas.microsoft.com/office/drawing/2014/main" id="{6080F33E-5F0C-5B4A-6239-F18A950EB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97872" y="4838161"/>
                <a:ext cx="317578" cy="533296"/>
              </a:xfrm>
              <a:prstGeom prst="rect">
                <a:avLst/>
              </a:prstGeom>
            </p:spPr>
          </p:pic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EF05EB19-D56D-C96C-CAF9-FADE93C0630A}"/>
                  </a:ext>
                </a:extLst>
              </p:cNvPr>
              <p:cNvSpPr txBox="1"/>
              <p:nvPr/>
            </p:nvSpPr>
            <p:spPr bwMode="gray">
              <a:xfrm>
                <a:off x="8661412" y="5432189"/>
                <a:ext cx="99787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 fontAlgn="base" latinLnBrk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800" kern="0" spc="-10" dirty="0">
                    <a:ln>
                      <a:solidFill>
                        <a:prstClr val="white">
                          <a:lumMod val="95000"/>
                          <a:alpha val="0"/>
                        </a:prstClr>
                      </a:solidFill>
                    </a:ln>
                    <a:solidFill>
                      <a:sysClr val="windowText" lastClr="000000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국민신문고</a:t>
                </a:r>
                <a:endParaRPr lang="en-US" altLang="ko-KR" sz="800" kern="0" spc="-10" dirty="0">
                  <a:ln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sysClr val="windowText" lastClr="00000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p:grpSp>
        <p:grpSp>
          <p:nvGrpSpPr>
            <p:cNvPr id="293" name="그룹 292">
              <a:extLst>
                <a:ext uri="{FF2B5EF4-FFF2-40B4-BE49-F238E27FC236}">
                  <a16:creationId xmlns:a16="http://schemas.microsoft.com/office/drawing/2014/main" id="{4A5ACC40-CAC6-EE22-E978-D9D7D6F04DE1}"/>
                </a:ext>
              </a:extLst>
            </p:cNvPr>
            <p:cNvGrpSpPr/>
            <p:nvPr/>
          </p:nvGrpSpPr>
          <p:grpSpPr>
            <a:xfrm>
              <a:off x="8692495" y="4484764"/>
              <a:ext cx="997875" cy="773602"/>
              <a:chOff x="8688771" y="4838161"/>
              <a:chExt cx="997875" cy="773602"/>
            </a:xfrm>
          </p:grpSpPr>
          <p:pic>
            <p:nvPicPr>
              <p:cNvPr id="294" name="그림 293">
                <a:extLst>
                  <a:ext uri="{FF2B5EF4-FFF2-40B4-BE49-F238E27FC236}">
                    <a16:creationId xmlns:a16="http://schemas.microsoft.com/office/drawing/2014/main" id="{9251099E-C2B9-6AC0-1862-F817322E3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97872" y="4838161"/>
                <a:ext cx="317578" cy="533296"/>
              </a:xfrm>
              <a:prstGeom prst="rect">
                <a:avLst/>
              </a:prstGeom>
            </p:spPr>
          </p:pic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EA781B48-E63E-73CA-AC95-8B822CF30568}"/>
                  </a:ext>
                </a:extLst>
              </p:cNvPr>
              <p:cNvSpPr txBox="1"/>
              <p:nvPr/>
            </p:nvSpPr>
            <p:spPr bwMode="gray">
              <a:xfrm>
                <a:off x="8688771" y="5354827"/>
                <a:ext cx="997875" cy="256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 fontAlgn="base" latinLnBrk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800" kern="0" spc="-150">
                    <a:ln>
                      <a:solidFill>
                        <a:prstClr val="white">
                          <a:lumMod val="95000"/>
                          <a:alpha val="0"/>
                        </a:prstClr>
                      </a:solidFill>
                    </a:ln>
                    <a:solidFill>
                      <a:sysClr val="windowText" lastClr="000000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전자문서유통시스템</a:t>
                </a:r>
                <a:endParaRPr lang="en-US" altLang="ko-KR" sz="800" kern="0" spc="-150" dirty="0">
                  <a:ln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sysClr val="windowText" lastClr="00000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p:grpSp>
      </p:grpSp>
      <p:sp>
        <p:nvSpPr>
          <p:cNvPr id="151" name="사각형: 둥근 위쪽 모서리 150">
            <a:extLst>
              <a:ext uri="{FF2B5EF4-FFF2-40B4-BE49-F238E27FC236}">
                <a16:creationId xmlns:a16="http://schemas.microsoft.com/office/drawing/2014/main" id="{A8E83142-87EB-BAC8-0C12-6D1D56E07C6F}"/>
              </a:ext>
            </a:extLst>
          </p:cNvPr>
          <p:cNvSpPr/>
          <p:nvPr/>
        </p:nvSpPr>
        <p:spPr bwMode="auto">
          <a:xfrm>
            <a:off x="5781285" y="1433485"/>
            <a:ext cx="2563686" cy="21336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Arial" pitchFamily="34" charset="0"/>
              </a:rPr>
              <a:t>통합문서관리</a:t>
            </a:r>
            <a:endParaRPr kumimoji="1" lang="en-US" altLang="ko-KR" sz="1000" b="0" i="0" u="none" strike="noStrike" kern="0" cap="none" spc="0" normalizeH="0" baseline="0" noProof="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Arial" pitchFamily="34" charset="0"/>
            </a:endParaRPr>
          </a:p>
        </p:txBody>
      </p:sp>
      <p:sp>
        <p:nvSpPr>
          <p:cNvPr id="3" name="Rectangle 92">
            <a:extLst>
              <a:ext uri="{FF2B5EF4-FFF2-40B4-BE49-F238E27FC236}">
                <a16:creationId xmlns:a16="http://schemas.microsoft.com/office/drawing/2014/main" id="{8E066D34-0CAC-7D75-0BAD-CD9D351EE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5454" y="5096120"/>
            <a:ext cx="690451" cy="24030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AI </a:t>
            </a:r>
            <a:r>
              <a:rPr kumimoji="1" lang="ko-KR" altLang="en-US" sz="800" ker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비서</a:t>
            </a:r>
            <a:endParaRPr kumimoji="1" lang="ko-KR" altLang="en-US" sz="800" b="0" i="0" u="none" strike="noStrike" kern="0" cap="none" spc="0" normalizeH="0" baseline="0" noProof="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004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40A73-0ADF-20F6-5B19-D0AF854AF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3B3B9-4670-9945-A4EC-77A4C4BC9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471832"/>
            <a:ext cx="7271438" cy="380480"/>
          </a:xfr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/>
              <a:t>3.9.5 </a:t>
            </a:r>
            <a:r>
              <a:rPr lang="ko-KR" altLang="en-US"/>
              <a:t>표준 의안처리 체계 구축 </a:t>
            </a:r>
            <a:r>
              <a:rPr lang="en-US" altLang="ko-KR"/>
              <a:t>&gt; </a:t>
            </a:r>
            <a:r>
              <a:rPr lang="ko-KR" altLang="en-US"/>
              <a:t>업무프로세스 정의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7BA0E3-34A9-CAF8-BCCA-DA307097F5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경기도의회 의안 발의 시</a:t>
            </a:r>
            <a:r>
              <a:rPr lang="en-US" altLang="ko-KR"/>
              <a:t>, </a:t>
            </a:r>
            <a:r>
              <a:rPr lang="ko-KR" altLang="en-US"/>
              <a:t>의안처리 표준 업무프로세스를 정의하여 의안처리 업무 프로세스 및 요건을 도출함</a:t>
            </a:r>
            <a:endParaRPr lang="ko-KR" altLang="en-US" dirty="0" err="1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A4CA2DC4-8DDA-7B4F-8C38-04D404B9DBFC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6FFDA40-CD23-0EDB-7E41-47E8225F399B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" name="Text Box 180">
            <a:extLst>
              <a:ext uri="{FF2B5EF4-FFF2-40B4-BE49-F238E27FC236}">
                <a16:creationId xmlns:a16="http://schemas.microsoft.com/office/drawing/2014/main" id="{568DB7C0-BD9E-FBA6-665B-FD6CF2F2C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586" y="2148891"/>
            <a:ext cx="3050527" cy="2267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anchor="ctr"/>
          <a:lstStyle>
            <a:defPPr>
              <a:defRPr lang="ko-KR"/>
            </a:defPPr>
            <a:lvl1pPr marL="87313" marR="0" indent="-8731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tabLst/>
              <a:defRPr sz="8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+mn-ea"/>
              </a:defRPr>
            </a:lvl1pPr>
          </a:lstStyle>
          <a:p>
            <a:pPr marL="0" indent="0" algn="ctr" latinLnBrk="0">
              <a:buNone/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Step 1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Text Box 180">
            <a:extLst>
              <a:ext uri="{FF2B5EF4-FFF2-40B4-BE49-F238E27FC236}">
                <a16:creationId xmlns:a16="http://schemas.microsoft.com/office/drawing/2014/main" id="{1D26908C-73CA-04D5-8D4F-9ADC34B47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586" y="2132856"/>
            <a:ext cx="3050527" cy="416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marR="0" indent="0" algn="ctr">
              <a:lnSpc>
                <a:spcPct val="100000"/>
              </a:lnSpc>
              <a:buClrTx/>
              <a:buSzTx/>
              <a:buFontTx/>
              <a:buNone/>
              <a:tabLst/>
              <a:defRPr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defRPr>
            </a:lvl1pPr>
          </a:lstStyle>
          <a:p>
            <a:pPr latinLnBrk="0"/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r>
              <a:rPr lang="en-US" altLang="ko-KR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발의</a:t>
            </a:r>
            <a:r>
              <a:rPr lang="en-US" altLang="ko-KR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제출</a:t>
            </a:r>
            <a:r>
              <a:rPr lang="en-US" altLang="ko-KR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 Box 180">
            <a:extLst>
              <a:ext uri="{FF2B5EF4-FFF2-40B4-BE49-F238E27FC236}">
                <a16:creationId xmlns:a16="http://schemas.microsoft.com/office/drawing/2014/main" id="{42FFEFDB-41BC-1E15-5708-E9CC9F6C9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586" y="2552767"/>
            <a:ext cx="3050527" cy="583289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anchor="ctr"/>
          <a:lstStyle>
            <a:defPPr>
              <a:defRPr lang="ko-KR"/>
            </a:defPPr>
            <a:lvl1pPr marL="0" marR="0" indent="0" algn="ctr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pPr marL="87313" indent="-87313" algn="l" latinLnBrk="0">
              <a:buFont typeface="Arial" panose="020B0604020202020204" pitchFamily="34" charset="0"/>
              <a:buChar char="•"/>
              <a:defRPr/>
            </a:pP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의원 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 이상이 발의</a:t>
            </a:r>
            <a:endParaRPr lang="en-US" altLang="ko-KR" sz="100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algn="l" latinLnBrk="0">
              <a:buFont typeface="Arial" panose="020B0604020202020204" pitchFamily="34" charset="0"/>
              <a:buChar char="•"/>
              <a:defRPr/>
            </a:pP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단체장 제출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조례안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동의안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승인안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87313" indent="-87313" algn="l" latinLnBrk="0">
              <a:buFont typeface="Arial" panose="020B0604020202020204" pitchFamily="34" charset="0"/>
              <a:buChar char="•"/>
              <a:defRPr/>
            </a:pP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위원회 제안</a:t>
            </a:r>
            <a:endParaRPr lang="ko-KR" altLang="en-US" sz="10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 Box 180">
            <a:extLst>
              <a:ext uri="{FF2B5EF4-FFF2-40B4-BE49-F238E27FC236}">
                <a16:creationId xmlns:a16="http://schemas.microsoft.com/office/drawing/2014/main" id="{F4F87C35-DD6E-6AAE-91AF-CB89B26B6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2019" y="2148891"/>
            <a:ext cx="3050527" cy="2267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anchor="ctr"/>
          <a:lstStyle>
            <a:defPPr>
              <a:defRPr lang="ko-KR"/>
            </a:defPPr>
            <a:lvl1pPr marL="87313" marR="0" indent="-8731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tabLst/>
              <a:defRPr sz="8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+mn-ea"/>
              </a:defRPr>
            </a:lvl1pPr>
          </a:lstStyle>
          <a:p>
            <a:pPr marL="0" indent="0" algn="ctr" latinLnBrk="0">
              <a:buNone/>
            </a:pP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Step 2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Text Box 180">
            <a:extLst>
              <a:ext uri="{FF2B5EF4-FFF2-40B4-BE49-F238E27FC236}">
                <a16:creationId xmlns:a16="http://schemas.microsoft.com/office/drawing/2014/main" id="{19C97C14-DAC8-A9C4-32BC-06A55DF0C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2019" y="2132856"/>
            <a:ext cx="3050527" cy="416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marR="0" indent="0" algn="ctr">
              <a:lnSpc>
                <a:spcPct val="100000"/>
              </a:lnSpc>
              <a:buClrTx/>
              <a:buSzTx/>
              <a:buFontTx/>
              <a:buNone/>
              <a:tabLst/>
              <a:defRPr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defRPr>
            </a:lvl1pPr>
          </a:lstStyle>
          <a:p>
            <a:pPr latinLnBrk="0"/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r>
              <a:rPr lang="en-US" altLang="ko-KR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접수 및 요건검토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 Box 180">
            <a:extLst>
              <a:ext uri="{FF2B5EF4-FFF2-40B4-BE49-F238E27FC236}">
                <a16:creationId xmlns:a16="http://schemas.microsoft.com/office/drawing/2014/main" id="{02770248-3CFE-E331-F2C3-9F0A365AD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2019" y="2552767"/>
            <a:ext cx="3050527" cy="583289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anchor="ctr"/>
          <a:lstStyle>
            <a:defPPr>
              <a:defRPr lang="ko-KR"/>
            </a:defPPr>
            <a:lvl1pPr marL="0" marR="0" indent="0" algn="ctr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pPr marL="87313" indent="-87313" algn="l" latinLnBrk="0">
              <a:buFont typeface="Arial" panose="020B0604020202020204" pitchFamily="34" charset="0"/>
              <a:buChar char="•"/>
              <a:defRPr/>
            </a:pP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의사담당관 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접수대장 등재 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의안 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대요건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발의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형식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성립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확인 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미비 시 보안요구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/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반려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충족시 접수 및 의안번호 부여</a:t>
            </a:r>
            <a:endParaRPr lang="ko-KR" altLang="en-US" sz="100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Text Box 180">
            <a:extLst>
              <a:ext uri="{FF2B5EF4-FFF2-40B4-BE49-F238E27FC236}">
                <a16:creationId xmlns:a16="http://schemas.microsoft.com/office/drawing/2014/main" id="{C65B5F4D-C767-4048-6FE2-B5B85775F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3480" y="2132856"/>
            <a:ext cx="3052048" cy="416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marR="0" indent="0" algn="ctr">
              <a:lnSpc>
                <a:spcPct val="100000"/>
              </a:lnSpc>
              <a:buClrTx/>
              <a:buSzTx/>
              <a:buFontTx/>
              <a:buNone/>
              <a:tabLst/>
              <a:defRPr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defRPr>
            </a:lvl1pPr>
          </a:lstStyle>
          <a:p>
            <a:pPr latinLnBrk="0"/>
            <a:r>
              <a:rPr lang="en-US" altLang="ko-KR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03. 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의장보고 및 결재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Text Box 180">
            <a:extLst>
              <a:ext uri="{FF2B5EF4-FFF2-40B4-BE49-F238E27FC236}">
                <a16:creationId xmlns:a16="http://schemas.microsoft.com/office/drawing/2014/main" id="{5AD6C5F6-8AFD-272D-4DB7-9D0C78DAB3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3480" y="2552767"/>
            <a:ext cx="3050527" cy="583289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anchor="ctr"/>
          <a:lstStyle>
            <a:defPPr>
              <a:defRPr lang="ko-KR"/>
            </a:defPPr>
            <a:lvl1pPr marL="0" marR="0" indent="0" algn="ctr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pPr marL="87313" indent="-87313" algn="l" latinLnBrk="0">
              <a:buFont typeface="Arial" panose="020B0604020202020204" pitchFamily="34" charset="0"/>
              <a:buChar char="•"/>
              <a:defRPr/>
            </a:pP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의사담당관 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의장보고</a:t>
            </a:r>
            <a:endParaRPr lang="en-US" altLang="ko-KR" sz="100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algn="l" latinLnBrk="0">
              <a:buFont typeface="Arial" panose="020B0604020202020204" pitchFamily="34" charset="0"/>
              <a:buChar char="•"/>
              <a:defRPr/>
            </a:pP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의장 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소관 상임위 지정 및 전자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인쇄본 의원에게 배부</a:t>
            </a:r>
          </a:p>
        </p:txBody>
      </p:sp>
      <p:sp>
        <p:nvSpPr>
          <p:cNvPr id="17" name="Text Box 180">
            <a:extLst>
              <a:ext uri="{FF2B5EF4-FFF2-40B4-BE49-F238E27FC236}">
                <a16:creationId xmlns:a16="http://schemas.microsoft.com/office/drawing/2014/main" id="{5D2CD735-674B-D850-446F-A51DFB0CD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7568" y="3219392"/>
            <a:ext cx="3050527" cy="2267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anchor="ctr"/>
          <a:lstStyle>
            <a:defPPr>
              <a:defRPr lang="ko-KR"/>
            </a:defPPr>
            <a:lvl1pPr marL="87313" marR="0" indent="-8731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tabLst/>
              <a:defRPr sz="8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+mn-ea"/>
              </a:defRPr>
            </a:lvl1pPr>
          </a:lstStyle>
          <a:p>
            <a:pPr marL="0" indent="0" algn="ctr" latinLnBrk="0">
              <a:buNone/>
            </a:pP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Step 5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Text Box 180">
            <a:extLst>
              <a:ext uri="{FF2B5EF4-FFF2-40B4-BE49-F238E27FC236}">
                <a16:creationId xmlns:a16="http://schemas.microsoft.com/office/drawing/2014/main" id="{D58C2F4A-3693-16C6-A1DF-65BA3F090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7568" y="3219392"/>
            <a:ext cx="3050527" cy="416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marR="0" indent="0" algn="ctr">
              <a:lnSpc>
                <a:spcPct val="100000"/>
              </a:lnSpc>
              <a:buClrTx/>
              <a:buSzTx/>
              <a:buFontTx/>
              <a:buNone/>
              <a:tabLst/>
              <a:defRPr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defRPr>
            </a:lvl1pPr>
          </a:lstStyle>
          <a:p>
            <a:pPr latinLnBrk="0"/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</a:t>
            </a:r>
            <a:r>
              <a:rPr lang="en-US" altLang="ko-KR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상임위 의안처리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Text Box 180">
            <a:extLst>
              <a:ext uri="{FF2B5EF4-FFF2-40B4-BE49-F238E27FC236}">
                <a16:creationId xmlns:a16="http://schemas.microsoft.com/office/drawing/2014/main" id="{3AA6FF82-95D6-24C9-BCEB-2F0983FE4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7568" y="3639303"/>
            <a:ext cx="3050527" cy="583289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anchor="ctr"/>
          <a:lstStyle>
            <a:defPPr>
              <a:defRPr lang="ko-KR"/>
            </a:defPPr>
            <a:lvl1pPr marL="0" marR="0" indent="0" algn="ctr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pPr marL="87313" indent="-87313" algn="l" latinLnBrk="0">
              <a:buFont typeface="Arial" panose="020B0604020202020204" pitchFamily="34" charset="0"/>
              <a:buChar char="•"/>
              <a:defRPr/>
            </a:pP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의사담당관 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제안설명→질의→토론→표결 순으로 심사</a:t>
            </a:r>
          </a:p>
        </p:txBody>
      </p:sp>
      <p:sp>
        <p:nvSpPr>
          <p:cNvPr id="20" name="Text Box 180">
            <a:extLst>
              <a:ext uri="{FF2B5EF4-FFF2-40B4-BE49-F238E27FC236}">
                <a16:creationId xmlns:a16="http://schemas.microsoft.com/office/drawing/2014/main" id="{59457C4B-DF7B-CAF3-97E0-819E69B66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5001" y="3219392"/>
            <a:ext cx="3050527" cy="2267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anchor="ctr"/>
          <a:lstStyle>
            <a:defPPr>
              <a:defRPr lang="ko-KR"/>
            </a:defPPr>
            <a:lvl1pPr marL="87313" marR="0" indent="-8731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tabLst/>
              <a:defRPr sz="8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+mn-ea"/>
              </a:defRPr>
            </a:lvl1pPr>
          </a:lstStyle>
          <a:p>
            <a:pPr marL="0" indent="0" algn="ctr" latinLnBrk="0">
              <a:buNone/>
            </a:pP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Step 6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Text Box 180">
            <a:extLst>
              <a:ext uri="{FF2B5EF4-FFF2-40B4-BE49-F238E27FC236}">
                <a16:creationId xmlns:a16="http://schemas.microsoft.com/office/drawing/2014/main" id="{A8117997-5492-070F-9644-E82A8E67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5001" y="3219392"/>
            <a:ext cx="3050527" cy="416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marR="0" indent="0" algn="ctr">
              <a:lnSpc>
                <a:spcPct val="100000"/>
              </a:lnSpc>
              <a:buClrTx/>
              <a:buSzTx/>
              <a:buFontTx/>
              <a:buNone/>
              <a:tabLst/>
              <a:defRPr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defRPr>
            </a:lvl1pPr>
          </a:lstStyle>
          <a:p>
            <a:pPr latinLnBrk="0"/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</a:t>
            </a:r>
            <a:r>
              <a:rPr lang="en-US" altLang="ko-KR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심사보고서 제출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 Box 180">
            <a:extLst>
              <a:ext uri="{FF2B5EF4-FFF2-40B4-BE49-F238E27FC236}">
                <a16:creationId xmlns:a16="http://schemas.microsoft.com/office/drawing/2014/main" id="{BB53CE17-82BA-023C-AC3D-3708180CC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5001" y="3639303"/>
            <a:ext cx="3050527" cy="583289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anchor="ctr"/>
          <a:lstStyle>
            <a:defPPr>
              <a:defRPr lang="ko-KR"/>
            </a:defPPr>
            <a:lvl1pPr marL="0" marR="0" indent="0" algn="ctr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pPr marL="87313" indent="-87313" algn="l">
              <a:buFont typeface="Arial" panose="020B0604020202020204" pitchFamily="34" charset="0"/>
              <a:buChar char="•"/>
              <a:defRPr/>
            </a:pP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의사담당관 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의결 결과를 담은 심사보고서∙속기록을 의장에게 공문으로 송부</a:t>
            </a:r>
            <a:endParaRPr lang="en-US" altLang="ko-KR" sz="100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 Box 180">
            <a:extLst>
              <a:ext uri="{FF2B5EF4-FFF2-40B4-BE49-F238E27FC236}">
                <a16:creationId xmlns:a16="http://schemas.microsoft.com/office/drawing/2014/main" id="{8EAA09D3-A156-5394-8E03-0CD4FC9D9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74" y="4304436"/>
            <a:ext cx="3050527" cy="416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marR="0" indent="0" algn="ctr">
              <a:lnSpc>
                <a:spcPct val="100000"/>
              </a:lnSpc>
              <a:buClrTx/>
              <a:buSzTx/>
              <a:buFontTx/>
              <a:buNone/>
              <a:tabLst/>
              <a:defRPr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defRPr>
            </a:lvl1pPr>
          </a:lstStyle>
          <a:p>
            <a:pPr latinLnBrk="0"/>
            <a:r>
              <a:rPr lang="en-US" altLang="ko-KR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본회의 의안처리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Text Box 180">
            <a:extLst>
              <a:ext uri="{FF2B5EF4-FFF2-40B4-BE49-F238E27FC236}">
                <a16:creationId xmlns:a16="http://schemas.microsoft.com/office/drawing/2014/main" id="{4F042888-6426-A314-1AFA-8CB235633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74" y="4724347"/>
            <a:ext cx="3050527" cy="583289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anchor="ctr"/>
          <a:lstStyle>
            <a:defPPr>
              <a:defRPr lang="ko-KR"/>
            </a:defPPr>
            <a:lvl1pPr marL="0" marR="0" indent="0" algn="ctr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pPr marL="87313" indent="-87313" algn="l" latinLnBrk="0">
              <a:buFont typeface="Arial" panose="020B0604020202020204" pitchFamily="34" charset="0"/>
              <a:buChar char="•"/>
              <a:defRPr/>
            </a:pP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위원장 보고 후 ▲질의 ▲토론 ▲표결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수정안이 있으면 수정안→원안 순으로 표결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의결 정족수는 재적 과반 출석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출석 과반 찬성</a:t>
            </a:r>
          </a:p>
        </p:txBody>
      </p:sp>
      <p:sp>
        <p:nvSpPr>
          <p:cNvPr id="67" name="Text Box 180">
            <a:extLst>
              <a:ext uri="{FF2B5EF4-FFF2-40B4-BE49-F238E27FC236}">
                <a16:creationId xmlns:a16="http://schemas.microsoft.com/office/drawing/2014/main" id="{1F5252C3-749A-8FDA-24D2-0B0EBF1F4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752" y="4304436"/>
            <a:ext cx="3050527" cy="416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marR="0" indent="0" algn="ctr">
              <a:lnSpc>
                <a:spcPct val="100000"/>
              </a:lnSpc>
              <a:buClrTx/>
              <a:buSzTx/>
              <a:buFontTx/>
              <a:buNone/>
              <a:tabLst/>
              <a:defRPr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defRPr>
            </a:lvl1pPr>
          </a:lstStyle>
          <a:p>
            <a:pPr latinLnBrk="0"/>
            <a:r>
              <a:rPr lang="en-US" altLang="ko-KR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단체장 이송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8" name="Text Box 180">
            <a:extLst>
              <a:ext uri="{FF2B5EF4-FFF2-40B4-BE49-F238E27FC236}">
                <a16:creationId xmlns:a16="http://schemas.microsoft.com/office/drawing/2014/main" id="{DC6772BA-568D-509C-FBAD-EB8CCE0EE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752" y="4724347"/>
            <a:ext cx="3050527" cy="583289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anchor="ctr"/>
          <a:lstStyle>
            <a:defPPr>
              <a:defRPr lang="ko-KR"/>
            </a:defPPr>
            <a:lvl1pPr marL="0" marR="0" indent="0" algn="ctr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pPr marL="87313" indent="-87313" algn="l" latinLnBrk="0">
              <a:buFont typeface="Arial" panose="020B0604020202020204" pitchFamily="34" charset="0"/>
              <a:buChar char="•"/>
              <a:defRPr/>
            </a:pP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의결된 의안은 의결일로부터 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 이내 도지사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교육감에게 이송</a:t>
            </a:r>
          </a:p>
        </p:txBody>
      </p:sp>
      <p:sp>
        <p:nvSpPr>
          <p:cNvPr id="69" name="Text Box 180">
            <a:extLst>
              <a:ext uri="{FF2B5EF4-FFF2-40B4-BE49-F238E27FC236}">
                <a16:creationId xmlns:a16="http://schemas.microsoft.com/office/drawing/2014/main" id="{3F083CAF-21F7-5BB1-267C-182BF58FC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9453" y="4304436"/>
            <a:ext cx="3050527" cy="416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marR="0" indent="0" algn="ctr">
              <a:lnSpc>
                <a:spcPct val="100000"/>
              </a:lnSpc>
              <a:buClrTx/>
              <a:buSzTx/>
              <a:buFontTx/>
              <a:buNone/>
              <a:tabLst/>
              <a:defRPr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defRPr>
            </a:lvl1pPr>
          </a:lstStyle>
          <a:p>
            <a:pPr latinLnBrk="0"/>
            <a:r>
              <a:rPr lang="en-US" altLang="ko-KR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09. 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의결내용확인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0" name="Text Box 180">
            <a:extLst>
              <a:ext uri="{FF2B5EF4-FFF2-40B4-BE49-F238E27FC236}">
                <a16:creationId xmlns:a16="http://schemas.microsoft.com/office/drawing/2014/main" id="{82C83F8C-D56E-8CC0-456D-4D83D66AF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9453" y="4724347"/>
            <a:ext cx="3050527" cy="583289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anchor="ctr"/>
          <a:lstStyle>
            <a:defPPr>
              <a:defRPr lang="ko-KR"/>
            </a:defPPr>
            <a:lvl1pPr marL="0" marR="0" indent="0" algn="ctr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pPr marL="87313" indent="-87313" algn="l" latinLnBrk="0">
              <a:buFont typeface="Arial" panose="020B0604020202020204" pitchFamily="34" charset="0"/>
              <a:buChar char="•"/>
              <a:defRPr/>
            </a:pP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의결된 내용을 집행부에서 확인함</a:t>
            </a:r>
          </a:p>
        </p:txBody>
      </p:sp>
      <p:sp>
        <p:nvSpPr>
          <p:cNvPr id="71" name="Text Box 180">
            <a:extLst>
              <a:ext uri="{FF2B5EF4-FFF2-40B4-BE49-F238E27FC236}">
                <a16:creationId xmlns:a16="http://schemas.microsoft.com/office/drawing/2014/main" id="{52C7D547-619B-E866-BC41-534C96F40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36" y="5382968"/>
            <a:ext cx="3050527" cy="416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marR="0" indent="0" algn="ctr">
              <a:lnSpc>
                <a:spcPct val="100000"/>
              </a:lnSpc>
              <a:buClrTx/>
              <a:buSzTx/>
              <a:buFontTx/>
              <a:buNone/>
              <a:tabLst/>
              <a:defRPr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defRPr>
            </a:lvl1pPr>
          </a:lstStyle>
          <a:p>
            <a:pPr latinLnBrk="0"/>
            <a:r>
              <a:rPr lang="en-US" altLang="ko-KR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10. 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의안심의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2" name="Text Box 180">
            <a:extLst>
              <a:ext uri="{FF2B5EF4-FFF2-40B4-BE49-F238E27FC236}">
                <a16:creationId xmlns:a16="http://schemas.microsoft.com/office/drawing/2014/main" id="{5C027797-812F-8B2A-D5FE-185982706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36" y="5802879"/>
            <a:ext cx="3050527" cy="583289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anchor="ctr"/>
          <a:lstStyle>
            <a:defPPr>
              <a:defRPr lang="ko-KR"/>
            </a:defPPr>
            <a:lvl1pPr marL="0" marR="0" indent="0" algn="ctr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pPr marL="87313" indent="-87313" algn="l" latinLnBrk="0">
              <a:buFont typeface="Arial" panose="020B0604020202020204" pitchFamily="34" charset="0"/>
              <a:buChar char="•"/>
              <a:defRPr/>
            </a:pP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의결된 내용을 집행부에서 확인함</a:t>
            </a:r>
          </a:p>
        </p:txBody>
      </p:sp>
      <p:sp>
        <p:nvSpPr>
          <p:cNvPr id="73" name="Text Box 180">
            <a:extLst>
              <a:ext uri="{FF2B5EF4-FFF2-40B4-BE49-F238E27FC236}">
                <a16:creationId xmlns:a16="http://schemas.microsoft.com/office/drawing/2014/main" id="{9EE56631-654D-2939-EB81-2A6B8BE89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6781" y="5382968"/>
            <a:ext cx="3050527" cy="416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marR="0" indent="0" algn="ctr">
              <a:lnSpc>
                <a:spcPct val="100000"/>
              </a:lnSpc>
              <a:buClrTx/>
              <a:buSzTx/>
              <a:buFontTx/>
              <a:buNone/>
              <a:tabLst/>
              <a:defRPr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defRPr>
            </a:lvl1pPr>
          </a:lstStyle>
          <a:p>
            <a:pPr latinLnBrk="0"/>
            <a:r>
              <a:rPr lang="en-US" altLang="ko-KR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12. 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재의결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4" name="Text Box 180">
            <a:extLst>
              <a:ext uri="{FF2B5EF4-FFF2-40B4-BE49-F238E27FC236}">
                <a16:creationId xmlns:a16="http://schemas.microsoft.com/office/drawing/2014/main" id="{4BCACA9A-331C-315D-2FE3-6534864FC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6781" y="5802879"/>
            <a:ext cx="3050527" cy="583289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anchor="ctr"/>
          <a:lstStyle>
            <a:defPPr>
              <a:defRPr lang="ko-KR"/>
            </a:defPPr>
            <a:lvl1pPr marL="0" marR="0" indent="0" algn="ctr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pPr marL="87313" indent="-87313" algn="l">
              <a:buFont typeface="Arial" panose="020B0604020202020204" pitchFamily="34" charset="0"/>
              <a:buChar char="•"/>
              <a:defRPr/>
            </a:pP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집행부의 요청에 따라 조례안을 재의에 부치고 재적의원 과반수의 출석과 출석의원 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분의 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이상의 찬성으로 전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前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같은 의결을 하면 그 조례안은 조례로서 확정</a:t>
            </a:r>
          </a:p>
        </p:txBody>
      </p:sp>
      <p:sp>
        <p:nvSpPr>
          <p:cNvPr id="75" name="Text Box 180">
            <a:extLst>
              <a:ext uri="{FF2B5EF4-FFF2-40B4-BE49-F238E27FC236}">
                <a16:creationId xmlns:a16="http://schemas.microsoft.com/office/drawing/2014/main" id="{F19C5D47-1018-1559-0826-94A3FFFE4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6869" y="5382968"/>
            <a:ext cx="3050527" cy="416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marR="0" indent="0" algn="ctr">
              <a:lnSpc>
                <a:spcPct val="100000"/>
              </a:lnSpc>
              <a:buClrTx/>
              <a:buSzTx/>
              <a:buFontTx/>
              <a:buNone/>
              <a:tabLst/>
              <a:defRPr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defRPr>
            </a:lvl1pPr>
          </a:lstStyle>
          <a:p>
            <a:pPr latinLnBrk="0"/>
            <a:r>
              <a:rPr lang="en-US" altLang="ko-KR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11. 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단체장 이송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6" name="Text Box 180">
            <a:extLst>
              <a:ext uri="{FF2B5EF4-FFF2-40B4-BE49-F238E27FC236}">
                <a16:creationId xmlns:a16="http://schemas.microsoft.com/office/drawing/2014/main" id="{D0A1E505-0AD3-7CFB-5934-7C5BC4CDB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6869" y="5802879"/>
            <a:ext cx="3050527" cy="583289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anchor="ctr"/>
          <a:lstStyle>
            <a:defPPr>
              <a:defRPr lang="ko-KR"/>
            </a:defPPr>
            <a:lvl1pPr marL="0" marR="0" indent="0" algn="ctr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pPr marL="85725" lvl="0" indent="-85725" algn="l" defTabSz="895350"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의결된 의안은 의결일로부터 </a:t>
            </a:r>
            <a:r>
              <a:rPr lang="en-US" altLang="ko-KR" sz="10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일 이내 도지사</a:t>
            </a:r>
            <a:r>
              <a:rPr lang="en-US" altLang="ko-KR" sz="10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·</a:t>
            </a:r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교육감에게 이송 </a:t>
            </a:r>
            <a:r>
              <a:rPr lang="en-US" altLang="ko-KR" sz="10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이송공문</a:t>
            </a:r>
            <a:r>
              <a:rPr lang="en-US" altLang="ko-KR" sz="10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의결서</a:t>
            </a:r>
            <a:r>
              <a:rPr lang="en-US" altLang="ko-KR" sz="10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5" name="Text Box 180">
            <a:extLst>
              <a:ext uri="{FF2B5EF4-FFF2-40B4-BE49-F238E27FC236}">
                <a16:creationId xmlns:a16="http://schemas.microsoft.com/office/drawing/2014/main" id="{1785EBE6-6A78-9DEE-350D-4D00237DC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74" y="3219392"/>
            <a:ext cx="3052048" cy="416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marR="0" indent="0" algn="ctr">
              <a:lnSpc>
                <a:spcPct val="100000"/>
              </a:lnSpc>
              <a:buClrTx/>
              <a:buSzTx/>
              <a:buFontTx/>
              <a:buNone/>
              <a:tabLst/>
              <a:defRPr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defRPr>
            </a:lvl1pPr>
          </a:lstStyle>
          <a:p>
            <a:pPr latinLnBrk="0"/>
            <a:r>
              <a:rPr lang="en-US" altLang="ko-KR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04. 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위원회 심사 회부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6" name="Text Box 180">
            <a:extLst>
              <a:ext uri="{FF2B5EF4-FFF2-40B4-BE49-F238E27FC236}">
                <a16:creationId xmlns:a16="http://schemas.microsoft.com/office/drawing/2014/main" id="{8055F072-53C9-4B91-E19E-A999B736A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74" y="3639303"/>
            <a:ext cx="3050527" cy="582018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anchor="ctr"/>
          <a:lstStyle>
            <a:defPPr>
              <a:defRPr lang="ko-KR"/>
            </a:defPPr>
            <a:lvl1pPr marL="0" marR="0" indent="0" algn="ctr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pPr marL="87313" indent="-87313" algn="l" latinLnBrk="0">
              <a:buFont typeface="Arial" panose="020B0604020202020204" pitchFamily="34" charset="0"/>
              <a:buChar char="•"/>
              <a:defRPr/>
            </a:pP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의사담당관 </a:t>
            </a:r>
            <a:r>
              <a:rPr lang="en-US" altLang="ko-KR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소관 상임위원회 지정 공문 발송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7F59C6-5E44-EC83-0D13-8BF18E6DB625}"/>
              </a:ext>
            </a:extLst>
          </p:cNvPr>
          <p:cNvSpPr/>
          <p:nvPr/>
        </p:nvSpPr>
        <p:spPr bwMode="auto">
          <a:xfrm>
            <a:off x="269876" y="1704606"/>
            <a:ext cx="9360000" cy="34671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57161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의안관리를 위한 목표 업무프로세스 정의</a:t>
            </a:r>
            <a:endParaRPr kumimoji="1" lang="ko-KR" altLang="en-US" sz="1300" b="0" i="0" u="none" strike="noStrike" kern="1200" cap="none" spc="0" normalizeH="0" baseline="0" noProof="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564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E6BEC-EAD1-113F-0221-3E8CE1F40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B5C36-C868-6D47-14A4-A1708CC8D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471832"/>
            <a:ext cx="7271438" cy="380480"/>
          </a:xfr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/>
              <a:t>3.9.5 </a:t>
            </a:r>
            <a:r>
              <a:rPr lang="ko-KR" altLang="en-US"/>
              <a:t>표준 의안처리 체계 구축 </a:t>
            </a:r>
            <a:r>
              <a:rPr lang="en-US" altLang="ko-KR"/>
              <a:t>&gt; </a:t>
            </a:r>
            <a:r>
              <a:rPr lang="ko-KR" altLang="en-US"/>
              <a:t>목표 업무흐름도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41A730-0472-C948-38D8-AB2CA29089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경기도의회 의안 발의 시</a:t>
            </a:r>
            <a:r>
              <a:rPr lang="en-US" altLang="ko-KR"/>
              <a:t>, </a:t>
            </a:r>
            <a:r>
              <a:rPr lang="ko-KR" altLang="en-US"/>
              <a:t>의안처리 표준 업무프로세스를 정의하여 의안처리 업무 프로세스 및 요건을 도출함</a:t>
            </a:r>
            <a:endParaRPr lang="ko-KR" altLang="en-US" dirty="0" err="1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5E2213FD-1923-EFB0-C7BA-ECA0F4920FE5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14EADC-81E9-CE44-973A-808AB7523FB8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5" name="표 87">
            <a:extLst>
              <a:ext uri="{FF2B5EF4-FFF2-40B4-BE49-F238E27FC236}">
                <a16:creationId xmlns:a16="http://schemas.microsoft.com/office/drawing/2014/main" id="{4BFEF19C-BB67-AA99-F0BE-1A6FD53BBD40}"/>
              </a:ext>
            </a:extLst>
          </p:cNvPr>
          <p:cNvGraphicFramePr>
            <a:graphicFrameLocks noGrp="1"/>
          </p:cNvGraphicFramePr>
          <p:nvPr/>
        </p:nvGraphicFramePr>
        <p:xfrm>
          <a:off x="273050" y="1352529"/>
          <a:ext cx="9359900" cy="5028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510">
                  <a:extLst>
                    <a:ext uri="{9D8B030D-6E8A-4147-A177-3AD203B41FA5}">
                      <a16:colId xmlns:a16="http://schemas.microsoft.com/office/drawing/2014/main" val="3055732977"/>
                    </a:ext>
                  </a:extLst>
                </a:gridCol>
                <a:gridCol w="8640390">
                  <a:extLst>
                    <a:ext uri="{9D8B030D-6E8A-4147-A177-3AD203B41FA5}">
                      <a16:colId xmlns:a16="http://schemas.microsoft.com/office/drawing/2014/main" val="1341619087"/>
                    </a:ext>
                  </a:extLst>
                </a:gridCol>
              </a:tblGrid>
              <a:tr h="744323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도지사</a:t>
                      </a:r>
                      <a:r>
                        <a:rPr lang="en-US" altLang="ko-KR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의원</a:t>
                      </a:r>
                      <a:r>
                        <a:rPr lang="en-US" altLang="ko-KR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위원회</a:t>
                      </a:r>
                      <a:endParaRPr lang="en-US" altLang="ko-KR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803113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의사 담당관</a:t>
                      </a:r>
                      <a:endParaRPr lang="en-US" altLang="ko-KR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1100356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의장</a:t>
                      </a:r>
                      <a:endParaRPr lang="en-US" altLang="ko-KR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3179345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상임위</a:t>
                      </a:r>
                      <a:endParaRPr lang="en-US" altLang="ko-KR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692159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본회의</a:t>
                      </a:r>
                      <a:endParaRPr lang="en-US" altLang="ko-KR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869166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집행부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64504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7A5B0D-CB18-2626-7644-E456051E8DCF}"/>
              </a:ext>
            </a:extLst>
          </p:cNvPr>
          <p:cNvSpPr/>
          <p:nvPr/>
        </p:nvSpPr>
        <p:spPr bwMode="auto">
          <a:xfrm>
            <a:off x="1664497" y="1520788"/>
            <a:ext cx="576000" cy="43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4A5A6A"/>
            </a:solidFill>
          </a:ln>
        </p:spPr>
        <p:txBody>
          <a:bodyPr wrap="square" lIns="72000" tIns="36000" rIns="72000" bIns="36000" rtlCol="0" anchor="ctr">
            <a:noAutofit/>
          </a:bodyPr>
          <a:lstStyle/>
          <a:p>
            <a:pPr algn="ctr" defTabSz="895350"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발의</a:t>
            </a: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7" name="직선 화살표 연결선 23">
            <a:extLst>
              <a:ext uri="{FF2B5EF4-FFF2-40B4-BE49-F238E27FC236}">
                <a16:creationId xmlns:a16="http://schemas.microsoft.com/office/drawing/2014/main" id="{E419C8F2-2771-6994-2F90-52D8DEA883AC}"/>
              </a:ext>
            </a:extLst>
          </p:cNvPr>
          <p:cNvCxnSpPr>
            <a:cxnSpLocks/>
            <a:stCxn id="23" idx="2"/>
            <a:endCxn id="62" idx="0"/>
          </p:cNvCxnSpPr>
          <p:nvPr/>
        </p:nvCxnSpPr>
        <p:spPr>
          <a:xfrm flipH="1">
            <a:off x="1950635" y="1952788"/>
            <a:ext cx="1862" cy="379235"/>
          </a:xfrm>
          <a:prstGeom prst="straightConnector1">
            <a:avLst/>
          </a:prstGeom>
          <a:solidFill>
            <a:srgbClr val="004889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FA8146-D2D9-39C5-599A-E04760B32525}"/>
              </a:ext>
            </a:extLst>
          </p:cNvPr>
          <p:cNvSpPr txBox="1"/>
          <p:nvPr/>
        </p:nvSpPr>
        <p:spPr>
          <a:xfrm>
            <a:off x="2312431" y="2278613"/>
            <a:ext cx="99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indent="-88900" defTabSz="895350">
              <a:buClr>
                <a:schemeClr val="tx1">
                  <a:lumMod val="85000"/>
                  <a:lumOff val="15000"/>
                </a:schemeClr>
              </a:buClr>
              <a:buSzPct val="90000"/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ko-KR" altLang="en-US" sz="9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발의서</a:t>
            </a:r>
            <a:endParaRPr lang="en-US" altLang="ko-KR" sz="900" spc="-5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8900" indent="-88900" defTabSz="895350">
              <a:buClr>
                <a:schemeClr val="tx1">
                  <a:lumMod val="85000"/>
                  <a:lumOff val="15000"/>
                </a:schemeClr>
              </a:buClr>
              <a:buSzPct val="90000"/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ko-KR" altLang="en-US" sz="9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제안이유서</a:t>
            </a:r>
            <a:endParaRPr lang="en-US" altLang="ko-KR" sz="900" spc="-5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8900" indent="-88900" defTabSz="895350">
              <a:buClr>
                <a:schemeClr val="tx1">
                  <a:lumMod val="85000"/>
                  <a:lumOff val="15000"/>
                </a:schemeClr>
              </a:buClr>
              <a:buSzPct val="90000"/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ko-KR" altLang="en-US" sz="9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발의의원 </a:t>
            </a:r>
            <a:r>
              <a:rPr lang="ko-KR" altLang="en-US" sz="9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서명부</a:t>
            </a:r>
            <a:endParaRPr lang="en-US" altLang="ko-KR" sz="900" spc="-5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8900" indent="-88900" defTabSz="895350">
              <a:buClr>
                <a:schemeClr val="tx1">
                  <a:lumMod val="85000"/>
                  <a:lumOff val="15000"/>
                </a:schemeClr>
              </a:buClr>
              <a:buSzPct val="90000"/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ko-KR" altLang="en-US" sz="9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비용추계서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2D281-25E6-28B3-9E3E-F17292CB228C}"/>
              </a:ext>
            </a:extLst>
          </p:cNvPr>
          <p:cNvSpPr/>
          <p:nvPr/>
        </p:nvSpPr>
        <p:spPr bwMode="auto">
          <a:xfrm>
            <a:off x="1664497" y="3183238"/>
            <a:ext cx="576000" cy="43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95350"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의장보고 및 </a:t>
            </a:r>
            <a:endParaRPr lang="en-US" altLang="ko-KR" sz="900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  <a:p>
            <a:pPr algn="ctr" defTabSz="895350"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결재</a:t>
            </a:r>
            <a:endParaRPr lang="en-US" altLang="ko-KR" sz="900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5" name="직선 화살표 연결선 23">
            <a:extLst>
              <a:ext uri="{FF2B5EF4-FFF2-40B4-BE49-F238E27FC236}">
                <a16:creationId xmlns:a16="http://schemas.microsoft.com/office/drawing/2014/main" id="{661F2F2B-6960-5EBE-FECB-237EE6EF290A}"/>
              </a:ext>
            </a:extLst>
          </p:cNvPr>
          <p:cNvCxnSpPr>
            <a:cxnSpLocks/>
            <a:stCxn id="62" idx="2"/>
            <a:endCxn id="34" idx="0"/>
          </p:cNvCxnSpPr>
          <p:nvPr/>
        </p:nvCxnSpPr>
        <p:spPr>
          <a:xfrm>
            <a:off x="1950635" y="2731219"/>
            <a:ext cx="1862" cy="452019"/>
          </a:xfrm>
          <a:prstGeom prst="straightConnector1">
            <a:avLst/>
          </a:prstGeom>
          <a:solidFill>
            <a:srgbClr val="004889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9B2C907-1CD5-6EB9-353C-5A7FFCDE7059}"/>
              </a:ext>
            </a:extLst>
          </p:cNvPr>
          <p:cNvSpPr/>
          <p:nvPr/>
        </p:nvSpPr>
        <p:spPr bwMode="auto">
          <a:xfrm>
            <a:off x="3224227" y="2312876"/>
            <a:ext cx="576000" cy="43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4A5A6A"/>
            </a:solidFill>
          </a:ln>
        </p:spPr>
        <p:txBody>
          <a:bodyPr wrap="square" lIns="72000" tIns="36000" rIns="72000" bIns="36000" rtlCol="0" anchor="ctr">
            <a:noAutofit/>
          </a:bodyPr>
          <a:lstStyle/>
          <a:p>
            <a:pPr algn="ctr" defTabSz="895350"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4.</a:t>
            </a:r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위원회</a:t>
            </a:r>
            <a:endParaRPr lang="en-US" altLang="ko-KR" sz="900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  <a:p>
            <a:pPr algn="ctr" defTabSz="895350"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심사회부</a:t>
            </a: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74DC8A-C4D9-CDB5-6490-3436850A0649}"/>
              </a:ext>
            </a:extLst>
          </p:cNvPr>
          <p:cNvSpPr txBox="1"/>
          <p:nvPr/>
        </p:nvSpPr>
        <p:spPr>
          <a:xfrm>
            <a:off x="2157100" y="3044381"/>
            <a:ext cx="99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indent="-88900" defTabSz="895350">
              <a:buClr>
                <a:schemeClr val="tx1">
                  <a:lumMod val="85000"/>
                  <a:lumOff val="15000"/>
                </a:schemeClr>
              </a:buClr>
              <a:buSzPct val="90000"/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ko-KR" altLang="en-US" sz="90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본 회의 보고</a:t>
            </a:r>
            <a:endParaRPr lang="en-US" altLang="ko-KR" sz="900" spc="-5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8900" indent="-88900" defTabSz="895350">
              <a:buClr>
                <a:schemeClr val="tx1">
                  <a:lumMod val="85000"/>
                  <a:lumOff val="15000"/>
                </a:schemeClr>
              </a:buClr>
              <a:buSzPct val="90000"/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ko-KR" altLang="en-US" sz="90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의안 배부</a:t>
            </a:r>
            <a:endParaRPr lang="ko-KR" altLang="en-US" sz="900" spc="-5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D96BD387-678C-F189-2E03-CB4B83C34EC7}"/>
              </a:ext>
            </a:extLst>
          </p:cNvPr>
          <p:cNvCxnSpPr>
            <a:cxnSpLocks/>
            <a:stCxn id="34" idx="3"/>
            <a:endCxn id="43" idx="2"/>
          </p:cNvCxnSpPr>
          <p:nvPr/>
        </p:nvCxnSpPr>
        <p:spPr>
          <a:xfrm flipV="1">
            <a:off x="2240497" y="2744876"/>
            <a:ext cx="1271730" cy="654362"/>
          </a:xfrm>
          <a:prstGeom prst="bentConnector2">
            <a:avLst/>
          </a:prstGeom>
          <a:solidFill>
            <a:srgbClr val="004889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B99E84E-CE04-295C-9B51-4E1A22199E3D}"/>
              </a:ext>
            </a:extLst>
          </p:cNvPr>
          <p:cNvSpPr txBox="1"/>
          <p:nvPr/>
        </p:nvSpPr>
        <p:spPr>
          <a:xfrm>
            <a:off x="3804973" y="2312876"/>
            <a:ext cx="99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indent="-88900" defTabSz="895350">
              <a:buClr>
                <a:schemeClr val="tx1">
                  <a:lumMod val="85000"/>
                  <a:lumOff val="15000"/>
                </a:schemeClr>
              </a:buClr>
              <a:buSzPct val="90000"/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ko-KR" altLang="en-US" sz="90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공문</a:t>
            </a:r>
            <a:endParaRPr lang="en-US" altLang="ko-KR" sz="900" spc="-5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8900" indent="-88900" defTabSz="895350">
              <a:buClr>
                <a:schemeClr val="tx1">
                  <a:lumMod val="85000"/>
                  <a:lumOff val="15000"/>
                </a:schemeClr>
              </a:buClr>
              <a:buSzPct val="90000"/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ko-KR" altLang="en-US" sz="90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청구요지서</a:t>
            </a:r>
            <a:endParaRPr lang="en-US" altLang="ko-KR" sz="900" spc="-5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E15F8D9-D219-8736-EFE5-2901D34C7386}"/>
              </a:ext>
            </a:extLst>
          </p:cNvPr>
          <p:cNvSpPr/>
          <p:nvPr/>
        </p:nvSpPr>
        <p:spPr bwMode="auto">
          <a:xfrm>
            <a:off x="4040761" y="4077120"/>
            <a:ext cx="576000" cy="43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4A5A6A"/>
            </a:solidFill>
          </a:ln>
        </p:spPr>
        <p:txBody>
          <a:bodyPr wrap="square" lIns="72000" tIns="36000" rIns="72000" bIns="36000" rtlCol="0" anchor="ctr">
            <a:noAutofit/>
          </a:bodyPr>
          <a:lstStyle/>
          <a:p>
            <a:pPr algn="ctr" defTabSz="895350"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5. </a:t>
            </a:r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의안처리</a:t>
            </a: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CB93D70D-CC2D-7FC9-BD36-29A557B5F582}"/>
              </a:ext>
            </a:extLst>
          </p:cNvPr>
          <p:cNvCxnSpPr>
            <a:cxnSpLocks/>
            <a:stCxn id="43" idx="3"/>
            <a:endCxn id="52" idx="1"/>
          </p:cNvCxnSpPr>
          <p:nvPr/>
        </p:nvCxnSpPr>
        <p:spPr>
          <a:xfrm>
            <a:off x="3800227" y="2528876"/>
            <a:ext cx="240534" cy="1764244"/>
          </a:xfrm>
          <a:prstGeom prst="bentConnector3">
            <a:avLst>
              <a:gd name="adj1" fmla="val 50000"/>
            </a:avLst>
          </a:prstGeom>
          <a:solidFill>
            <a:srgbClr val="004889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C1837DF-6925-006F-E486-69436B038604}"/>
              </a:ext>
            </a:extLst>
          </p:cNvPr>
          <p:cNvSpPr txBox="1"/>
          <p:nvPr/>
        </p:nvSpPr>
        <p:spPr>
          <a:xfrm>
            <a:off x="3911701" y="4511091"/>
            <a:ext cx="99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indent="-88900" defTabSz="895350">
              <a:buClr>
                <a:schemeClr val="tx1">
                  <a:lumMod val="85000"/>
                  <a:lumOff val="15000"/>
                </a:schemeClr>
              </a:buClr>
              <a:buSzPct val="90000"/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ko-KR" altLang="en-US" sz="90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회의록</a:t>
            </a:r>
            <a:endParaRPr lang="en-US" altLang="ko-KR" sz="900" spc="-5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8900" indent="-88900" defTabSz="895350">
              <a:buClr>
                <a:schemeClr val="tx1">
                  <a:lumMod val="85000"/>
                  <a:lumOff val="15000"/>
                </a:schemeClr>
              </a:buClr>
              <a:buSzPct val="90000"/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ko-KR" altLang="en-US" sz="90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검토보고서</a:t>
            </a:r>
            <a:endParaRPr lang="en-US" altLang="ko-KR" sz="900" spc="-5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8900" indent="-88900" defTabSz="895350">
              <a:buClr>
                <a:schemeClr val="tx1">
                  <a:lumMod val="85000"/>
                  <a:lumOff val="15000"/>
                </a:schemeClr>
              </a:buClr>
              <a:buSzPct val="90000"/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ko-KR" altLang="en-US" sz="90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수정안</a:t>
            </a:r>
            <a:endParaRPr lang="en-US" altLang="ko-KR" sz="900" spc="-5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8900" indent="-88900" defTabSz="895350">
              <a:buClr>
                <a:schemeClr val="tx1">
                  <a:lumMod val="85000"/>
                  <a:lumOff val="15000"/>
                </a:schemeClr>
              </a:buClr>
              <a:buSzPct val="90000"/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ko-KR" altLang="en-US" sz="90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공문</a:t>
            </a:r>
            <a:endParaRPr lang="en-US" altLang="ko-KR" sz="900" spc="-5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2" name="AutoShape 78">
            <a:extLst>
              <a:ext uri="{FF2B5EF4-FFF2-40B4-BE49-F238E27FC236}">
                <a16:creationId xmlns:a16="http://schemas.microsoft.com/office/drawing/2014/main" id="{0EECEAA7-07B4-5B50-5A3D-0F72B7A0C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4343" y="2332023"/>
            <a:ext cx="832584" cy="39919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R="0" lvl="0" indent="0" algn="ctr" defTabSz="895350">
              <a:lnSpc>
                <a:spcPct val="100000"/>
              </a:lnSpc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접수 및</a:t>
            </a:r>
            <a:endParaRPr lang="en-US" altLang="ko-KR" sz="900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  <a:p>
            <a:pPr marR="0" lvl="0" indent="0" algn="ctr" defTabSz="895350">
              <a:lnSpc>
                <a:spcPct val="100000"/>
              </a:lnSpc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Tx/>
              <a:buNone/>
              <a:tabLst/>
              <a:defRPr/>
            </a:pPr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요건검토</a:t>
            </a:r>
            <a:endParaRPr lang="ko-KR" altLang="en-US" sz="90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68F6B314-A85E-9A85-7587-E59AFC08FC17}"/>
              </a:ext>
            </a:extLst>
          </p:cNvPr>
          <p:cNvCxnSpPr>
            <a:cxnSpLocks/>
            <a:stCxn id="62" idx="3"/>
            <a:endCxn id="23" idx="3"/>
          </p:cNvCxnSpPr>
          <p:nvPr/>
        </p:nvCxnSpPr>
        <p:spPr>
          <a:xfrm flipH="1" flipV="1">
            <a:off x="2240497" y="1736788"/>
            <a:ext cx="126430" cy="794833"/>
          </a:xfrm>
          <a:prstGeom prst="bentConnector3">
            <a:avLst>
              <a:gd name="adj1" fmla="val -180812"/>
            </a:avLst>
          </a:prstGeom>
          <a:solidFill>
            <a:srgbClr val="004889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F31982-F061-F7E8-1560-A08F41EE34A7}"/>
              </a:ext>
            </a:extLst>
          </p:cNvPr>
          <p:cNvSpPr txBox="1"/>
          <p:nvPr/>
        </p:nvSpPr>
        <p:spPr>
          <a:xfrm>
            <a:off x="1374397" y="2728344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solidFill>
                  <a:schemeClr val="accent2">
                    <a:lumMod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요건충족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3C61D3-6FA5-7BB1-C7D5-81455AC83549}"/>
              </a:ext>
            </a:extLst>
          </p:cNvPr>
          <p:cNvSpPr txBox="1"/>
          <p:nvPr/>
        </p:nvSpPr>
        <p:spPr>
          <a:xfrm>
            <a:off x="2247433" y="1545902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solidFill>
                  <a:schemeClr val="accent2">
                    <a:lumMod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요건미충족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323C24-44DD-3F78-591F-1879D8C993E3}"/>
              </a:ext>
            </a:extLst>
          </p:cNvPr>
          <p:cNvSpPr/>
          <p:nvPr/>
        </p:nvSpPr>
        <p:spPr bwMode="auto">
          <a:xfrm>
            <a:off x="4868333" y="4077120"/>
            <a:ext cx="576000" cy="43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4A5A6A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895350"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6. </a:t>
            </a:r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심사보고서 제출</a:t>
            </a: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9" name="직선 화살표 연결선 23">
            <a:extLst>
              <a:ext uri="{FF2B5EF4-FFF2-40B4-BE49-F238E27FC236}">
                <a16:creationId xmlns:a16="http://schemas.microsoft.com/office/drawing/2014/main" id="{A82244F3-86C4-377D-4651-0B96011C5B76}"/>
              </a:ext>
            </a:extLst>
          </p:cNvPr>
          <p:cNvCxnSpPr>
            <a:cxnSpLocks/>
            <a:stCxn id="52" idx="3"/>
            <a:endCxn id="7" idx="1"/>
          </p:cNvCxnSpPr>
          <p:nvPr/>
        </p:nvCxnSpPr>
        <p:spPr>
          <a:xfrm>
            <a:off x="4616761" y="4293120"/>
            <a:ext cx="251572" cy="0"/>
          </a:xfrm>
          <a:prstGeom prst="straightConnector1">
            <a:avLst/>
          </a:prstGeom>
          <a:solidFill>
            <a:srgbClr val="004889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D17E96-12ED-30B2-50F0-8B208A504673}"/>
              </a:ext>
            </a:extLst>
          </p:cNvPr>
          <p:cNvSpPr/>
          <p:nvPr/>
        </p:nvSpPr>
        <p:spPr bwMode="auto">
          <a:xfrm>
            <a:off x="4868333" y="3183238"/>
            <a:ext cx="576000" cy="43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4A5A6A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895350"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7. </a:t>
            </a:r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결재</a:t>
            </a: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6" name="직선 화살표 연결선 23">
            <a:extLst>
              <a:ext uri="{FF2B5EF4-FFF2-40B4-BE49-F238E27FC236}">
                <a16:creationId xmlns:a16="http://schemas.microsoft.com/office/drawing/2014/main" id="{E76BA48F-1689-2A74-7284-2DECE8DDC849}"/>
              </a:ext>
            </a:extLst>
          </p:cNvPr>
          <p:cNvCxnSpPr>
            <a:cxnSpLocks/>
            <a:stCxn id="7" idx="0"/>
            <a:endCxn id="15" idx="2"/>
          </p:cNvCxnSpPr>
          <p:nvPr/>
        </p:nvCxnSpPr>
        <p:spPr>
          <a:xfrm flipV="1">
            <a:off x="5156333" y="3615238"/>
            <a:ext cx="0" cy="461882"/>
          </a:xfrm>
          <a:prstGeom prst="straightConnector1">
            <a:avLst/>
          </a:prstGeom>
          <a:solidFill>
            <a:srgbClr val="004889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9B7754-E46D-AB56-D764-8CA4168843AE}"/>
              </a:ext>
            </a:extLst>
          </p:cNvPr>
          <p:cNvSpPr txBox="1"/>
          <p:nvPr/>
        </p:nvSpPr>
        <p:spPr>
          <a:xfrm>
            <a:off x="5390396" y="4059300"/>
            <a:ext cx="9906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indent="-88900" defTabSz="895350">
              <a:buClr>
                <a:schemeClr val="tx1">
                  <a:lumMod val="85000"/>
                  <a:lumOff val="15000"/>
                </a:schemeClr>
              </a:buClr>
              <a:buSzPct val="90000"/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ko-KR" altLang="en-US" sz="90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심사보고서</a:t>
            </a:r>
            <a:endParaRPr lang="en-US" altLang="ko-KR" sz="900" spc="-5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8900" indent="-88900" defTabSz="895350">
              <a:buClr>
                <a:schemeClr val="tx1">
                  <a:lumMod val="85000"/>
                  <a:lumOff val="15000"/>
                </a:schemeClr>
              </a:buClr>
              <a:buSzPct val="90000"/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ko-KR" altLang="en-US" sz="90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의결서</a:t>
            </a:r>
            <a:endParaRPr lang="en-US" altLang="ko-KR" sz="900" spc="-5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8900" indent="-88900" defTabSz="895350">
              <a:buClr>
                <a:schemeClr val="tx1">
                  <a:lumMod val="85000"/>
                  <a:lumOff val="15000"/>
                </a:schemeClr>
              </a:buClr>
              <a:buSzPct val="90000"/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ko-KR" altLang="en-US" sz="90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찬성의원서명부</a:t>
            </a:r>
            <a:endParaRPr lang="en-US" altLang="ko-KR" sz="900" spc="-5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D35BA0-AA4F-BAF8-52C2-719F9CB70939}"/>
              </a:ext>
            </a:extLst>
          </p:cNvPr>
          <p:cNvSpPr/>
          <p:nvPr/>
        </p:nvSpPr>
        <p:spPr bwMode="auto">
          <a:xfrm>
            <a:off x="5457120" y="2456940"/>
            <a:ext cx="576000" cy="43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4A5A6A"/>
            </a:solidFill>
          </a:ln>
        </p:spPr>
        <p:txBody>
          <a:bodyPr wrap="square" lIns="72000" tIns="36000" rIns="72000" bIns="36000" rtlCol="0" anchor="ctr">
            <a:noAutofit/>
          </a:bodyPr>
          <a:lstStyle/>
          <a:p>
            <a:pPr algn="ctr" defTabSz="895350"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8. </a:t>
            </a:r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본회의</a:t>
            </a:r>
            <a:endParaRPr lang="en-US" altLang="ko-KR" sz="900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  <a:p>
            <a:pPr algn="ctr" defTabSz="895350"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심사회부</a:t>
            </a: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1B23327-47D5-317E-C33F-B9F9FE35169D}"/>
              </a:ext>
            </a:extLst>
          </p:cNvPr>
          <p:cNvCxnSpPr>
            <a:cxnSpLocks/>
            <a:stCxn id="15" idx="0"/>
            <a:endCxn id="22" idx="1"/>
          </p:cNvCxnSpPr>
          <p:nvPr/>
        </p:nvCxnSpPr>
        <p:spPr>
          <a:xfrm rot="5400000" flipH="1" flipV="1">
            <a:off x="5051577" y="2777696"/>
            <a:ext cx="510298" cy="300787"/>
          </a:xfrm>
          <a:prstGeom prst="bentConnector2">
            <a:avLst/>
          </a:prstGeom>
          <a:solidFill>
            <a:srgbClr val="004889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BCA245-89BC-438A-4340-6BE70EB7F8B0}"/>
              </a:ext>
            </a:extLst>
          </p:cNvPr>
          <p:cNvSpPr txBox="1"/>
          <p:nvPr/>
        </p:nvSpPr>
        <p:spPr>
          <a:xfrm>
            <a:off x="6122640" y="2663624"/>
            <a:ext cx="99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indent="-88900" defTabSz="895350">
              <a:buClr>
                <a:schemeClr val="tx1">
                  <a:lumMod val="85000"/>
                  <a:lumOff val="15000"/>
                </a:schemeClr>
              </a:buClr>
              <a:buSzPct val="90000"/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ko-KR" altLang="en-US" sz="90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공문</a:t>
            </a:r>
            <a:endParaRPr lang="en-US" altLang="ko-KR" sz="900" spc="-5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8900" indent="-88900" defTabSz="895350">
              <a:buClr>
                <a:schemeClr val="tx1">
                  <a:lumMod val="85000"/>
                  <a:lumOff val="15000"/>
                </a:schemeClr>
              </a:buClr>
              <a:buSzPct val="90000"/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ko-KR" altLang="en-US" sz="90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청구요지서</a:t>
            </a:r>
            <a:endParaRPr lang="en-US" altLang="ko-KR" sz="900" spc="-5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37DCB22-AD27-E11B-EC4A-9323380432BD}"/>
              </a:ext>
            </a:extLst>
          </p:cNvPr>
          <p:cNvSpPr/>
          <p:nvPr/>
        </p:nvSpPr>
        <p:spPr bwMode="auto">
          <a:xfrm>
            <a:off x="5973271" y="4941422"/>
            <a:ext cx="576000" cy="43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4A5A6A"/>
            </a:solidFill>
          </a:ln>
        </p:spPr>
        <p:txBody>
          <a:bodyPr wrap="square" lIns="72000" tIns="36000" rIns="72000" bIns="36000" rtlCol="0" anchor="ctr">
            <a:noAutofit/>
          </a:bodyPr>
          <a:lstStyle/>
          <a:p>
            <a:pPr algn="ctr" defTabSz="895350"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9. </a:t>
            </a:r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의안처리</a:t>
            </a: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8A70E34-B0E4-153E-D6FB-3E158955F2E0}"/>
              </a:ext>
            </a:extLst>
          </p:cNvPr>
          <p:cNvCxnSpPr>
            <a:cxnSpLocks/>
            <a:stCxn id="22" idx="3"/>
            <a:endCxn id="33" idx="0"/>
          </p:cNvCxnSpPr>
          <p:nvPr/>
        </p:nvCxnSpPr>
        <p:spPr>
          <a:xfrm>
            <a:off x="6033120" y="2672940"/>
            <a:ext cx="228151" cy="2268482"/>
          </a:xfrm>
          <a:prstGeom prst="bentConnector2">
            <a:avLst/>
          </a:prstGeom>
          <a:solidFill>
            <a:srgbClr val="004889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2351D2-5655-D20A-0520-47FFF054FA97}"/>
              </a:ext>
            </a:extLst>
          </p:cNvPr>
          <p:cNvSpPr txBox="1"/>
          <p:nvPr/>
        </p:nvSpPr>
        <p:spPr>
          <a:xfrm>
            <a:off x="6518684" y="5111896"/>
            <a:ext cx="99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indent="-88900" defTabSz="895350">
              <a:buClr>
                <a:schemeClr val="tx1">
                  <a:lumMod val="85000"/>
                  <a:lumOff val="15000"/>
                </a:schemeClr>
              </a:buClr>
              <a:buSzPct val="90000"/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ko-KR" altLang="en-US" sz="90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회의록</a:t>
            </a:r>
            <a:endParaRPr lang="en-US" altLang="ko-KR" sz="900" spc="-5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8900" indent="-88900" defTabSz="895350">
              <a:buClr>
                <a:schemeClr val="tx1">
                  <a:lumMod val="85000"/>
                  <a:lumOff val="15000"/>
                </a:schemeClr>
              </a:buClr>
              <a:buSzPct val="90000"/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ko-KR" altLang="en-US" sz="90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전자투표기록</a:t>
            </a:r>
            <a:endParaRPr lang="en-US" altLang="ko-KR" sz="900" spc="-5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CCF2FF1-E10A-7B56-6C3A-A586A9D83585}"/>
              </a:ext>
            </a:extLst>
          </p:cNvPr>
          <p:cNvSpPr/>
          <p:nvPr/>
        </p:nvSpPr>
        <p:spPr bwMode="auto">
          <a:xfrm>
            <a:off x="6861212" y="2312876"/>
            <a:ext cx="576000" cy="43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4A5A6A"/>
            </a:solidFill>
          </a:ln>
        </p:spPr>
        <p:txBody>
          <a:bodyPr wrap="square" lIns="72000" tIns="36000" rIns="72000" bIns="36000" rtlCol="0" anchor="ctr">
            <a:noAutofit/>
          </a:bodyPr>
          <a:lstStyle/>
          <a:p>
            <a:pPr algn="ctr" defTabSz="895350"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10. </a:t>
            </a:r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단체장</a:t>
            </a:r>
            <a:endParaRPr lang="en-US" altLang="ko-KR" sz="900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  <a:p>
            <a:pPr algn="ctr" defTabSz="895350"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이송</a:t>
            </a: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1AFEECE1-9CFB-7651-90BD-211001D185C7}"/>
              </a:ext>
            </a:extLst>
          </p:cNvPr>
          <p:cNvCxnSpPr>
            <a:cxnSpLocks/>
            <a:stCxn id="33" idx="3"/>
            <a:endCxn id="46" idx="1"/>
          </p:cNvCxnSpPr>
          <p:nvPr/>
        </p:nvCxnSpPr>
        <p:spPr>
          <a:xfrm flipV="1">
            <a:off x="6549271" y="2528876"/>
            <a:ext cx="311941" cy="2628546"/>
          </a:xfrm>
          <a:prstGeom prst="bentConnector3">
            <a:avLst>
              <a:gd name="adj1" fmla="val 50000"/>
            </a:avLst>
          </a:prstGeom>
          <a:solidFill>
            <a:srgbClr val="004889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0D3D336-3E9C-3053-ACF9-C1BB0C0172CC}"/>
              </a:ext>
            </a:extLst>
          </p:cNvPr>
          <p:cNvSpPr txBox="1"/>
          <p:nvPr/>
        </p:nvSpPr>
        <p:spPr>
          <a:xfrm>
            <a:off x="7419626" y="2204864"/>
            <a:ext cx="99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indent="-88900" defTabSz="895350">
              <a:buClr>
                <a:schemeClr val="tx1">
                  <a:lumMod val="85000"/>
                  <a:lumOff val="15000"/>
                </a:schemeClr>
              </a:buClr>
              <a:buSzPct val="90000"/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ko-KR" altLang="en-US" sz="90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이송공문</a:t>
            </a:r>
            <a:endParaRPr lang="en-US" altLang="ko-KR" sz="900" spc="-5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8900" indent="-88900" defTabSz="895350">
              <a:buClr>
                <a:schemeClr val="tx1">
                  <a:lumMod val="85000"/>
                  <a:lumOff val="15000"/>
                </a:schemeClr>
              </a:buClr>
              <a:buSzPct val="90000"/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ko-KR" altLang="en-US" sz="90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Medium" panose="00000600000000000000" pitchFamily="2" charset="-127"/>
              </a:rPr>
              <a:t>의결서</a:t>
            </a:r>
            <a:endParaRPr lang="en-US" altLang="ko-KR" sz="900" spc="-5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9E30492-14AB-C8F3-BD50-359F20C13961}"/>
              </a:ext>
            </a:extLst>
          </p:cNvPr>
          <p:cNvSpPr/>
          <p:nvPr/>
        </p:nvSpPr>
        <p:spPr bwMode="auto">
          <a:xfrm>
            <a:off x="7293260" y="5733533"/>
            <a:ext cx="576000" cy="43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4A5A6A"/>
            </a:solidFill>
          </a:ln>
        </p:spPr>
        <p:txBody>
          <a:bodyPr wrap="square" lIns="72000" tIns="36000" rIns="72000" bIns="36000" rtlCol="0" anchor="ctr">
            <a:noAutofit/>
          </a:bodyPr>
          <a:lstStyle/>
          <a:p>
            <a:pPr algn="ctr" defTabSz="895350"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의결내용확인</a:t>
            </a: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AB47A64C-1969-1DE3-02FC-8B45A12677F6}"/>
              </a:ext>
            </a:extLst>
          </p:cNvPr>
          <p:cNvCxnSpPr>
            <a:cxnSpLocks/>
            <a:stCxn id="46" idx="3"/>
            <a:endCxn id="64" idx="0"/>
          </p:cNvCxnSpPr>
          <p:nvPr/>
        </p:nvCxnSpPr>
        <p:spPr>
          <a:xfrm>
            <a:off x="7437212" y="2528876"/>
            <a:ext cx="144048" cy="3204657"/>
          </a:xfrm>
          <a:prstGeom prst="bentConnector2">
            <a:avLst/>
          </a:prstGeom>
          <a:solidFill>
            <a:srgbClr val="004889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직선 화살표 연결선 23">
            <a:extLst>
              <a:ext uri="{FF2B5EF4-FFF2-40B4-BE49-F238E27FC236}">
                <a16:creationId xmlns:a16="http://schemas.microsoft.com/office/drawing/2014/main" id="{AA282215-EA8A-02B2-D9E4-68FF94C3B525}"/>
              </a:ext>
            </a:extLst>
          </p:cNvPr>
          <p:cNvCxnSpPr>
            <a:cxnSpLocks/>
            <a:stCxn id="42" idx="3"/>
            <a:endCxn id="72" idx="2"/>
          </p:cNvCxnSpPr>
          <p:nvPr/>
        </p:nvCxnSpPr>
        <p:spPr>
          <a:xfrm>
            <a:off x="9273416" y="5949533"/>
            <a:ext cx="143064" cy="0"/>
          </a:xfrm>
          <a:prstGeom prst="straightConnector1">
            <a:avLst/>
          </a:prstGeom>
          <a:solidFill>
            <a:srgbClr val="004889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82FDA0F3-BB54-0030-2D12-A36E309D58F9}"/>
              </a:ext>
            </a:extLst>
          </p:cNvPr>
          <p:cNvSpPr/>
          <p:nvPr/>
        </p:nvSpPr>
        <p:spPr bwMode="gray">
          <a:xfrm>
            <a:off x="1178807" y="1628241"/>
            <a:ext cx="216000" cy="21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rtlCol="0" anchor="ctr" anchorCtr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</a:t>
            </a: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E61F3E7-FC34-3C8C-CF6E-97A0F4036466}"/>
              </a:ext>
            </a:extLst>
          </p:cNvPr>
          <p:cNvSpPr/>
          <p:nvPr/>
        </p:nvSpPr>
        <p:spPr bwMode="gray">
          <a:xfrm>
            <a:off x="9416480" y="5841533"/>
            <a:ext cx="216000" cy="21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rtlCol="0" anchor="ctr" anchorCtr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</a:t>
            </a: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73" name="직선 화살표 연결선 23">
            <a:extLst>
              <a:ext uri="{FF2B5EF4-FFF2-40B4-BE49-F238E27FC236}">
                <a16:creationId xmlns:a16="http://schemas.microsoft.com/office/drawing/2014/main" id="{11D44B3C-2DA7-684D-3595-8967B2BB8C37}"/>
              </a:ext>
            </a:extLst>
          </p:cNvPr>
          <p:cNvCxnSpPr>
            <a:cxnSpLocks/>
            <a:stCxn id="71" idx="6"/>
          </p:cNvCxnSpPr>
          <p:nvPr/>
        </p:nvCxnSpPr>
        <p:spPr>
          <a:xfrm>
            <a:off x="1394807" y="1736241"/>
            <a:ext cx="269690" cy="0"/>
          </a:xfrm>
          <a:prstGeom prst="straightConnector1">
            <a:avLst/>
          </a:prstGeom>
          <a:solidFill>
            <a:srgbClr val="004889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직선 화살표 연결선 23">
            <a:extLst>
              <a:ext uri="{FF2B5EF4-FFF2-40B4-BE49-F238E27FC236}">
                <a16:creationId xmlns:a16="http://schemas.microsoft.com/office/drawing/2014/main" id="{E93F3F3C-55D4-E45E-C138-5A095AE99D83}"/>
              </a:ext>
            </a:extLst>
          </p:cNvPr>
          <p:cNvCxnSpPr>
            <a:cxnSpLocks/>
          </p:cNvCxnSpPr>
          <p:nvPr/>
        </p:nvCxnSpPr>
        <p:spPr>
          <a:xfrm>
            <a:off x="8158654" y="6669360"/>
            <a:ext cx="251572" cy="0"/>
          </a:xfrm>
          <a:prstGeom prst="straightConnector1">
            <a:avLst/>
          </a:prstGeom>
          <a:solidFill>
            <a:srgbClr val="004889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931AA60-F741-F2FA-EEF0-B681BB6B643B}"/>
              </a:ext>
            </a:extLst>
          </p:cNvPr>
          <p:cNvSpPr/>
          <p:nvPr/>
        </p:nvSpPr>
        <p:spPr bwMode="auto">
          <a:xfrm>
            <a:off x="7977336" y="5733533"/>
            <a:ext cx="576000" cy="43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4A5A6A"/>
            </a:solidFill>
          </a:ln>
        </p:spPr>
        <p:txBody>
          <a:bodyPr wrap="square" lIns="72000" tIns="36000" rIns="72000" bIns="36000" rtlCol="0" anchor="ctr">
            <a:noAutofit/>
          </a:bodyPr>
          <a:lstStyle/>
          <a:p>
            <a:pPr algn="ctr" defTabSz="895350"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의안심의</a:t>
            </a: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66823E3-B939-DEC4-A993-E409A83A2322}"/>
              </a:ext>
            </a:extLst>
          </p:cNvPr>
          <p:cNvSpPr/>
          <p:nvPr/>
        </p:nvSpPr>
        <p:spPr bwMode="auto">
          <a:xfrm>
            <a:off x="8697416" y="5733533"/>
            <a:ext cx="576000" cy="43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4A5A6A"/>
            </a:solidFill>
          </a:ln>
        </p:spPr>
        <p:txBody>
          <a:bodyPr wrap="square" lIns="72000" tIns="36000" rIns="72000" bIns="36000" rtlCol="0" anchor="ctr">
            <a:noAutofit/>
          </a:bodyPr>
          <a:lstStyle/>
          <a:p>
            <a:pPr algn="ctr" defTabSz="895350"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단체장 이송</a:t>
            </a: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45" name="직선 화살표 연결선 23">
            <a:extLst>
              <a:ext uri="{FF2B5EF4-FFF2-40B4-BE49-F238E27FC236}">
                <a16:creationId xmlns:a16="http://schemas.microsoft.com/office/drawing/2014/main" id="{41085692-FD96-B4F8-3B12-6FCD3DE1568B}"/>
              </a:ext>
            </a:extLst>
          </p:cNvPr>
          <p:cNvCxnSpPr>
            <a:cxnSpLocks/>
            <a:stCxn id="64" idx="3"/>
            <a:endCxn id="40" idx="1"/>
          </p:cNvCxnSpPr>
          <p:nvPr/>
        </p:nvCxnSpPr>
        <p:spPr>
          <a:xfrm>
            <a:off x="7869260" y="5949533"/>
            <a:ext cx="108076" cy="0"/>
          </a:xfrm>
          <a:prstGeom prst="straightConnector1">
            <a:avLst/>
          </a:prstGeom>
          <a:solidFill>
            <a:srgbClr val="004889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직선 화살표 연결선 23">
            <a:extLst>
              <a:ext uri="{FF2B5EF4-FFF2-40B4-BE49-F238E27FC236}">
                <a16:creationId xmlns:a16="http://schemas.microsoft.com/office/drawing/2014/main" id="{228C0019-AC86-A508-A2E3-0D4647797682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8553336" y="5949533"/>
            <a:ext cx="144080" cy="0"/>
          </a:xfrm>
          <a:prstGeom prst="straightConnector1">
            <a:avLst/>
          </a:prstGeom>
          <a:solidFill>
            <a:srgbClr val="004889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75623C28-0FD5-E361-0E6A-660FF541C9A9}"/>
              </a:ext>
            </a:extLst>
          </p:cNvPr>
          <p:cNvCxnSpPr>
            <a:cxnSpLocks/>
            <a:stCxn id="42" idx="0"/>
            <a:endCxn id="86" idx="0"/>
          </p:cNvCxnSpPr>
          <p:nvPr/>
        </p:nvCxnSpPr>
        <p:spPr>
          <a:xfrm rot="16200000" flipV="1">
            <a:off x="5579822" y="2327939"/>
            <a:ext cx="3570893" cy="3240296"/>
          </a:xfrm>
          <a:prstGeom prst="bentConnector3">
            <a:avLst>
              <a:gd name="adj1" fmla="val 106402"/>
            </a:avLst>
          </a:prstGeom>
          <a:solidFill>
            <a:srgbClr val="004889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670177-5DD2-213F-9986-70C778DCAF81}"/>
              </a:ext>
            </a:extLst>
          </p:cNvPr>
          <p:cNvSpPr/>
          <p:nvPr/>
        </p:nvSpPr>
        <p:spPr bwMode="auto">
          <a:xfrm>
            <a:off x="5457120" y="2162640"/>
            <a:ext cx="576000" cy="27029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4A5A6A"/>
            </a:solidFill>
          </a:ln>
        </p:spPr>
        <p:txBody>
          <a:bodyPr wrap="square" lIns="72000" tIns="36000" rIns="72000" bIns="36000" rtlCol="0" anchor="ctr">
            <a:noAutofit/>
          </a:bodyPr>
          <a:lstStyle/>
          <a:p>
            <a:pPr algn="ctr" defTabSz="895350"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11. </a:t>
            </a:r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재의결</a:t>
            </a: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B09C389-1EA2-AB3B-AC45-0B481E1FBE91}"/>
              </a:ext>
            </a:extLst>
          </p:cNvPr>
          <p:cNvCxnSpPr>
            <a:cxnSpLocks/>
            <a:stCxn id="86" idx="3"/>
            <a:endCxn id="33" idx="0"/>
          </p:cNvCxnSpPr>
          <p:nvPr/>
        </p:nvCxnSpPr>
        <p:spPr>
          <a:xfrm>
            <a:off x="6033120" y="2297789"/>
            <a:ext cx="228151" cy="2643633"/>
          </a:xfrm>
          <a:prstGeom prst="bentConnector2">
            <a:avLst/>
          </a:prstGeom>
          <a:solidFill>
            <a:srgbClr val="004889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2626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C0694-E167-B87E-416E-26994B127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87468-7563-4214-23A1-4A09EEE0F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471832"/>
            <a:ext cx="7271438" cy="380480"/>
          </a:xfr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/>
              <a:t>3.9.5 </a:t>
            </a:r>
            <a:r>
              <a:rPr lang="ko-KR" altLang="en-US"/>
              <a:t>표준 의안처리 체계 구축 </a:t>
            </a:r>
            <a:r>
              <a:rPr lang="en-US" altLang="ko-KR"/>
              <a:t>&gt; </a:t>
            </a:r>
            <a:r>
              <a:rPr lang="ko-KR" altLang="en-US"/>
              <a:t>목표 업무 프로세스 상세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100FF4-7CD9-CBE6-D665-833B6278F7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경기도의회 의안 발의 시</a:t>
            </a:r>
            <a:r>
              <a:rPr lang="en-US" altLang="ko-KR"/>
              <a:t>, </a:t>
            </a:r>
            <a:r>
              <a:rPr lang="ko-KR" altLang="en-US"/>
              <a:t>의안처리 표준 업무프로세스를 정의하여 의안처리 업무 프로세스 및 요건을 도출함</a:t>
            </a:r>
            <a:endParaRPr lang="ko-KR" altLang="en-US" dirty="0" err="1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9BC202D3-87D5-EB7B-49D2-3D8F7A505E69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8A770DD-3789-A44F-2B3E-CDE7B0109A35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4E29616-2F93-C934-CBF1-20B7185BA61D}"/>
              </a:ext>
            </a:extLst>
          </p:cNvPr>
          <p:cNvGraphicFramePr>
            <a:graphicFrameLocks noGrp="1"/>
          </p:cNvGraphicFramePr>
          <p:nvPr/>
        </p:nvGraphicFramePr>
        <p:xfrm>
          <a:off x="280302" y="1736813"/>
          <a:ext cx="9359998" cy="46978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606">
                  <a:extLst>
                    <a:ext uri="{9D8B030D-6E8A-4147-A177-3AD203B41FA5}">
                      <a16:colId xmlns:a16="http://schemas.microsoft.com/office/drawing/2014/main" val="1472722280"/>
                    </a:ext>
                  </a:extLst>
                </a:gridCol>
                <a:gridCol w="883743">
                  <a:extLst>
                    <a:ext uri="{9D8B030D-6E8A-4147-A177-3AD203B41FA5}">
                      <a16:colId xmlns:a16="http://schemas.microsoft.com/office/drawing/2014/main" val="105083450"/>
                    </a:ext>
                  </a:extLst>
                </a:gridCol>
                <a:gridCol w="883743">
                  <a:extLst>
                    <a:ext uri="{9D8B030D-6E8A-4147-A177-3AD203B41FA5}">
                      <a16:colId xmlns:a16="http://schemas.microsoft.com/office/drawing/2014/main" val="990623938"/>
                    </a:ext>
                  </a:extLst>
                </a:gridCol>
                <a:gridCol w="3742463">
                  <a:extLst>
                    <a:ext uri="{9D8B030D-6E8A-4147-A177-3AD203B41FA5}">
                      <a16:colId xmlns:a16="http://schemas.microsoft.com/office/drawing/2014/main" val="2909226420"/>
                    </a:ext>
                  </a:extLst>
                </a:gridCol>
                <a:gridCol w="1306404">
                  <a:extLst>
                    <a:ext uri="{9D8B030D-6E8A-4147-A177-3AD203B41FA5}">
                      <a16:colId xmlns:a16="http://schemas.microsoft.com/office/drawing/2014/main" val="1607047087"/>
                    </a:ext>
                  </a:extLst>
                </a:gridCol>
                <a:gridCol w="1306404">
                  <a:extLst>
                    <a:ext uri="{9D8B030D-6E8A-4147-A177-3AD203B41FA5}">
                      <a16:colId xmlns:a16="http://schemas.microsoft.com/office/drawing/2014/main" val="1264955595"/>
                    </a:ext>
                  </a:extLst>
                </a:gridCol>
                <a:gridCol w="837635">
                  <a:extLst>
                    <a:ext uri="{9D8B030D-6E8A-4147-A177-3AD203B41FA5}">
                      <a16:colId xmlns:a16="http://schemas.microsoft.com/office/drawing/2014/main" val="2476333153"/>
                    </a:ext>
                  </a:extLst>
                </a:gridCol>
              </a:tblGrid>
              <a:tr h="365847">
                <a:tc>
                  <a:txBody>
                    <a:bodyPr/>
                    <a:lstStyle/>
                    <a:p>
                      <a:pPr marL="0" indent="0" algn="ctr" defTabSz="89535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200" b="1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anose="00000600000000000000" pitchFamily="2" charset="-127"/>
                        </a:rPr>
                        <a:t>번호</a:t>
                      </a:r>
                    </a:p>
                  </a:txBody>
                  <a:tcPr marL="36000" marR="36000" marT="0" marB="0" anchor="ctr"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9535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200" b="1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anose="00000600000000000000" pitchFamily="2" charset="-127"/>
                        </a:rPr>
                        <a:t>활동</a:t>
                      </a:r>
                      <a:endParaRPr lang="en-US" altLang="ko-KR" sz="1200" b="1" kern="12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Medium" panose="00000600000000000000" pitchFamily="2" charset="-127"/>
                      </a:endParaRPr>
                    </a:p>
                    <a:p>
                      <a:pPr marL="0" indent="0" algn="ctr" defTabSz="89535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ko-KR" sz="1200" b="1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en-US" sz="1200" b="1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anose="00000600000000000000" pitchFamily="2" charset="-127"/>
                        </a:rPr>
                        <a:t>Activities)</a:t>
                      </a:r>
                    </a:p>
                  </a:txBody>
                  <a:tcPr marL="36000" marR="36000" marT="0" marB="0" anchor="ctr"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9535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200" b="1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anose="00000600000000000000" pitchFamily="2" charset="-127"/>
                        </a:rPr>
                        <a:t>담당</a:t>
                      </a:r>
                    </a:p>
                  </a:txBody>
                  <a:tcPr marL="36000" marR="36000" marT="0" marB="0" anchor="ctr"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9535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200" b="1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anose="00000600000000000000" pitchFamily="2" charset="-127"/>
                        </a:rPr>
                        <a:t>설명</a:t>
                      </a:r>
                    </a:p>
                  </a:txBody>
                  <a:tcPr marL="36000" marR="36000" marT="0" marB="0" anchor="ctr"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9535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200" b="1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anose="00000600000000000000" pitchFamily="2" charset="-127"/>
                        </a:rPr>
                        <a:t>주요 문서 및 결과</a:t>
                      </a:r>
                    </a:p>
                  </a:txBody>
                  <a:tcPr marL="36000" marR="36000" marT="0" marB="0" anchor="ctr"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9535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200" b="1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anose="00000600000000000000" pitchFamily="2" charset="-127"/>
                        </a:rPr>
                        <a:t>해당 시스템</a:t>
                      </a:r>
                    </a:p>
                  </a:txBody>
                  <a:tcPr marL="36000" marR="36000" marT="0" marB="0" anchor="ctr"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9535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200" b="1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anose="00000600000000000000" pitchFamily="2" charset="-127"/>
                        </a:rPr>
                        <a:t>연계시스템</a:t>
                      </a:r>
                      <a:endParaRPr lang="en-US" altLang="ko-KR" sz="1200" b="1" kern="12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Medium" panose="00000600000000000000" pitchFamily="2" charset="-127"/>
                      </a:endParaRPr>
                    </a:p>
                    <a:p>
                      <a:pPr marL="0" indent="0" algn="ctr" defTabSz="89535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90000"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ko-KR" sz="1200" b="1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1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anose="00000600000000000000" pitchFamily="2" charset="-127"/>
                        </a:rPr>
                        <a:t>연계항목</a:t>
                      </a:r>
                      <a:r>
                        <a:rPr lang="en-US" altLang="ko-KR" sz="1200" b="1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36000" marR="36000" marT="0" marB="0" anchor="ctr"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989033"/>
                  </a:ext>
                </a:extLst>
              </a:tr>
              <a:tr h="43420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발의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도지사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의원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b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</a:b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위원회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•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발의권자는 완결된 안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본문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·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제안이유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·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부칙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을 갖추어 회기 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10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일 전까지 의장에게 내고 의원발의는 찬성서명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위원회제안은 위원 의결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집행부 제출은 내부결재로 갈음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.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비용이 수반되면 비용추계서 또는 미첨부사유서를 함께 제출함</a:t>
                      </a:r>
                      <a:endParaRPr lang="ko-KR" altLang="en-US" sz="900" b="0" i="0" u="none" strike="noStrike">
                        <a:solidFill>
                          <a:srgbClr val="262626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발의서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제안이유서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발의의원 서명부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비용추계서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해당시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의안관리시스템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통합문서관리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협업시스템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상태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비용추계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비용추계서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167761"/>
                  </a:ext>
                </a:extLst>
              </a:tr>
              <a:tr h="31102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접수 및 요건검토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의사담당관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•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의사담당관실에서 발의서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제안이유서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찬성의원서명부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비용추계서를 본회의로 보고하여 발의내용을 열람 확인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위원회 심사 회부 대상이 아닌 의안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endParaRPr lang="ko-KR" altLang="en-US" sz="900" b="0" i="0" u="none" strike="noStrike">
                        <a:solidFill>
                          <a:srgbClr val="262626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접수대장 등재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의안번호 부여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의안관리시스템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협업시스템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상태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635449"/>
                  </a:ext>
                </a:extLst>
              </a:tr>
              <a:tr h="31102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의장보고 및 결재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•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의장은 접수 사실을 본회의에 보고하고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의안을 전자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·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인쇄로 의원 전원에게 배부해 열람 가능하도록 배포</a:t>
                      </a:r>
                      <a:endParaRPr lang="ko-KR" altLang="en-US" sz="900" b="0" i="0" u="none" strike="noStrike">
                        <a:solidFill>
                          <a:srgbClr val="262626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결재완료 의안 위원회 배부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의안관리시스템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통합문서관리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협업시스템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상태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469902"/>
                  </a:ext>
                </a:extLst>
              </a:tr>
              <a:tr h="31102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위원회 심사회부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의사담당관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•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소관 상임위원회 지정 공문 발송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.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휴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·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폐회 중에는 선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先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회부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·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후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後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보고 가능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.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의장은 필요 시 심사기간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통상 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10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일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을 지정함</a:t>
                      </a:r>
                      <a:endParaRPr lang="ko-KR" altLang="en-US" sz="900" b="0" i="0" u="none" strike="noStrike">
                        <a:solidFill>
                          <a:srgbClr val="262626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공문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청구요지서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의안관리시스템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통합문서관리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협업시스템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상태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838165"/>
                  </a:ext>
                </a:extLst>
              </a:tr>
              <a:tr h="68056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의안처리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상임위</a:t>
                      </a:r>
                      <a:b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</a:b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의사담당관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•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재적위원 과반 출석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·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출석과반 찬성으로 의결시 위원장 명의 공문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 원문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검토보고를 제출함</a:t>
                      </a:r>
                      <a:endParaRPr lang="ko-KR" altLang="en-US" sz="900" b="0" i="0" u="none" strike="noStrike">
                        <a:solidFill>
                          <a:srgbClr val="262626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회의록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공문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위원장 명의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의안원문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검토보고서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수정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안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의안관리시스템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통합문서관리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회의록시스템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회의록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전자회의시스템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회의결과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협업시스템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상태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74059"/>
                  </a:ext>
                </a:extLst>
              </a:tr>
              <a:tr h="31102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심사보고서 제출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상임위</a:t>
                      </a:r>
                      <a:b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</a:b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의사담당관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•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의결 결과를 담은 심사보고서∙속기록을 의장에게 공문으로 송부</a:t>
                      </a:r>
                      <a:endParaRPr lang="ko-KR" altLang="en-US" sz="900" b="0" i="0" u="none" strike="noStrike">
                        <a:solidFill>
                          <a:srgbClr val="262626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심사보고서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속기록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의결서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의안관리시스템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통합문서관리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협업시스템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상태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775746"/>
                  </a:ext>
                </a:extLst>
              </a:tr>
              <a:tr h="31102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결재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의장 결재 후 의사담당실로 제출</a:t>
                      </a:r>
                      <a:endParaRPr lang="ko-KR" altLang="en-US" sz="900" b="0" i="0" u="none" strike="noStrike">
                        <a:solidFill>
                          <a:srgbClr val="262626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심사보고서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속기록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의결서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의안관리시스템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통합문서관리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협업시스템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상태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773154"/>
                  </a:ext>
                </a:extLst>
              </a:tr>
              <a:tr h="31102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본회의 심사회부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의사담당관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•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본회의 심사회부</a:t>
                      </a:r>
                      <a:endParaRPr lang="ko-KR" altLang="en-US" sz="900" b="0" i="0" u="none" strike="noStrike">
                        <a:solidFill>
                          <a:srgbClr val="262626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공문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청구요지서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의안관리시스템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통합문서관리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협업시스템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상태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708909"/>
                  </a:ext>
                </a:extLst>
              </a:tr>
              <a:tr h="68056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의안처리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본회의</a:t>
                      </a:r>
                      <a:b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</a:b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의사담당관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•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위원장 보고 후 ▲질의 ▲토론 ▲표결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.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수정안이 있으면 수정안→원안 순으로 표결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.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의결 정족수는 재적 과반 출석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·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출석 과반 찬성</a:t>
                      </a:r>
                      <a:endParaRPr lang="ko-KR" altLang="en-US" sz="900" b="0" i="0" u="none" strike="noStrike">
                        <a:solidFill>
                          <a:srgbClr val="262626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회의록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전자투표기록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의안관리시스템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통합문서관리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회의록시스템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회의록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전자회의시스템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회의결과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협업시스템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상태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504283"/>
                  </a:ext>
                </a:extLst>
              </a:tr>
              <a:tr h="31102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단체장 이송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의사담당관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의결된 의안은 의결일로부터 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5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일 이내 도지사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·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교육감에게 이송</a:t>
                      </a:r>
                      <a:endParaRPr lang="ko-KR" altLang="en-US" sz="900" b="0" i="0" u="none" strike="noStrike">
                        <a:solidFill>
                          <a:srgbClr val="262626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이송공문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의결서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의안관리시스템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통합문서관리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협업시스템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상태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134875"/>
                  </a:ext>
                </a:extLst>
              </a:tr>
              <a:tr h="31102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재의결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집행부</a:t>
                      </a:r>
                      <a:b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</a:b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의사담당관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•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재의요구에 따라 요구가 받아들여지면 집행부는 의안이 월권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·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법령 위반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·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공익 침해라고 판단되면 이송받은 날부터 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20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일 이내 본회의에 다시 심의해 달라고 요청</a:t>
                      </a:r>
                      <a:endParaRPr lang="ko-KR" altLang="en-US" sz="900" b="0" i="0" u="none" strike="noStrike">
                        <a:solidFill>
                          <a:srgbClr val="262626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4295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재의공문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의안관리시스템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통합문서관리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협업시스템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상태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02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701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8090F-B423-C34A-B250-DFB9CDC50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49E48-AF0A-B780-9C6D-9C8C18FB5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471832"/>
            <a:ext cx="7271438" cy="380480"/>
          </a:xfr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/>
              <a:t>3.9.6 </a:t>
            </a:r>
            <a:r>
              <a:rPr lang="ko-KR" altLang="en-US"/>
              <a:t>모바일의안 서비스 체계 구축 </a:t>
            </a:r>
            <a:r>
              <a:rPr lang="en-US" altLang="ko-KR"/>
              <a:t>&gt; </a:t>
            </a:r>
            <a:r>
              <a:rPr lang="ko-KR" altLang="en-US"/>
              <a:t>주요기능</a:t>
            </a:r>
            <a:r>
              <a:rPr lang="en-US" altLang="ko-KR"/>
              <a:t>_</a:t>
            </a:r>
            <a:r>
              <a:rPr lang="ko-KR" altLang="en-US"/>
              <a:t>전자서명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43B2E-7376-926A-9F87-B457D2FBD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ko-KR" altLang="en-US"/>
              <a:t>현행 수기 방식으로 진행 중인 연서 절차를 </a:t>
            </a:r>
            <a:r>
              <a:rPr lang="en-US" altLang="ko-KR"/>
              <a:t>PC </a:t>
            </a:r>
            <a:r>
              <a:rPr lang="ko-KR" altLang="en-US"/>
              <a:t>및 모바일 기반의 전자서명 연서 기능으로 전환함으로써</a:t>
            </a:r>
            <a:r>
              <a:rPr lang="en-US" altLang="ko-KR"/>
              <a:t>, </a:t>
            </a:r>
            <a:r>
              <a:rPr lang="ko-KR" altLang="en-US"/>
              <a:t>의정활동의 효율성 및 신속성을 제고하고자 함</a:t>
            </a: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33C7AE43-45A1-CF92-D206-456D1F49AF67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F5ED140-B012-A982-A1BD-962DBB198D23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DD838CBD-01C7-7B72-31A7-ACE03FC2B5FB}"/>
              </a:ext>
            </a:extLst>
          </p:cNvPr>
          <p:cNvSpPr/>
          <p:nvPr/>
        </p:nvSpPr>
        <p:spPr>
          <a:xfrm rot="16200000">
            <a:off x="1408107" y="4010639"/>
            <a:ext cx="4202756" cy="531216"/>
          </a:xfrm>
          <a:prstGeom prst="trapezoid">
            <a:avLst>
              <a:gd name="adj" fmla="val 225412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71D3A3-2B94-3BF4-1264-35C4DCB824FE}"/>
              </a:ext>
            </a:extLst>
          </p:cNvPr>
          <p:cNvSpPr/>
          <p:nvPr/>
        </p:nvSpPr>
        <p:spPr>
          <a:xfrm>
            <a:off x="345501" y="3564418"/>
            <a:ext cx="1263395" cy="134394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C68839-24E3-6ACA-1375-2304BB3530D3}"/>
              </a:ext>
            </a:extLst>
          </p:cNvPr>
          <p:cNvSpPr/>
          <p:nvPr/>
        </p:nvSpPr>
        <p:spPr>
          <a:xfrm>
            <a:off x="1980483" y="3564418"/>
            <a:ext cx="1263395" cy="134394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AB240E86-2C3F-7B3B-785A-4A151D2701A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043091" y="2137909"/>
            <a:ext cx="2589389" cy="4239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sq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54000" tIns="36000" rIns="54000" bIns="36000" anchor="ctr"/>
          <a:lstStyle/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의원 본인 로그인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PC, </a:t>
            </a:r>
            <a:r>
              <a:rPr lang="ko-KR" altLang="en-US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모바일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기기를 통해 연서 전자서명 메뉴에 접근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의원 발의 의안에 대한 내용 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제안이유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주요내용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연서요청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확인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의안 및 </a:t>
            </a:r>
            <a:r>
              <a:rPr lang="ko-KR" altLang="en-US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붙임자료의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다운로드를 통한 확인 기능 제공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본인확인에 의한 연서 처리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C316E6F0-FAB0-BA92-3098-1F4D89B811F0}"/>
              </a:ext>
            </a:extLst>
          </p:cNvPr>
          <p:cNvSpPr/>
          <p:nvPr/>
        </p:nvSpPr>
        <p:spPr>
          <a:xfrm rot="5400000">
            <a:off x="4828215" y="4236617"/>
            <a:ext cx="3813964" cy="468051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8F4AF14-EB9C-511B-EBEF-4E5E0C73638D}"/>
              </a:ext>
            </a:extLst>
          </p:cNvPr>
          <p:cNvGrpSpPr/>
          <p:nvPr/>
        </p:nvGrpSpPr>
        <p:grpSpPr>
          <a:xfrm>
            <a:off x="1209235" y="2079752"/>
            <a:ext cx="1144519" cy="623267"/>
            <a:chOff x="6806622" y="2316068"/>
            <a:chExt cx="1108954" cy="504000"/>
          </a:xfrm>
        </p:grpSpPr>
        <p:pic>
          <p:nvPicPr>
            <p:cNvPr id="16" name="Picture 7" descr="E:\자료\아이콘\1380023352_Group_Meeting_Light.png">
              <a:extLst>
                <a:ext uri="{FF2B5EF4-FFF2-40B4-BE49-F238E27FC236}">
                  <a16:creationId xmlns:a16="http://schemas.microsoft.com/office/drawing/2014/main" id="{6354967A-268D-86D7-B53C-82BF46F8C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941" y="2316068"/>
              <a:ext cx="504000" cy="50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53">
              <a:extLst>
                <a:ext uri="{FF2B5EF4-FFF2-40B4-BE49-F238E27FC236}">
                  <a16:creationId xmlns:a16="http://schemas.microsoft.com/office/drawing/2014/main" id="{C23675CF-28D5-B7A1-DF9C-BE78AE59E8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06622" y="2390503"/>
              <a:ext cx="321730" cy="36000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19" name="Picture 96" descr="MCj04326210000[1]">
              <a:extLst>
                <a:ext uri="{FF2B5EF4-FFF2-40B4-BE49-F238E27FC236}">
                  <a16:creationId xmlns:a16="http://schemas.microsoft.com/office/drawing/2014/main" id="{561F97A9-8B18-DCCC-25DD-D64EA398BE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12000"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3836" y="2363095"/>
              <a:ext cx="30174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C077FB-8C63-5EF6-6153-3DFEF3949B6E}"/>
              </a:ext>
            </a:extLst>
          </p:cNvPr>
          <p:cNvSpPr/>
          <p:nvPr/>
        </p:nvSpPr>
        <p:spPr>
          <a:xfrm>
            <a:off x="1284189" y="1808820"/>
            <a:ext cx="10070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kumimoji="1" lang="ko-KR" altLang="en-US" sz="1000" b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경기도의회 의원</a:t>
            </a:r>
            <a:endParaRPr kumimoji="1" lang="ko-KR" altLang="en-US" sz="1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Rectangle 43">
            <a:extLst>
              <a:ext uri="{FF2B5EF4-FFF2-40B4-BE49-F238E27FC236}">
                <a16:creationId xmlns:a16="http://schemas.microsoft.com/office/drawing/2014/main" id="{3899B934-02F7-DDE6-7F77-E3FE42A43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653" y="2714035"/>
            <a:ext cx="1066814" cy="168228"/>
          </a:xfrm>
          <a:prstGeom prst="rect">
            <a:avLst/>
          </a:prstGeom>
          <a:noFill/>
          <a:ln w="6350">
            <a:noFill/>
          </a:ln>
        </p:spPr>
        <p:txBody>
          <a:bodyPr lIns="36000" tIns="36000" rIns="36000" bIns="36000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ctr" latinLnBrk="0"/>
            <a:r>
              <a:rPr lang="ko-KR" altLang="en-US" sz="1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연서 전자 서명</a:t>
            </a:r>
          </a:p>
        </p:txBody>
      </p:sp>
      <p:pic>
        <p:nvPicPr>
          <p:cNvPr id="24" name="그림 2">
            <a:extLst>
              <a:ext uri="{FF2B5EF4-FFF2-40B4-BE49-F238E27FC236}">
                <a16:creationId xmlns:a16="http://schemas.microsoft.com/office/drawing/2014/main" id="{695733D6-8366-EA2D-8C6E-58CACD3849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37" y="3702765"/>
            <a:ext cx="916518" cy="109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86BC4E87-B1D1-ABCD-1DB9-15C4D37CE96A}"/>
              </a:ext>
            </a:extLst>
          </p:cNvPr>
          <p:cNvGrpSpPr/>
          <p:nvPr/>
        </p:nvGrpSpPr>
        <p:grpSpPr>
          <a:xfrm>
            <a:off x="2109723" y="3804204"/>
            <a:ext cx="362946" cy="856466"/>
            <a:chOff x="1870228" y="3715718"/>
            <a:chExt cx="394492" cy="690361"/>
          </a:xfrm>
        </p:grpSpPr>
        <p:pic>
          <p:nvPicPr>
            <p:cNvPr id="28" name="Picture 6" descr="https://encrypted-tbn3.gstatic.com/images?q=tbn:ANd9GcTayO3LyODLn51TpfVQUNO-HP41bX22iobhV15JwcmCE_e2OJLC">
              <a:extLst>
                <a:ext uri="{FF2B5EF4-FFF2-40B4-BE49-F238E27FC236}">
                  <a16:creationId xmlns:a16="http://schemas.microsoft.com/office/drawing/2014/main" id="{30455FD5-6952-4723-5FC1-B459BCE5C4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228" y="3715718"/>
              <a:ext cx="394492" cy="690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" descr="http://a5.mzstatic.com/us/r30/Purple4/v4/94/68/6b/94686b7f-aa82-82bf-327f-96abf2560cf5/screen568x568.jpeg">
              <a:extLst>
                <a:ext uri="{FF2B5EF4-FFF2-40B4-BE49-F238E27FC236}">
                  <a16:creationId xmlns:a16="http://schemas.microsoft.com/office/drawing/2014/main" id="{CBECFAB0-C09E-052D-E655-9700E6EBA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33"/>
            <a:stretch>
              <a:fillRect/>
            </a:stretch>
          </p:blipFill>
          <p:spPr bwMode="auto">
            <a:xfrm>
              <a:off x="1889445" y="3860760"/>
              <a:ext cx="360000" cy="478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십자형 32">
            <a:extLst>
              <a:ext uri="{FF2B5EF4-FFF2-40B4-BE49-F238E27FC236}">
                <a16:creationId xmlns:a16="http://schemas.microsoft.com/office/drawing/2014/main" id="{3598B658-9A6C-4DEF-8CE9-E8F7AA8DAFA6}"/>
              </a:ext>
            </a:extLst>
          </p:cNvPr>
          <p:cNvSpPr/>
          <p:nvPr/>
        </p:nvSpPr>
        <p:spPr>
          <a:xfrm>
            <a:off x="1649232" y="3958609"/>
            <a:ext cx="297236" cy="356152"/>
          </a:xfrm>
          <a:prstGeom prst="plus">
            <a:avLst>
              <a:gd name="adj" fmla="val 4264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114AFE7-9F6C-D9BB-2342-6FA04A64C553}"/>
              </a:ext>
            </a:extLst>
          </p:cNvPr>
          <p:cNvSpPr/>
          <p:nvPr/>
        </p:nvSpPr>
        <p:spPr>
          <a:xfrm>
            <a:off x="3873221" y="2236926"/>
            <a:ext cx="2452199" cy="356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noAutofit/>
          </a:bodyPr>
          <a:lstStyle/>
          <a:p>
            <a:pPr algn="ctr" latinLnBrk="0"/>
            <a:r>
              <a:rPr lang="ko-KR" altLang="en-US" sz="1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3E162D0-E3F4-E0EF-4BE0-CE20979CCF96}"/>
              </a:ext>
            </a:extLst>
          </p:cNvPr>
          <p:cNvSpPr/>
          <p:nvPr/>
        </p:nvSpPr>
        <p:spPr>
          <a:xfrm>
            <a:off x="3873221" y="3221087"/>
            <a:ext cx="2452199" cy="35357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noAutofit/>
          </a:bodyPr>
          <a:lstStyle/>
          <a:p>
            <a:pPr marL="88900" indent="-88900" latinLnBrk="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의원 발의 의안 찾기</a:t>
            </a:r>
            <a:endParaRPr lang="en-US" altLang="ko-KR" sz="9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6" name="Rectangle 43">
            <a:extLst>
              <a:ext uri="{FF2B5EF4-FFF2-40B4-BE49-F238E27FC236}">
                <a16:creationId xmlns:a16="http://schemas.microsoft.com/office/drawing/2014/main" id="{1CE29B11-7740-F8CA-40E4-CA8B62ACC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607" y="3206862"/>
            <a:ext cx="1174474" cy="222595"/>
          </a:xfrm>
          <a:prstGeom prst="rect">
            <a:avLst/>
          </a:prstGeom>
          <a:noFill/>
          <a:ln w="6350">
            <a:noFill/>
          </a:ln>
        </p:spPr>
        <p:txBody>
          <a:bodyPr lIns="36000" tIns="36000" rIns="36000" bIns="36000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ctr" latinLnBrk="0"/>
            <a:r>
              <a:rPr lang="en-US" altLang="ko-KR" sz="1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PC </a:t>
            </a:r>
            <a:r>
              <a:rPr lang="ko-KR" altLang="en-US" sz="1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</a:t>
            </a:r>
          </a:p>
        </p:txBody>
      </p:sp>
      <p:sp>
        <p:nvSpPr>
          <p:cNvPr id="37" name="Rectangle 43">
            <a:extLst>
              <a:ext uri="{FF2B5EF4-FFF2-40B4-BE49-F238E27FC236}">
                <a16:creationId xmlns:a16="http://schemas.microsoft.com/office/drawing/2014/main" id="{612B3704-E97D-2BDD-C7D5-CD2D8C56F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200" y="3224030"/>
            <a:ext cx="1421115" cy="222595"/>
          </a:xfrm>
          <a:prstGeom prst="rect">
            <a:avLst/>
          </a:prstGeom>
          <a:noFill/>
          <a:ln w="6350">
            <a:noFill/>
          </a:ln>
        </p:spPr>
        <p:txBody>
          <a:bodyPr lIns="36000" tIns="36000" rIns="36000" bIns="36000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ctr" latinLnBrk="0"/>
            <a:r>
              <a:rPr lang="ko-KR" altLang="en-US" sz="1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휴대폰</a:t>
            </a:r>
            <a:r>
              <a:rPr lang="en-US" altLang="ko-KR" sz="1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(Mobile) </a:t>
            </a:r>
            <a:r>
              <a:rPr lang="ko-KR" altLang="en-US" sz="1000" b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및 </a:t>
            </a:r>
            <a:endParaRPr lang="en-US" altLang="ko-KR" sz="1000" b="1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latinLnBrk="0"/>
            <a:r>
              <a:rPr lang="ko-KR" altLang="en-US" sz="1000" b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태블릿 </a:t>
            </a:r>
            <a:r>
              <a:rPr lang="ko-KR" altLang="en-US" sz="1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D61CE2E-63EC-7FA3-3193-6DFF32467071}"/>
              </a:ext>
            </a:extLst>
          </p:cNvPr>
          <p:cNvSpPr/>
          <p:nvPr/>
        </p:nvSpPr>
        <p:spPr>
          <a:xfrm>
            <a:off x="3873221" y="2865129"/>
            <a:ext cx="2452199" cy="356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noAutofit/>
          </a:bodyPr>
          <a:lstStyle/>
          <a:p>
            <a:pPr algn="ctr" latinLnBrk="0"/>
            <a:r>
              <a:rPr lang="ko-KR" altLang="en-US" sz="1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발의 현황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2153FC-6D70-8C51-4BFA-2C71D4483B53}"/>
              </a:ext>
            </a:extLst>
          </p:cNvPr>
          <p:cNvSpPr/>
          <p:nvPr/>
        </p:nvSpPr>
        <p:spPr>
          <a:xfrm>
            <a:off x="3873221" y="3814274"/>
            <a:ext cx="2452199" cy="356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noAutofit/>
          </a:bodyPr>
          <a:lstStyle/>
          <a:p>
            <a:pPr algn="ctr" latinLnBrk="0"/>
            <a:r>
              <a:rPr lang="ko-KR" altLang="en-US" sz="1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연서 요청 의안 정보 확인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E07976D-B460-FBCC-50AF-E15D1FC8ECA3}"/>
              </a:ext>
            </a:extLst>
          </p:cNvPr>
          <p:cNvSpPr/>
          <p:nvPr/>
        </p:nvSpPr>
        <p:spPr>
          <a:xfrm>
            <a:off x="3873221" y="5031875"/>
            <a:ext cx="2452199" cy="356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noAutofit/>
          </a:bodyPr>
          <a:lstStyle/>
          <a:p>
            <a:pPr algn="ctr" latinLnBrk="0"/>
            <a:r>
              <a:rPr lang="ko-KR" altLang="en-US" sz="1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본인확인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7210769-123A-3F34-1500-CCD455E9693C}"/>
              </a:ext>
            </a:extLst>
          </p:cNvPr>
          <p:cNvSpPr/>
          <p:nvPr/>
        </p:nvSpPr>
        <p:spPr>
          <a:xfrm>
            <a:off x="3873221" y="5963485"/>
            <a:ext cx="2452199" cy="356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noAutofit/>
          </a:bodyPr>
          <a:lstStyle/>
          <a:p>
            <a:pPr algn="ctr" latinLnBrk="0"/>
            <a:r>
              <a:rPr lang="ko-KR" altLang="en-US" sz="1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연서</a:t>
            </a:r>
            <a:r>
              <a:rPr lang="en-US" altLang="ko-KR" sz="1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찬성 동의 서명</a:t>
            </a:r>
            <a:r>
              <a:rPr lang="en-US" altLang="ko-KR" sz="1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1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D9A064A-A4FA-E484-84DE-A5D734D938C5}"/>
              </a:ext>
            </a:extLst>
          </p:cNvPr>
          <p:cNvSpPr/>
          <p:nvPr/>
        </p:nvSpPr>
        <p:spPr>
          <a:xfrm>
            <a:off x="3873221" y="4169233"/>
            <a:ext cx="2452199" cy="62256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noAutofit/>
          </a:bodyPr>
          <a:lstStyle/>
          <a:p>
            <a:pPr marL="88900" indent="-88900" latinLnBrk="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의안 주요 내용</a:t>
            </a:r>
            <a:endParaRPr lang="en-US" altLang="ko-KR" sz="9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88900" indent="-88900" latinLnBrk="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붙임 문서</a:t>
            </a:r>
            <a:r>
              <a:rPr lang="en-US" altLang="ko-KR" sz="9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9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의안</a:t>
            </a:r>
            <a:r>
              <a:rPr lang="en-US" altLang="ko-KR" sz="9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9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비용추계파일</a:t>
            </a:r>
            <a:r>
              <a:rPr lang="en-US" altLang="ko-KR" sz="9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1E293E3-608D-39EB-F4FA-D5D2E84F4EC0}"/>
              </a:ext>
            </a:extLst>
          </p:cNvPr>
          <p:cNvSpPr/>
          <p:nvPr/>
        </p:nvSpPr>
        <p:spPr>
          <a:xfrm>
            <a:off x="3873221" y="5381905"/>
            <a:ext cx="2452199" cy="3484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 anchor="ctr">
            <a:noAutofit/>
          </a:bodyPr>
          <a:lstStyle/>
          <a:p>
            <a:pPr marL="88900" indent="-88900" latinLnBrk="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공동인증서 및 간편 본인인증 처리</a:t>
            </a:r>
            <a:endParaRPr lang="en-US" altLang="ko-KR" sz="9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1" name="오른쪽 화살표 133">
            <a:extLst>
              <a:ext uri="{FF2B5EF4-FFF2-40B4-BE49-F238E27FC236}">
                <a16:creationId xmlns:a16="http://schemas.microsoft.com/office/drawing/2014/main" id="{14C50607-F1AA-E1DC-FA85-8052F7D8C20C}"/>
              </a:ext>
            </a:extLst>
          </p:cNvPr>
          <p:cNvSpPr/>
          <p:nvPr/>
        </p:nvSpPr>
        <p:spPr>
          <a:xfrm rot="5400000">
            <a:off x="5010283" y="2361008"/>
            <a:ext cx="178076" cy="743091"/>
          </a:xfrm>
          <a:prstGeom prst="rightArrow">
            <a:avLst>
              <a:gd name="adj1" fmla="val 4815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2" name="오른쪽 화살표 134">
            <a:extLst>
              <a:ext uri="{FF2B5EF4-FFF2-40B4-BE49-F238E27FC236}">
                <a16:creationId xmlns:a16="http://schemas.microsoft.com/office/drawing/2014/main" id="{158F417C-D644-1B67-3EA4-FDE87D47B993}"/>
              </a:ext>
            </a:extLst>
          </p:cNvPr>
          <p:cNvSpPr/>
          <p:nvPr/>
        </p:nvSpPr>
        <p:spPr>
          <a:xfrm rot="5400000">
            <a:off x="5010283" y="3325568"/>
            <a:ext cx="178076" cy="743091"/>
          </a:xfrm>
          <a:prstGeom prst="rightArrow">
            <a:avLst>
              <a:gd name="adj1" fmla="val 4815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3" name="오른쪽 화살표 135">
            <a:extLst>
              <a:ext uri="{FF2B5EF4-FFF2-40B4-BE49-F238E27FC236}">
                <a16:creationId xmlns:a16="http://schemas.microsoft.com/office/drawing/2014/main" id="{59433F86-6DD6-BF67-8191-835D280D7300}"/>
              </a:ext>
            </a:extLst>
          </p:cNvPr>
          <p:cNvSpPr/>
          <p:nvPr/>
        </p:nvSpPr>
        <p:spPr>
          <a:xfrm rot="5400000">
            <a:off x="5010283" y="4540290"/>
            <a:ext cx="178076" cy="743091"/>
          </a:xfrm>
          <a:prstGeom prst="rightArrow">
            <a:avLst>
              <a:gd name="adj1" fmla="val 4815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7" name="오른쪽 화살표 136">
            <a:extLst>
              <a:ext uri="{FF2B5EF4-FFF2-40B4-BE49-F238E27FC236}">
                <a16:creationId xmlns:a16="http://schemas.microsoft.com/office/drawing/2014/main" id="{823415A7-4107-C3D1-D790-2204EC7EB987}"/>
              </a:ext>
            </a:extLst>
          </p:cNvPr>
          <p:cNvSpPr/>
          <p:nvPr/>
        </p:nvSpPr>
        <p:spPr>
          <a:xfrm rot="5400000">
            <a:off x="5010283" y="5482974"/>
            <a:ext cx="178076" cy="743091"/>
          </a:xfrm>
          <a:prstGeom prst="rightArrow">
            <a:avLst>
              <a:gd name="adj1" fmla="val 4815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1" name="Rectangle 43">
            <a:extLst>
              <a:ext uri="{FF2B5EF4-FFF2-40B4-BE49-F238E27FC236}">
                <a16:creationId xmlns:a16="http://schemas.microsoft.com/office/drawing/2014/main" id="{2372D3E6-006D-7054-5F82-6569D8415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8762" y="1894033"/>
            <a:ext cx="1421115" cy="222595"/>
          </a:xfrm>
          <a:prstGeom prst="rect">
            <a:avLst/>
          </a:prstGeom>
          <a:noFill/>
          <a:ln w="6350">
            <a:noFill/>
          </a:ln>
        </p:spPr>
        <p:txBody>
          <a:bodyPr lIns="36000" tIns="36000" rIns="36000" bIns="36000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algn="ctr" latinLnBrk="0"/>
            <a:r>
              <a:rPr lang="ko-KR" altLang="en-US" sz="1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연서 전자 서명 절차</a:t>
            </a:r>
          </a:p>
        </p:txBody>
      </p:sp>
      <p:sp>
        <p:nvSpPr>
          <p:cNvPr id="62" name="아래쪽 화살표 138">
            <a:extLst>
              <a:ext uri="{FF2B5EF4-FFF2-40B4-BE49-F238E27FC236}">
                <a16:creationId xmlns:a16="http://schemas.microsoft.com/office/drawing/2014/main" id="{16553C07-B9D6-CC57-7CE1-FE65E0447144}"/>
              </a:ext>
            </a:extLst>
          </p:cNvPr>
          <p:cNvSpPr/>
          <p:nvPr/>
        </p:nvSpPr>
        <p:spPr>
          <a:xfrm rot="2382651">
            <a:off x="1130376" y="2696273"/>
            <a:ext cx="157719" cy="49612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4" name="아래쪽 화살표 139">
            <a:extLst>
              <a:ext uri="{FF2B5EF4-FFF2-40B4-BE49-F238E27FC236}">
                <a16:creationId xmlns:a16="http://schemas.microsoft.com/office/drawing/2014/main" id="{6881E812-27A6-D572-6D71-6D32F3A850B8}"/>
              </a:ext>
            </a:extLst>
          </p:cNvPr>
          <p:cNvSpPr/>
          <p:nvPr/>
        </p:nvSpPr>
        <p:spPr>
          <a:xfrm rot="19217349" flipH="1">
            <a:off x="2375151" y="2696273"/>
            <a:ext cx="157719" cy="49612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A6ED2EB-208F-5DCD-434B-E046C8362FC4}"/>
              </a:ext>
            </a:extLst>
          </p:cNvPr>
          <p:cNvSpPr/>
          <p:nvPr/>
        </p:nvSpPr>
        <p:spPr>
          <a:xfrm>
            <a:off x="3775093" y="2172588"/>
            <a:ext cx="2648457" cy="4205039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1E90633-9F63-8B52-62E6-5FF5D1AC0799}"/>
              </a:ext>
            </a:extLst>
          </p:cNvPr>
          <p:cNvSpPr/>
          <p:nvPr/>
        </p:nvSpPr>
        <p:spPr>
          <a:xfrm>
            <a:off x="1990807" y="4933322"/>
            <a:ext cx="1374718" cy="832159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 anchor="ctr">
            <a:noAutofit/>
          </a:bodyPr>
          <a:lstStyle/>
          <a:p>
            <a:pPr marL="88900" indent="-88900" latinLnBrk="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휴대폰과 </a:t>
            </a:r>
            <a:r>
              <a:rPr lang="ko-KR" altLang="en-US" sz="9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태블릿</a:t>
            </a:r>
            <a:r>
              <a:rPr lang="ko-KR" altLang="en-US" sz="9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9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PC</a:t>
            </a:r>
            <a:r>
              <a:rPr lang="ko-KR" altLang="en-US" sz="9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통한 연서 요청 확인</a:t>
            </a:r>
            <a:endParaRPr lang="en-US" altLang="ko-KR" sz="9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88900" indent="-88900" latinLnBrk="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본인확인 및 전자 서명 기능 제공</a:t>
            </a:r>
            <a:endParaRPr lang="en-US" altLang="ko-KR" sz="9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1B700FC-0DBA-2866-242B-EA94DD2F9680}"/>
              </a:ext>
            </a:extLst>
          </p:cNvPr>
          <p:cNvSpPr/>
          <p:nvPr/>
        </p:nvSpPr>
        <p:spPr>
          <a:xfrm>
            <a:off x="344488" y="4920851"/>
            <a:ext cx="1374718" cy="703331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 anchor="ctr">
            <a:noAutofit/>
          </a:bodyPr>
          <a:lstStyle/>
          <a:p>
            <a:pPr marL="88900" indent="-88900" latinLnBrk="0">
              <a:buFont typeface="Arial" panose="020B0604020202020204" pitchFamily="34" charset="0"/>
              <a:buChar char="•"/>
            </a:pPr>
            <a:r>
              <a:rPr lang="ko-KR" altLang="en-US" sz="9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 </a:t>
            </a:r>
            <a:r>
              <a:rPr lang="ko-KR" altLang="en-US" sz="9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방식으로 진행</a:t>
            </a:r>
            <a:endParaRPr lang="en-US" altLang="ko-KR" sz="9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88900" indent="-88900" latinLnBrk="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본인인증 </a:t>
            </a:r>
            <a:r>
              <a:rPr lang="ko-KR" altLang="en-US" sz="9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간편화 지원</a:t>
            </a:r>
            <a:endParaRPr lang="en-US" altLang="ko-KR" sz="9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88900" indent="-88900" latinLnBrk="0">
              <a:buFont typeface="Arial" panose="020B0604020202020204" pitchFamily="34" charset="0"/>
              <a:buChar char="•"/>
            </a:pPr>
            <a:r>
              <a:rPr lang="en-US" altLang="ko-KR" sz="9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DID </a:t>
            </a:r>
            <a:r>
              <a:rPr lang="ko-KR" altLang="en-US" sz="9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 지원</a:t>
            </a:r>
            <a:endParaRPr lang="en-US" altLang="ko-KR" sz="9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2" name="Picture 2" descr="íë¸ë¦¿ì ëí ì´ë¯¸ì§ ê²ìê²°ê³¼">
            <a:extLst>
              <a:ext uri="{FF2B5EF4-FFF2-40B4-BE49-F238E27FC236}">
                <a16:creationId xmlns:a16="http://schemas.microsoft.com/office/drawing/2014/main" id="{FCC8427B-36E8-7C62-D365-022D7010D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778" y="3805053"/>
            <a:ext cx="731427" cy="87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CC89E3-75ED-1C0E-6A07-89B65CF290E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039007" y="1825996"/>
            <a:ext cx="2593473" cy="455455"/>
          </a:xfrm>
          <a:prstGeom prst="rect">
            <a:avLst/>
          </a:prstGeom>
          <a:solidFill>
            <a:srgbClr val="548235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>
              <a:buFont typeface="Wingdings" pitchFamily="2" charset="2"/>
              <a:buNone/>
              <a:defRPr/>
            </a:pPr>
            <a:r>
              <a:rPr lang="ko-KR" altLang="en-US" sz="1200" b="1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  <a:t>구현 방향성</a:t>
            </a:r>
            <a:endParaRPr kumimoji="0" lang="ko-KR" altLang="en-US" sz="1200" b="1" dirty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599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E96F3-742C-7A08-F1A3-943C5A7E6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9F071-3410-CBFB-8A02-27807E40F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471832"/>
            <a:ext cx="7271438" cy="380480"/>
          </a:xfr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r>
              <a:rPr lang="en-US" altLang="ko-KR"/>
              <a:t>3.9.6 </a:t>
            </a:r>
            <a:r>
              <a:rPr lang="ko-KR" altLang="en-US"/>
              <a:t>모바일의안 서비스 체계 구축 </a:t>
            </a:r>
            <a:r>
              <a:rPr lang="en-US" altLang="ko-KR"/>
              <a:t>&gt; </a:t>
            </a:r>
            <a:r>
              <a:rPr lang="ko-KR" altLang="en-US"/>
              <a:t>주요기능</a:t>
            </a:r>
            <a:r>
              <a:rPr lang="en-US" altLang="ko-KR"/>
              <a:t>_</a:t>
            </a:r>
            <a:r>
              <a:rPr lang="ko-KR" altLang="en-US"/>
              <a:t>전자서명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D8EA8A-CE9E-FE8C-C67D-2D2D85BD79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경기도의회 의안 발의 시</a:t>
            </a:r>
            <a:r>
              <a:rPr lang="en-US" altLang="ko-KR"/>
              <a:t>, </a:t>
            </a:r>
            <a:r>
              <a:rPr lang="ko-KR" altLang="en-US"/>
              <a:t>의안처리 표준 업무프로세스를 정의하여 의안처리 업무 프로세스 및 요건을 도출함</a:t>
            </a:r>
            <a:endParaRPr lang="ko-KR" altLang="en-US" dirty="0" err="1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132CC57E-6A61-2869-ACCD-A7DD1FBF5D49}"/>
              </a:ext>
            </a:extLst>
          </p:cNvPr>
          <p:cNvSpPr txBox="1">
            <a:spLocks/>
          </p:cNvSpPr>
          <p:nvPr/>
        </p:nvSpPr>
        <p:spPr>
          <a:xfrm>
            <a:off x="7043091" y="480372"/>
            <a:ext cx="2592575" cy="360000"/>
          </a:xfrm>
          <a:prstGeom prst="rect">
            <a:avLst/>
          </a:prstGeom>
        </p:spPr>
        <p:txBody>
          <a:bodyPr wrap="none" lIns="90000" tIns="46800" rIns="0" bIns="46800" anchor="ctr" anchorCtr="0">
            <a:noAutofit/>
          </a:bodyPr>
          <a:lstStyle>
            <a:defPPr>
              <a:defRPr lang="en-US"/>
            </a:defPPr>
            <a:lvl1pPr indent="0" algn="r" defTabSz="742950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5721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92868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300163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1671638" indent="-185738" algn="r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81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  <a:lvl6pPr marL="204311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 latinLnBrk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구현방안 수립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548B755-0601-29B4-0AAE-D57CA02DEAEC}"/>
              </a:ext>
            </a:extLst>
          </p:cNvPr>
          <p:cNvSpPr txBox="1">
            <a:spLocks/>
          </p:cNvSpPr>
          <p:nvPr/>
        </p:nvSpPr>
        <p:spPr>
          <a:xfrm>
            <a:off x="272765" y="179235"/>
            <a:ext cx="7271723" cy="2881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36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0" kern="1200" cap="none" spc="-10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3.9 </a:t>
            </a:r>
            <a:r>
              <a:rPr lang="ko-KR" altLang="en-US" sz="1400" b="1" spc="0">
                <a:solidFill>
                  <a:sysClr val="windowText" lastClr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원스톱 의안 관리 체계 구축</a:t>
            </a:r>
            <a:endParaRPr lang="ko-KR" altLang="en-US" sz="1400" b="1" spc="0" dirty="0">
              <a:solidFill>
                <a:sysClr val="windowText" lastClr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EF77D7-A009-1FDE-1584-F62D7648D874}"/>
              </a:ext>
            </a:extLst>
          </p:cNvPr>
          <p:cNvSpPr/>
          <p:nvPr/>
        </p:nvSpPr>
        <p:spPr bwMode="auto">
          <a:xfrm>
            <a:off x="269876" y="1700808"/>
            <a:ext cx="9360000" cy="360000"/>
          </a:xfrm>
          <a:prstGeom prst="rect">
            <a:avLst/>
          </a:prstGeom>
          <a:solidFill>
            <a:srgbClr val="548235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200" b="1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  <a:t>의안 연서 프로세스</a:t>
            </a:r>
            <a:endParaRPr lang="ko-KR" altLang="en-US" sz="1200" b="1" dirty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 charset="0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5662B2B-41F5-C280-E9BD-40ADDA3D41A9}"/>
              </a:ext>
            </a:extLst>
          </p:cNvPr>
          <p:cNvGrpSpPr/>
          <p:nvPr/>
        </p:nvGrpSpPr>
        <p:grpSpPr>
          <a:xfrm>
            <a:off x="269874" y="2129467"/>
            <a:ext cx="2704212" cy="4240925"/>
            <a:chOff x="269874" y="1619250"/>
            <a:chExt cx="4073526" cy="5221288"/>
          </a:xfrm>
        </p:grpSpPr>
        <p:sp>
          <p:nvSpPr>
            <p:cNvPr id="10" name="Google Shape;1061;p27">
              <a:extLst>
                <a:ext uri="{FF2B5EF4-FFF2-40B4-BE49-F238E27FC236}">
                  <a16:creationId xmlns:a16="http://schemas.microsoft.com/office/drawing/2014/main" id="{FF149972-5E00-BA1F-A08A-5EF0BD6F0074}"/>
                </a:ext>
              </a:extLst>
            </p:cNvPr>
            <p:cNvSpPr/>
            <p:nvPr/>
          </p:nvSpPr>
          <p:spPr>
            <a:xfrm>
              <a:off x="269874" y="1964107"/>
              <a:ext cx="4067003" cy="4876431"/>
            </a:xfrm>
            <a:prstGeom prst="rect">
              <a:avLst/>
            </a:prstGeom>
            <a:solidFill>
              <a:srgbClr val="FFFFFF"/>
            </a:solidFill>
            <a:ln w="3175" cap="flat" cmpd="sng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8677" tIns="49325" rIns="98677" bIns="49325" anchor="ctr" anchorCtr="0">
              <a:noAutofit/>
            </a:bodyPr>
            <a:lstStyle/>
            <a:p>
              <a:pPr marL="108000" marR="0" lvl="0" indent="-108000" algn="l" defTabSz="914400" rtl="0" eaLnBrk="1" fontAlgn="base" latinLnBrk="1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의원 직접 방문 수기 연서 서명 득함</a:t>
              </a:r>
              <a:endParaRPr kumimoji="1" lang="en-US" altLang="ko-KR" sz="1100" b="0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marL="108000" marR="0" lvl="0" indent="-108000" algn="l" defTabSz="914400" rtl="0" eaLnBrk="1" fontAlgn="base" latinLnBrk="1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의원 서명 등 종이 문서로 수기처리 불편 </a:t>
              </a:r>
              <a:endParaRPr kumimoji="1" lang="en-US" altLang="ko-KR" sz="1100" b="0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marL="108000" marR="0" lvl="0" indent="-108000" algn="l" defTabSz="914400" rtl="0" eaLnBrk="1" fontAlgn="base" latinLnBrk="1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종이 서명문서</a:t>
              </a:r>
              <a:r>
                <a:rPr kumimoji="1" lang="en-US" altLang="ko-KR" sz="1100" b="0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kumimoji="1" lang="ko-KR" altLang="en-US" sz="1100" b="0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접수대장 문서고에 보관중으로 조회 및 참조 불편함</a:t>
              </a:r>
              <a:endParaRPr kumimoji="1" lang="en-US" altLang="ko-KR" sz="1100" b="0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marL="108000" marR="0" lvl="0" indent="-108000" algn="l" defTabSz="914400" rtl="0" eaLnBrk="1" fontAlgn="base" latinLnBrk="1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의원 연서 현황 실시간 조회가 안됨</a:t>
              </a:r>
              <a:endParaRPr kumimoji="1" lang="en-US" altLang="ko-KR" sz="1100" b="0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marL="108000" marR="0" lvl="0" indent="-108000" algn="l" defTabSz="914400" rtl="0" eaLnBrk="1" fontAlgn="base" latinLnBrk="1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의안 연서 취소</a:t>
              </a:r>
              <a:r>
                <a:rPr kumimoji="1" lang="en-US" altLang="ko-KR" sz="1100" b="0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kumimoji="1" lang="ko-KR" altLang="en-US" sz="1100" b="0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철회 발생시 이력 관리가 안되어 업무 생산성</a:t>
              </a:r>
              <a:r>
                <a:rPr kumimoji="1" lang="en-US" altLang="ko-KR" sz="1100" b="0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kumimoji="1" lang="ko-KR" altLang="en-US" sz="1100" b="0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효율성이 떨어짐</a:t>
              </a:r>
              <a:endParaRPr kumimoji="1" lang="en-US" altLang="ko-KR" sz="1100" b="0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marL="108000" marR="0" lvl="0" indent="-108000" algn="l" defTabSz="914400" rtl="0" eaLnBrk="1" fontAlgn="base" latinLnBrk="1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의안 연서 의원 필요정족수 실시간 파악이 어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려움</a:t>
              </a:r>
              <a:endParaRPr kumimoji="1" lang="en-US" altLang="ko-KR" sz="1100" b="0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marL="108000" marR="0" lvl="0" indent="-108000" algn="l" defTabSz="914400" rtl="0" eaLnBrk="1" fontAlgn="base" latinLnBrk="1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의안 연서 완료 상태 파악을 위해 실시간 현장확인의 불편함 초래</a:t>
              </a:r>
              <a:endParaRPr kumimoji="1" lang="en-US" altLang="ko-KR" sz="1100" b="0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marL="108000" marR="0" lvl="0" indent="-108000" algn="l" defTabSz="914400" rtl="0" eaLnBrk="1" fontAlgn="base" latinLnBrk="1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수기 연서 개선  필요성</a:t>
              </a:r>
            </a:p>
            <a:p>
              <a:pPr marL="108000" marR="0" lvl="0" indent="-108000" algn="l" defTabSz="914400" rtl="0" eaLnBrk="1" fontAlgn="base" latinLnBrk="1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의안 연서 현황 조회 필요성</a:t>
              </a:r>
            </a:p>
            <a:p>
              <a:pPr marL="108000" marR="0" lvl="0" indent="-108000" algn="l" defTabSz="914400" rtl="0" eaLnBrk="1" fontAlgn="base" latinLnBrk="1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연서 이력관리 및 실시간 조회 및 검색 </a:t>
              </a:r>
            </a:p>
            <a:p>
              <a:pPr marL="108000" marR="0" lvl="0" indent="-108000" algn="l" defTabSz="914400" rtl="0" eaLnBrk="1" fontAlgn="base" latinLnBrk="1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절차 간소화 및 업무 생산성 제고 필요  </a:t>
              </a:r>
            </a:p>
          </p:txBody>
        </p:sp>
        <p:sp>
          <p:nvSpPr>
            <p:cNvPr id="11" name="Google Shape;1063;p27">
              <a:extLst>
                <a:ext uri="{FF2B5EF4-FFF2-40B4-BE49-F238E27FC236}">
                  <a16:creationId xmlns:a16="http://schemas.microsoft.com/office/drawing/2014/main" id="{523847AC-0763-9D3E-F7B9-129913685BC8}"/>
                </a:ext>
              </a:extLst>
            </p:cNvPr>
            <p:cNvSpPr/>
            <p:nvPr/>
          </p:nvSpPr>
          <p:spPr>
            <a:xfrm>
              <a:off x="269875" y="1619250"/>
              <a:ext cx="4073525" cy="3448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7139" tIns="50513" rIns="97139" bIns="50513" anchor="ctr" anchorCtr="0">
              <a:noAutofit/>
            </a:bodyPr>
            <a:lstStyle/>
            <a:p>
              <a:pPr marL="0" marR="0" lvl="0" indent="0" algn="ctr" defTabSz="986912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돋움체 Bold"/>
                  <a:sym typeface="KoPub돋움체 Bold"/>
                </a:rPr>
                <a:t>의안 연서 현황 문제점</a:t>
              </a:r>
              <a:endParaRPr kumimoji="0" lang="en-US" sz="11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14" name="Rectangle 11">
            <a:extLst>
              <a:ext uri="{FF2B5EF4-FFF2-40B4-BE49-F238E27FC236}">
                <a16:creationId xmlns:a16="http://schemas.microsoft.com/office/drawing/2014/main" id="{E6BD4277-8307-BEC0-E145-214767479D4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36876" y="2145654"/>
            <a:ext cx="5793000" cy="4240514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>
            <a:scene3d>
              <a:camera prst="orthographicFront"/>
              <a:lightRig rig="threePt" dir="t"/>
            </a:scene3d>
            <a:sp3d prstMaterial="matte"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937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777777"/>
              </a:buClr>
              <a:buSzTx/>
              <a:buFontTx/>
              <a:buNone/>
              <a:tabLst>
                <a:tab pos="180975" algn="l"/>
              </a:tabLst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Google Shape;1151;p27">
            <a:extLst>
              <a:ext uri="{FF2B5EF4-FFF2-40B4-BE49-F238E27FC236}">
                <a16:creationId xmlns:a16="http://schemas.microsoft.com/office/drawing/2014/main" id="{493F374C-2B85-E695-EFC1-CD8D4ABAF4E4}"/>
              </a:ext>
            </a:extLst>
          </p:cNvPr>
          <p:cNvSpPr/>
          <p:nvPr/>
        </p:nvSpPr>
        <p:spPr>
          <a:xfrm>
            <a:off x="3953696" y="2189609"/>
            <a:ext cx="570453" cy="494906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9389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8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Tx/>
              <a:buNone/>
              <a:tabLst/>
              <a:defRPr/>
            </a:pPr>
            <a:endParaRPr kumimoji="0" sz="1100" b="0" i="0" u="none" strike="noStrike" kern="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돋움체 Bold"/>
              <a:sym typeface="KoPub돋움체 Bold"/>
            </a:endParaRPr>
          </a:p>
        </p:txBody>
      </p:sp>
      <p:pic>
        <p:nvPicPr>
          <p:cNvPr id="20" name="Google Shape;1152;p27" descr="2">
            <a:extLst>
              <a:ext uri="{FF2B5EF4-FFF2-40B4-BE49-F238E27FC236}">
                <a16:creationId xmlns:a16="http://schemas.microsoft.com/office/drawing/2014/main" id="{5C30A335-D269-069A-38A5-3741A278433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3695" y="2200593"/>
            <a:ext cx="716207" cy="43920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E062CB-777A-0271-E15C-274849907EB3}"/>
              </a:ext>
            </a:extLst>
          </p:cNvPr>
          <p:cNvSpPr txBox="1"/>
          <p:nvPr/>
        </p:nvSpPr>
        <p:spPr>
          <a:xfrm>
            <a:off x="4803494" y="2585938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8000" marR="0" lvl="0" indent="-1080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전자연서</a:t>
            </a:r>
            <a:endParaRPr kumimoji="1" lang="en-US" altLang="ko-KR" sz="1000" b="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08000" marR="0" lvl="0" indent="-1080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수기연서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D1096C-A693-947E-619C-D54D9F5E83D5}"/>
              </a:ext>
            </a:extLst>
          </p:cNvPr>
          <p:cNvSpPr txBox="1"/>
          <p:nvPr/>
        </p:nvSpPr>
        <p:spPr>
          <a:xfrm>
            <a:off x="6714620" y="2580704"/>
            <a:ext cx="891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8000" marR="0" lvl="0" indent="-1080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연서 재요청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292F81-5C79-006C-09F1-222333200BA9}"/>
              </a:ext>
            </a:extLst>
          </p:cNvPr>
          <p:cNvSpPr txBox="1"/>
          <p:nvPr/>
        </p:nvSpPr>
        <p:spPr>
          <a:xfrm>
            <a:off x="5740494" y="2568702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8000" marR="0" lvl="0" indent="-1080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b="0" i="0" u="none" strike="noStrike" kern="120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찬성연서</a:t>
            </a:r>
            <a:endParaRPr kumimoji="1" lang="en-US" altLang="ko-KR" sz="1000" b="0" i="0" u="none" strike="noStrike" kern="1200" cap="none" spc="0" normalizeH="0" baseline="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08000" marR="0" lvl="0" indent="-1080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b="0" i="0" u="none" strike="noStrike" kern="120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반대연서</a:t>
            </a:r>
            <a:endParaRPr kumimoji="1" lang="ko-KR" altLang="en-US" sz="1000" b="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0A88660-D279-F074-D032-7912296D3725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337677" y="453597"/>
            <a:ext cx="895290" cy="4463591"/>
          </a:xfrm>
          <a:prstGeom prst="bentConnector2">
            <a:avLst/>
          </a:prstGeom>
          <a:solidFill>
            <a:schemeClr val="accent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B43BB2B2-C425-9B8F-C285-4AA6802DB9D8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431187" y="1412125"/>
            <a:ext cx="899824" cy="2527621"/>
          </a:xfrm>
          <a:prstGeom prst="bentConnector2">
            <a:avLst/>
          </a:prstGeom>
          <a:solidFill>
            <a:schemeClr val="accent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Google Shape;2339;p44">
            <a:extLst>
              <a:ext uri="{FF2B5EF4-FFF2-40B4-BE49-F238E27FC236}">
                <a16:creationId xmlns:a16="http://schemas.microsoft.com/office/drawing/2014/main" id="{B3AF70E1-E1B9-2193-1AB2-780EDBC4489B}"/>
              </a:ext>
            </a:extLst>
          </p:cNvPr>
          <p:cNvSpPr/>
          <p:nvPr/>
        </p:nvSpPr>
        <p:spPr>
          <a:xfrm>
            <a:off x="4869737" y="2204864"/>
            <a:ext cx="914400" cy="360000"/>
          </a:xfrm>
          <a:prstGeom prst="homePlate">
            <a:avLst>
              <a:gd name="adj" fmla="val 30131"/>
            </a:avLst>
          </a:prstGeom>
          <a:gradFill>
            <a:gsLst>
              <a:gs pos="0">
                <a:srgbClr val="FFFFFF"/>
              </a:gs>
              <a:gs pos="35000">
                <a:srgbClr val="FFFFFF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36000" tIns="48975" rIns="36000" bIns="48975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KoPub돋움체 Bold"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돋움체 Bold"/>
                <a:sym typeface="KoPub돋움체 Bold"/>
              </a:rPr>
              <a:t>연서요청</a:t>
            </a:r>
            <a:endParaRPr kumimoji="1" sz="11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돋움체 Bold"/>
              <a:sym typeface="KoPub돋움체 Bold"/>
            </a:endParaRPr>
          </a:p>
        </p:txBody>
      </p:sp>
      <p:sp>
        <p:nvSpPr>
          <p:cNvPr id="39" name="Google Shape;2339;p44">
            <a:extLst>
              <a:ext uri="{FF2B5EF4-FFF2-40B4-BE49-F238E27FC236}">
                <a16:creationId xmlns:a16="http://schemas.microsoft.com/office/drawing/2014/main" id="{89808037-EB7A-671B-415C-2A0020451F80}"/>
              </a:ext>
            </a:extLst>
          </p:cNvPr>
          <p:cNvSpPr/>
          <p:nvPr/>
        </p:nvSpPr>
        <p:spPr>
          <a:xfrm>
            <a:off x="5805841" y="2204864"/>
            <a:ext cx="914400" cy="360000"/>
          </a:xfrm>
          <a:prstGeom prst="homePlate">
            <a:avLst>
              <a:gd name="adj" fmla="val 30131"/>
            </a:avLst>
          </a:prstGeom>
          <a:gradFill>
            <a:gsLst>
              <a:gs pos="0">
                <a:srgbClr val="FFFFFF"/>
              </a:gs>
              <a:gs pos="35000">
                <a:srgbClr val="FFFFFF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36000" tIns="48975" rIns="36000" bIns="48975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KoPub돋움체 Bold"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돋움체 Bold"/>
                <a:sym typeface="KoPub돋움체 Bold"/>
              </a:rPr>
              <a:t>연서등록</a:t>
            </a:r>
            <a:endParaRPr kumimoji="1" sz="11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돋움체 Bold"/>
              <a:sym typeface="KoPub돋움체 Bold"/>
            </a:endParaRPr>
          </a:p>
        </p:txBody>
      </p:sp>
      <p:sp>
        <p:nvSpPr>
          <p:cNvPr id="40" name="Google Shape;2339;p44">
            <a:extLst>
              <a:ext uri="{FF2B5EF4-FFF2-40B4-BE49-F238E27FC236}">
                <a16:creationId xmlns:a16="http://schemas.microsoft.com/office/drawing/2014/main" id="{99204A7B-8055-4FDC-BF76-725F8E0384E9}"/>
              </a:ext>
            </a:extLst>
          </p:cNvPr>
          <p:cNvSpPr/>
          <p:nvPr/>
        </p:nvSpPr>
        <p:spPr>
          <a:xfrm>
            <a:off x="6741945" y="2204864"/>
            <a:ext cx="914400" cy="360000"/>
          </a:xfrm>
          <a:prstGeom prst="homePlate">
            <a:avLst>
              <a:gd name="adj" fmla="val 30131"/>
            </a:avLst>
          </a:prstGeom>
          <a:gradFill>
            <a:gsLst>
              <a:gs pos="0">
                <a:srgbClr val="FFFFFF"/>
              </a:gs>
              <a:gs pos="35000">
                <a:srgbClr val="FFFFFF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36000" tIns="48975" rIns="36000" bIns="48975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KoPub돋움체 Bold"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돋움체 Bold"/>
                <a:sym typeface="KoPub돋움체 Bold"/>
              </a:rPr>
              <a:t>연서취소</a:t>
            </a:r>
            <a:endParaRPr kumimoji="1" sz="11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돋움체 Bold"/>
              <a:sym typeface="KoPub돋움체 Bold"/>
            </a:endParaRPr>
          </a:p>
        </p:txBody>
      </p:sp>
      <p:sp>
        <p:nvSpPr>
          <p:cNvPr id="42" name="Google Shape;2339;p44">
            <a:extLst>
              <a:ext uri="{FF2B5EF4-FFF2-40B4-BE49-F238E27FC236}">
                <a16:creationId xmlns:a16="http://schemas.microsoft.com/office/drawing/2014/main" id="{AEF7BC06-DBBC-AD19-6BB0-474A8A790703}"/>
              </a:ext>
            </a:extLst>
          </p:cNvPr>
          <p:cNvSpPr/>
          <p:nvPr/>
        </p:nvSpPr>
        <p:spPr>
          <a:xfrm>
            <a:off x="7692349" y="2204864"/>
            <a:ext cx="914400" cy="360000"/>
          </a:xfrm>
          <a:prstGeom prst="homePlate">
            <a:avLst>
              <a:gd name="adj" fmla="val 30131"/>
            </a:avLst>
          </a:prstGeom>
          <a:gradFill>
            <a:gsLst>
              <a:gs pos="0">
                <a:srgbClr val="FFFFFF"/>
              </a:gs>
              <a:gs pos="35000">
                <a:srgbClr val="FFFFFF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36000" tIns="48975" rIns="36000" bIns="48975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KoPub돋움체 Bold"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돋움체 Bold"/>
                <a:sym typeface="KoPub돋움체 Bold"/>
              </a:rPr>
              <a:t>의안발의</a:t>
            </a:r>
            <a:endParaRPr kumimoji="1" sz="11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돋움체 Bold"/>
              <a:sym typeface="KoPub돋움체 Bold"/>
            </a:endParaRPr>
          </a:p>
        </p:txBody>
      </p:sp>
      <p:sp>
        <p:nvSpPr>
          <p:cNvPr id="45" name="Google Shape;2339;p44">
            <a:extLst>
              <a:ext uri="{FF2B5EF4-FFF2-40B4-BE49-F238E27FC236}">
                <a16:creationId xmlns:a16="http://schemas.microsoft.com/office/drawing/2014/main" id="{B9F1E069-6178-E2CB-AF7D-FF700CCC1C22}"/>
              </a:ext>
            </a:extLst>
          </p:cNvPr>
          <p:cNvSpPr/>
          <p:nvPr/>
        </p:nvSpPr>
        <p:spPr>
          <a:xfrm>
            <a:off x="8614153" y="2216588"/>
            <a:ext cx="914400" cy="360000"/>
          </a:xfrm>
          <a:prstGeom prst="homePlate">
            <a:avLst>
              <a:gd name="adj" fmla="val 30131"/>
            </a:avLst>
          </a:prstGeom>
          <a:gradFill>
            <a:gsLst>
              <a:gs pos="0">
                <a:srgbClr val="FFFFFF"/>
              </a:gs>
              <a:gs pos="35000">
                <a:srgbClr val="FFFFFF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36000" tIns="48975" rIns="36000" bIns="48975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KoPub돋움체 Bold"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돋움체 Bold"/>
                <a:sym typeface="KoPub돋움체 Bold"/>
              </a:rPr>
              <a:t>의안발의후</a:t>
            </a:r>
            <a:endParaRPr kumimoji="1" lang="en-US" altLang="ko-KR" sz="11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돋움체 Bold"/>
              <a:sym typeface="KoPub돋움체 Bold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KoPub돋움체 Bold"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돋움체 Bold"/>
                <a:sym typeface="KoPub돋움체 Bold"/>
              </a:rPr>
              <a:t>연서철회</a:t>
            </a:r>
            <a:endParaRPr kumimoji="1" sz="11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돋움체 Bold"/>
              <a:sym typeface="KoPub돋움체 Bold"/>
            </a:endParaRPr>
          </a:p>
        </p:txBody>
      </p:sp>
      <p:sp>
        <p:nvSpPr>
          <p:cNvPr id="49" name="Rectangle 11">
            <a:extLst>
              <a:ext uri="{FF2B5EF4-FFF2-40B4-BE49-F238E27FC236}">
                <a16:creationId xmlns:a16="http://schemas.microsoft.com/office/drawing/2014/main" id="{C4B8C238-2FB4-DBB3-185A-577CF0C9B82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53696" y="5589240"/>
            <a:ext cx="5378172" cy="767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72000" tIns="72000" rIns="72000" bIns="72000" anchor="ctr">
            <a:scene3d>
              <a:camera prst="orthographicFront"/>
              <a:lightRig rig="threePt" dir="t"/>
            </a:scene3d>
            <a:sp3d prstMaterial="matte"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109657" marR="0" lvl="0" indent="-109657" algn="l" defTabSz="98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Bold"/>
                <a:sym typeface="KoPub돋움체 Bold"/>
              </a:rPr>
              <a:t>의안연서 완료시 의안 자동제출기능</a:t>
            </a:r>
            <a:endParaRPr kumimoji="0" lang="en-US" altLang="ko-KR" sz="1100" b="0" i="0" u="none" strike="noStrike" kern="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KoPub돋움체 Bold"/>
              <a:sym typeface="KoPub돋움체 Bold"/>
            </a:endParaRPr>
          </a:p>
          <a:p>
            <a:pPr marL="109657" marR="0" lvl="0" indent="-109657" algn="l" defTabSz="98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Bold"/>
                <a:sym typeface="KoPub돋움체 Bold"/>
              </a:rPr>
              <a:t>의안연서 미완료이지만</a:t>
            </a:r>
            <a:r>
              <a:rPr kumimoji="0" lang="en-US" altLang="ko-KR" sz="11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Bold"/>
                <a:sym typeface="KoPub돋움체 Bold"/>
              </a:rPr>
              <a:t>,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Bold"/>
                <a:sym typeface="KoPub돋움체 Bold"/>
              </a:rPr>
              <a:t>제출을 위한 최소인원 충족시 제출기능</a:t>
            </a:r>
            <a:endParaRPr kumimoji="0" lang="en-US" altLang="ko-KR" sz="1100" b="0" i="0" u="none" strike="noStrike" kern="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KoPub돋움체 Bold"/>
              <a:sym typeface="KoPub돋움체 Bold"/>
            </a:endParaRPr>
          </a:p>
          <a:p>
            <a:pPr marL="109657" marR="0" lvl="0" indent="-109657" algn="l" defTabSz="98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Bold"/>
                <a:sym typeface="KoPub돋움체 Bold"/>
              </a:rPr>
              <a:t>의안 연서 실시간 조회기능</a:t>
            </a:r>
            <a:endParaRPr kumimoji="0" lang="en-US" altLang="ko-KR" sz="1100" b="0" i="0" u="none" strike="noStrike" kern="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KoPub돋움체 Bold"/>
              <a:sym typeface="KoPub돋움체 Bold"/>
            </a:endParaRPr>
          </a:p>
          <a:p>
            <a:pPr marL="109657" marR="0" lvl="0" indent="-109657" algn="l" defTabSz="98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Bold"/>
                <a:sym typeface="KoPub돋움체 Bold"/>
              </a:rPr>
              <a:t>연서함</a:t>
            </a:r>
            <a:r>
              <a:rPr kumimoji="0" lang="en-US" altLang="ko-KR" sz="11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Bold"/>
                <a:sym typeface="KoPub돋움체 Bold"/>
              </a:rPr>
              <a:t>(</a:t>
            </a:r>
            <a:r>
              <a:rPr kumimoji="0" lang="ko-KR" altLang="en-US" sz="11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Bold"/>
                <a:sym typeface="KoPub돋움체 Bold"/>
              </a:rPr>
              <a:t>요청 받은 연서</a:t>
            </a:r>
            <a:r>
              <a:rPr kumimoji="0" lang="en-US" altLang="ko-KR" sz="11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Bold"/>
                <a:sym typeface="KoPub돋움체 Bold"/>
              </a:rPr>
              <a:t>,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Bold"/>
                <a:sym typeface="KoPub돋움체 Bold"/>
              </a:rPr>
              <a:t>요청한 연서</a:t>
            </a:r>
            <a:r>
              <a:rPr kumimoji="0" lang="en-US" altLang="ko-KR" sz="11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Bold"/>
                <a:sym typeface="KoPub돋움체 Bold"/>
              </a:rPr>
              <a:t>)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돋움체 Bold"/>
                <a:sym typeface="KoPub돋움체 Bold"/>
              </a:rPr>
              <a:t>관리 기능</a:t>
            </a:r>
            <a:endParaRPr kumimoji="1" lang="ko-KR" altLang="en-US" sz="1000" b="0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1933E961-D6BB-205E-26E8-7195C056AB80}"/>
              </a:ext>
            </a:extLst>
          </p:cNvPr>
          <p:cNvSpPr/>
          <p:nvPr/>
        </p:nvSpPr>
        <p:spPr bwMode="auto">
          <a:xfrm rot="5400000">
            <a:off x="1404187" y="3953478"/>
            <a:ext cx="4037287" cy="828092"/>
          </a:xfrm>
          <a:prstGeom prst="triangle">
            <a:avLst/>
          </a:prstGeom>
          <a:gradFill rotWithShape="1">
            <a:gsLst>
              <a:gs pos="0">
                <a:srgbClr val="FFFFFF"/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txBody>
          <a:bodyPr wrap="none" lIns="18000" tIns="46800" rIns="18000" bIns="46800" anchor="ctr"/>
          <a:lstStyle/>
          <a:p>
            <a:pPr algn="ctr">
              <a:lnSpc>
                <a:spcPct val="120000"/>
              </a:lnSpc>
            </a:pP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C391790B-EFEA-F4CD-4BAA-71DFCFA74878}"/>
              </a:ext>
            </a:extLst>
          </p:cNvPr>
          <p:cNvCxnSpPr>
            <a:cxnSpLocks/>
            <a:stCxn id="20" idx="3"/>
            <a:endCxn id="38" idx="1"/>
          </p:cNvCxnSpPr>
          <p:nvPr/>
        </p:nvCxnSpPr>
        <p:spPr bwMode="auto">
          <a:xfrm flipV="1">
            <a:off x="4609902" y="2384864"/>
            <a:ext cx="259835" cy="3533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6373497-3CCE-10A5-AE1E-3F6936115261}"/>
              </a:ext>
            </a:extLst>
          </p:cNvPr>
          <p:cNvCxnSpPr>
            <a:cxnSpLocks/>
            <a:stCxn id="18" idx="4"/>
            <a:endCxn id="56" idx="1"/>
          </p:cNvCxnSpPr>
          <p:nvPr/>
        </p:nvCxnSpPr>
        <p:spPr bwMode="auto">
          <a:xfrm rot="16200000" flipH="1">
            <a:off x="3707913" y="3215525"/>
            <a:ext cx="1792749" cy="73072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84DB8743-8538-661F-B62F-F9222B66AA8B}"/>
              </a:ext>
            </a:extLst>
          </p:cNvPr>
          <p:cNvGraphicFramePr>
            <a:graphicFrameLocks noGrp="1"/>
          </p:cNvGraphicFramePr>
          <p:nvPr/>
        </p:nvGraphicFramePr>
        <p:xfrm>
          <a:off x="4969651" y="3662608"/>
          <a:ext cx="4350518" cy="1629313"/>
        </p:xfrm>
        <a:graphic>
          <a:graphicData uri="http://schemas.openxmlformats.org/drawingml/2006/table">
            <a:tbl>
              <a:tblPr/>
              <a:tblGrid>
                <a:gridCol w="692919">
                  <a:extLst>
                    <a:ext uri="{9D8B030D-6E8A-4147-A177-3AD203B41FA5}">
                      <a16:colId xmlns:a16="http://schemas.microsoft.com/office/drawing/2014/main" val="462684367"/>
                    </a:ext>
                  </a:extLst>
                </a:gridCol>
                <a:gridCol w="868218">
                  <a:extLst>
                    <a:ext uri="{9D8B030D-6E8A-4147-A177-3AD203B41FA5}">
                      <a16:colId xmlns:a16="http://schemas.microsoft.com/office/drawing/2014/main" val="2206676022"/>
                    </a:ext>
                  </a:extLst>
                </a:gridCol>
                <a:gridCol w="979054">
                  <a:extLst>
                    <a:ext uri="{9D8B030D-6E8A-4147-A177-3AD203B41FA5}">
                      <a16:colId xmlns:a16="http://schemas.microsoft.com/office/drawing/2014/main" val="3602533409"/>
                    </a:ext>
                  </a:extLst>
                </a:gridCol>
                <a:gridCol w="951346">
                  <a:extLst>
                    <a:ext uri="{9D8B030D-6E8A-4147-A177-3AD203B41FA5}">
                      <a16:colId xmlns:a16="http://schemas.microsoft.com/office/drawing/2014/main" val="389262469"/>
                    </a:ext>
                  </a:extLst>
                </a:gridCol>
                <a:gridCol w="858981">
                  <a:extLst>
                    <a:ext uri="{9D8B030D-6E8A-4147-A177-3AD203B41FA5}">
                      <a16:colId xmlns:a16="http://schemas.microsoft.com/office/drawing/2014/main" val="4041396259"/>
                    </a:ext>
                  </a:extLst>
                </a:gridCol>
              </a:tblGrid>
              <a:tr h="232759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의원명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연서상태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연서날자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추가의견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알림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05853"/>
                  </a:ext>
                </a:extLst>
              </a:tr>
              <a:tr h="232759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홍길동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691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연서</a:t>
                      </a: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691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2025/08/09</a:t>
                      </a:r>
                      <a:endParaRPr lang="ko-KR" altLang="en-US" sz="1000" b="0" i="0" u="none" strike="noStrik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691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i="0" u="sng" strike="noStrike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691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432537"/>
                  </a:ext>
                </a:extLst>
              </a:tr>
              <a:tr h="232759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김홍기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i="0" u="none" strike="noStrik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연서</a:t>
                      </a: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691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2025/08/14</a:t>
                      </a:r>
                      <a:endParaRPr lang="ko-KR" altLang="en-US" sz="1000" b="0" i="0" u="none" strike="noStrik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48934"/>
                  </a:ext>
                </a:extLst>
              </a:tr>
              <a:tr h="232759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김길수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미확인</a:t>
                      </a: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445051"/>
                  </a:ext>
                </a:extLst>
              </a:tr>
              <a:tr h="232759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이홍기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연서</a:t>
                      </a:r>
                      <a:r>
                        <a:rPr lang="en-US" altLang="ko-KR" sz="1000" b="0" i="0" u="none" strike="noStrik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&gt;</a:t>
                      </a:r>
                      <a:r>
                        <a:rPr lang="ko-KR" altLang="en-US" sz="1000" b="0" i="0" u="none" strike="noStrik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철회</a:t>
                      </a: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941571"/>
                  </a:ext>
                </a:extLst>
              </a:tr>
              <a:tr h="232759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김덕기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연서</a:t>
                      </a: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691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2025/08/10</a:t>
                      </a:r>
                      <a:endParaRPr lang="ko-KR" altLang="en-US" sz="1000" b="0" i="0" u="none" strike="noStrik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692593"/>
                  </a:ext>
                </a:extLst>
              </a:tr>
              <a:tr h="232759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한영수</a:t>
                      </a:r>
                    </a:p>
                  </a:txBody>
                  <a:tcPr marL="0" marR="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확인중</a:t>
                      </a: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691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2025/08/05</a:t>
                      </a:r>
                      <a:endParaRPr lang="ko-KR" altLang="en-US" sz="1000" b="0" i="0" u="none" strike="noStrik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908326"/>
                  </a:ext>
                </a:extLst>
              </a:tr>
            </a:tbl>
          </a:graphicData>
        </a:graphic>
      </p:graphicFrame>
      <p:sp>
        <p:nvSpPr>
          <p:cNvPr id="58" name="사각형: 잘린 한쪽 모서리 57">
            <a:extLst>
              <a:ext uri="{FF2B5EF4-FFF2-40B4-BE49-F238E27FC236}">
                <a16:creationId xmlns:a16="http://schemas.microsoft.com/office/drawing/2014/main" id="{275CD583-35E3-D5ED-889B-4BD4EC1843AF}"/>
              </a:ext>
            </a:extLst>
          </p:cNvPr>
          <p:cNvSpPr/>
          <p:nvPr/>
        </p:nvSpPr>
        <p:spPr bwMode="auto">
          <a:xfrm flipH="1">
            <a:off x="7500907" y="3402967"/>
            <a:ext cx="914400" cy="244377"/>
          </a:xfrm>
          <a:prstGeom prst="snip1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79488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900" b="1" i="0" u="none" strike="noStrike" cap="none" normalizeH="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발의의안정보</a:t>
            </a:r>
          </a:p>
        </p:txBody>
      </p:sp>
      <p:sp>
        <p:nvSpPr>
          <p:cNvPr id="59" name="사각형: 잘린 한쪽 모서리 58">
            <a:extLst>
              <a:ext uri="{FF2B5EF4-FFF2-40B4-BE49-F238E27FC236}">
                <a16:creationId xmlns:a16="http://schemas.microsoft.com/office/drawing/2014/main" id="{E090378E-BB5A-0D9B-02A8-1D5EFAD2FE36}"/>
              </a:ext>
            </a:extLst>
          </p:cNvPr>
          <p:cNvSpPr/>
          <p:nvPr/>
        </p:nvSpPr>
        <p:spPr bwMode="auto">
          <a:xfrm flipH="1">
            <a:off x="8417467" y="3397157"/>
            <a:ext cx="914400" cy="244377"/>
          </a:xfrm>
          <a:prstGeom prst="snip1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79488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900" b="1" i="0" u="none" strike="noStrike" cap="none" normalizeH="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공동발의 의원</a:t>
            </a:r>
          </a:p>
        </p:txBody>
      </p:sp>
      <p:sp>
        <p:nvSpPr>
          <p:cNvPr id="60" name="Rectangle 11">
            <a:extLst>
              <a:ext uri="{FF2B5EF4-FFF2-40B4-BE49-F238E27FC236}">
                <a16:creationId xmlns:a16="http://schemas.microsoft.com/office/drawing/2014/main" id="{55760B9E-EB3C-F4A2-373E-66C5E4AB6F5C}"/>
              </a:ext>
            </a:extLst>
          </p:cNvPr>
          <p:cNvSpPr>
            <a:spLocks noChangeArrowheads="1"/>
          </p:cNvSpPr>
          <p:nvPr/>
        </p:nvSpPr>
        <p:spPr bwMode="gray">
          <a:xfrm>
            <a:off x="8649570" y="4416648"/>
            <a:ext cx="538532" cy="144000"/>
          </a:xfrm>
          <a:prstGeom prst="rect">
            <a:avLst/>
          </a:prstGeom>
          <a:noFill/>
          <a:ln w="3175" algn="ctr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9375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1" lang="ko-KR" altLang="en-US" sz="9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알림</a:t>
            </a:r>
          </a:p>
        </p:txBody>
      </p:sp>
      <p:sp>
        <p:nvSpPr>
          <p:cNvPr id="63" name="Rectangle 11">
            <a:extLst>
              <a:ext uri="{FF2B5EF4-FFF2-40B4-BE49-F238E27FC236}">
                <a16:creationId xmlns:a16="http://schemas.microsoft.com/office/drawing/2014/main" id="{EA747C44-E079-3AF8-8C83-6D5DBED265C4}"/>
              </a:ext>
            </a:extLst>
          </p:cNvPr>
          <p:cNvSpPr>
            <a:spLocks noChangeArrowheads="1"/>
          </p:cNvSpPr>
          <p:nvPr/>
        </p:nvSpPr>
        <p:spPr bwMode="gray">
          <a:xfrm>
            <a:off x="8649570" y="4653136"/>
            <a:ext cx="538532" cy="144000"/>
          </a:xfrm>
          <a:prstGeom prst="rect">
            <a:avLst/>
          </a:prstGeom>
          <a:noFill/>
          <a:ln w="3175" algn="ctr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9375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1" lang="ko-KR" altLang="en-US" sz="9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알림</a:t>
            </a:r>
          </a:p>
        </p:txBody>
      </p:sp>
      <p:sp>
        <p:nvSpPr>
          <p:cNvPr id="66" name="Rectangle 11">
            <a:extLst>
              <a:ext uri="{FF2B5EF4-FFF2-40B4-BE49-F238E27FC236}">
                <a16:creationId xmlns:a16="http://schemas.microsoft.com/office/drawing/2014/main" id="{3EA8A145-0302-CAB4-D5B5-99ECAAD8DBED}"/>
              </a:ext>
            </a:extLst>
          </p:cNvPr>
          <p:cNvSpPr>
            <a:spLocks noChangeArrowheads="1"/>
          </p:cNvSpPr>
          <p:nvPr/>
        </p:nvSpPr>
        <p:spPr bwMode="gray">
          <a:xfrm>
            <a:off x="8649570" y="5121204"/>
            <a:ext cx="538532" cy="144000"/>
          </a:xfrm>
          <a:prstGeom prst="rect">
            <a:avLst/>
          </a:prstGeom>
          <a:noFill/>
          <a:ln w="3175" algn="ctr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9375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1" lang="ko-KR" altLang="en-US" sz="9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알림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8E60DDF-CE3E-7F8E-3160-2A6A9A1ADD80}"/>
              </a:ext>
            </a:extLst>
          </p:cNvPr>
          <p:cNvSpPr txBox="1"/>
          <p:nvPr/>
        </p:nvSpPr>
        <p:spPr>
          <a:xfrm>
            <a:off x="4899061" y="3392996"/>
            <a:ext cx="1059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연서요청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D-5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</a:t>
            </a:r>
          </a:p>
        </p:txBody>
      </p:sp>
      <p:sp>
        <p:nvSpPr>
          <p:cNvPr id="69" name="Rectangle 11">
            <a:extLst>
              <a:ext uri="{FF2B5EF4-FFF2-40B4-BE49-F238E27FC236}">
                <a16:creationId xmlns:a16="http://schemas.microsoft.com/office/drawing/2014/main" id="{EB09A900-C1A4-9210-3E51-E1FD1842501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85538" y="3933056"/>
            <a:ext cx="538532" cy="144000"/>
          </a:xfrm>
          <a:prstGeom prst="rect">
            <a:avLst/>
          </a:prstGeom>
          <a:noFill/>
          <a:ln w="3175" algn="ctr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9375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1" lang="ko-KR" altLang="en-US" sz="9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확인</a:t>
            </a:r>
          </a:p>
        </p:txBody>
      </p:sp>
      <p:sp>
        <p:nvSpPr>
          <p:cNvPr id="70" name="Rectangle 11">
            <a:extLst>
              <a:ext uri="{FF2B5EF4-FFF2-40B4-BE49-F238E27FC236}">
                <a16:creationId xmlns:a16="http://schemas.microsoft.com/office/drawing/2014/main" id="{4EE37F00-ED69-7975-AD05-91B83A60D84C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85538" y="4653152"/>
            <a:ext cx="538532" cy="144000"/>
          </a:xfrm>
          <a:prstGeom prst="rect">
            <a:avLst/>
          </a:prstGeom>
          <a:noFill/>
          <a:ln w="3175" algn="ctr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9375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1" lang="ko-KR" altLang="en-US" sz="900" b="1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확인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D503EA-06D1-5083-2246-4C69BBE83D81}"/>
              </a:ext>
            </a:extLst>
          </p:cNvPr>
          <p:cNvSpPr txBox="1"/>
          <p:nvPr/>
        </p:nvSpPr>
        <p:spPr>
          <a:xfrm>
            <a:off x="4253087" y="5017607"/>
            <a:ext cx="6335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모니터링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F3D8606-6AC7-47FF-13AB-43371ED896D1}"/>
              </a:ext>
            </a:extLst>
          </p:cNvPr>
          <p:cNvSpPr txBox="1"/>
          <p:nvPr/>
        </p:nvSpPr>
        <p:spPr>
          <a:xfrm>
            <a:off x="4764404" y="3131376"/>
            <a:ext cx="1229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철회 시 의견 작성 필</a:t>
            </a:r>
          </a:p>
        </p:txBody>
      </p:sp>
    </p:spTree>
    <p:extLst>
      <p:ext uri="{BB962C8B-B14F-4D97-AF65-F5344CB8AC3E}">
        <p14:creationId xmlns:p14="http://schemas.microsoft.com/office/powerpoint/2010/main" val="3662516868"/>
      </p:ext>
    </p:extLst>
  </p:cSld>
  <p:clrMapOvr>
    <a:masterClrMapping/>
  </p:clrMapOvr>
</p:sld>
</file>

<file path=ppt/theme/theme1.xml><?xml version="1.0" encoding="utf-8"?>
<a:theme xmlns:a="http://schemas.openxmlformats.org/drawingml/2006/main" name="Korea Found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62902</TotalTime>
  <Words>4345</Words>
  <Application>Microsoft Office PowerPoint</Application>
  <PresentationFormat>A4 용지(210x297mm)</PresentationFormat>
  <Paragraphs>1206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Wingdings</vt:lpstr>
      <vt:lpstr>나눔스퀘어 Bold</vt:lpstr>
      <vt:lpstr>나눔스퀘어 ExtraBold</vt:lpstr>
      <vt:lpstr>Calibri</vt:lpstr>
      <vt:lpstr>나눔스퀘어</vt:lpstr>
      <vt:lpstr>KoPub돋움체 Medium</vt:lpstr>
      <vt:lpstr>Noto Sans Symbols</vt:lpstr>
      <vt:lpstr>KoPub돋움체 Light</vt:lpstr>
      <vt:lpstr>맑은 고딕</vt:lpstr>
      <vt:lpstr>Arial</vt:lpstr>
      <vt:lpstr>KoPub돋움체 Bold</vt:lpstr>
      <vt:lpstr>KoPubWorld돋움체 Medium</vt:lpstr>
      <vt:lpstr>Korea Foundation</vt:lpstr>
      <vt:lpstr>3.9.1 과제 정의</vt:lpstr>
      <vt:lpstr>3.9.2 주요 변화</vt:lpstr>
      <vt:lpstr>3.9.3 목표모델 개념도</vt:lpstr>
      <vt:lpstr>3.9.4 표준 의안처리 체계 구축 &gt; 목표시스템 구성도</vt:lpstr>
      <vt:lpstr>3.9.5 표준 의안처리 체계 구축 &gt; 업무프로세스 정의</vt:lpstr>
      <vt:lpstr>3.9.5 표준 의안처리 체계 구축 &gt; 목표 업무흐름도</vt:lpstr>
      <vt:lpstr>3.9.5 표준 의안처리 체계 구축 &gt; 목표 업무 프로세스 상세 </vt:lpstr>
      <vt:lpstr>3.9.6 모바일의안 서비스 체계 구축 &gt; 주요기능_전자서명</vt:lpstr>
      <vt:lpstr>3.9.6 모바일의안 서비스 체계 구축 &gt; 주요기능_전자서명</vt:lpstr>
      <vt:lpstr>3.9.6 모바일의안 서비스 체계 구축 &gt; 주요기능_맞춤형 서비스</vt:lpstr>
      <vt:lpstr>3.9.6 모바일의안 서비스 체계 구축 &gt; 주요기능_모바일알림 서비스</vt:lpstr>
      <vt:lpstr>3.9.7 통합문서관리 체계 구축 &gt; 개념도</vt:lpstr>
      <vt:lpstr>3.9.7 통합문서관리 체계 구축 &gt; 목표시스템 구성도</vt:lpstr>
      <vt:lpstr>3.9.7 통합문서관리 체계 구축 &gt; 전자문서관리 문서분류체계 기준</vt:lpstr>
      <vt:lpstr>3.9.7 통합문서관리 체계 구축 &gt; 관리자 주요 기능</vt:lpstr>
      <vt:lpstr>3.9.7 통합문서관리 체계 구축 &gt; 사용자 주요 기능</vt:lpstr>
      <vt:lpstr>3.9.7 통합문서관리 체계 구축 &gt; 중복저장 방지 적용 기능</vt:lpstr>
      <vt:lpstr>3.9.7 통합문서관리 체계 구축 &gt; 파일암호화 및 보안기능</vt:lpstr>
      <vt:lpstr>3.9.8 응용 기능 구성 &gt; 기능 구성도</vt:lpstr>
      <vt:lpstr>3.9.8 응용 기능 구성 &gt; 기능 정의서(1/3)</vt:lpstr>
      <vt:lpstr>3.9.8 응용 기능 구성 &gt; 기능 정의서(2/3)</vt:lpstr>
      <vt:lpstr>3.9.8 응용 기능 구성 &gt; 기능 정의서(3/3)</vt:lpstr>
      <vt:lpstr>3.9.9 연계 구조 정의 &gt; 연계 개념도</vt:lpstr>
      <vt:lpstr>3.9.9 연계 구조 정의 &gt; 연계 구조도</vt:lpstr>
      <vt:lpstr>3.9.9 연계 구조 정의 &gt; 연계 정의서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2-4. 평생 교육 정책 환경 – 평생교육/공공기관 분야(1/2)</dc:title>
  <dc:creator>eastone</dc:creator>
  <cp:lastModifiedBy>상운</cp:lastModifiedBy>
  <cp:revision>3784</cp:revision>
  <cp:lastPrinted>2025-06-11T06:39:18Z</cp:lastPrinted>
  <dcterms:created xsi:type="dcterms:W3CDTF">2018-02-21T00:34:24Z</dcterms:created>
  <dcterms:modified xsi:type="dcterms:W3CDTF">2026-02-11T01:18:49Z</dcterms:modified>
</cp:coreProperties>
</file>